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71" r:id="rId2"/>
    <p:sldId id="259" r:id="rId3"/>
    <p:sldId id="273" r:id="rId4"/>
    <p:sldId id="263" r:id="rId5"/>
    <p:sldId id="285" r:id="rId6"/>
    <p:sldId id="280" r:id="rId7"/>
    <p:sldId id="281" r:id="rId8"/>
    <p:sldId id="286" r:id="rId9"/>
    <p:sldId id="282" r:id="rId10"/>
    <p:sldId id="287" r:id="rId11"/>
    <p:sldId id="283" r:id="rId12"/>
    <p:sldId id="288" r:id="rId13"/>
    <p:sldId id="257" r:id="rId14"/>
    <p:sldId id="258" r:id="rId15"/>
    <p:sldId id="267" r:id="rId16"/>
    <p:sldId id="268" r:id="rId17"/>
    <p:sldId id="289" r:id="rId18"/>
    <p:sldId id="291" r:id="rId19"/>
    <p:sldId id="292" r:id="rId20"/>
    <p:sldId id="293" r:id="rId21"/>
    <p:sldId id="294" r:id="rId22"/>
    <p:sldId id="295" r:id="rId23"/>
    <p:sldId id="266" r:id="rId24"/>
    <p:sldId id="265" r:id="rId25"/>
    <p:sldId id="290" r:id="rId26"/>
    <p:sldId id="274" r:id="rId27"/>
    <p:sldId id="275" r:id="rId28"/>
    <p:sldId id="277" r:id="rId29"/>
    <p:sldId id="278" r:id="rId30"/>
    <p:sldId id="279" r:id="rId31"/>
    <p:sldId id="276"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FF3300"/>
    <a:srgbClr val="CC3399"/>
    <a:srgbClr val="003399"/>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4" autoAdjust="0"/>
    <p:restoredTop sz="90239" autoAdjust="0"/>
  </p:normalViewPr>
  <p:slideViewPr>
    <p:cSldViewPr>
      <p:cViewPr varScale="1">
        <p:scale>
          <a:sx n="50" d="100"/>
          <a:sy n="50" d="100"/>
        </p:scale>
        <p:origin x="-372"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C0D04D-39B0-4086-832B-8016A51494D1}" type="datetimeFigureOut">
              <a:rPr lang="en-US" smtClean="0"/>
              <a:t>10/1/2015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1A0FC2-3F43-4528-865D-84228576BE5A}" type="slidenum">
              <a:rPr lang="en-US" smtClean="0"/>
              <a:t>‹#›</a:t>
            </a:fld>
            <a:endParaRPr lang="en-US"/>
          </a:p>
        </p:txBody>
      </p:sp>
    </p:spTree>
    <p:extLst>
      <p:ext uri="{BB962C8B-B14F-4D97-AF65-F5344CB8AC3E}">
        <p14:creationId xmlns:p14="http://schemas.microsoft.com/office/powerpoint/2010/main" val="1583638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1A0FC2-3F43-4528-865D-84228576BE5A}" type="slidenum">
              <a:rPr lang="en-US" smtClean="0"/>
              <a:t>28</a:t>
            </a:fld>
            <a:endParaRPr lang="en-US"/>
          </a:p>
        </p:txBody>
      </p:sp>
    </p:spTree>
    <p:extLst>
      <p:ext uri="{BB962C8B-B14F-4D97-AF65-F5344CB8AC3E}">
        <p14:creationId xmlns:p14="http://schemas.microsoft.com/office/powerpoint/2010/main" val="3731599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UMD</a:t>
            </a:r>
            <a:r>
              <a:rPr lang="en-US" baseline="0" dirty="0" smtClean="0"/>
              <a:t> (not pictured) took first place. Team Air Mail from </a:t>
            </a:r>
            <a:r>
              <a:rPr lang="en-US" baseline="0" dirty="0" err="1" smtClean="0"/>
              <a:t>Hunstville</a:t>
            </a:r>
            <a:r>
              <a:rPr lang="en-US" baseline="0" dirty="0" smtClean="0"/>
              <a:t> (left) took second place. The Slinging Slashers from Virginia Tech (middle) too third place. Team RISE from Wichita State (right) tied for the coolest-looking rocket.</a:t>
            </a:r>
            <a:endParaRPr lang="en-US" dirty="0"/>
          </a:p>
        </p:txBody>
      </p:sp>
      <p:sp>
        <p:nvSpPr>
          <p:cNvPr id="4" name="Slide Number Placeholder 3"/>
          <p:cNvSpPr>
            <a:spLocks noGrp="1"/>
          </p:cNvSpPr>
          <p:nvPr>
            <p:ph type="sldNum" sz="quarter" idx="10"/>
          </p:nvPr>
        </p:nvSpPr>
        <p:spPr/>
        <p:txBody>
          <a:bodyPr/>
          <a:lstStyle/>
          <a:p>
            <a:fld id="{7C1A0FC2-3F43-4528-865D-84228576BE5A}" type="slidenum">
              <a:rPr lang="en-US" smtClean="0"/>
              <a:t>29</a:t>
            </a:fld>
            <a:endParaRPr lang="en-US"/>
          </a:p>
        </p:txBody>
      </p:sp>
    </p:spTree>
    <p:extLst>
      <p:ext uri="{BB962C8B-B14F-4D97-AF65-F5344CB8AC3E}">
        <p14:creationId xmlns:p14="http://schemas.microsoft.com/office/powerpoint/2010/main" val="333998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1A0FC2-3F43-4528-865D-84228576BE5A}" type="slidenum">
              <a:rPr lang="en-US" smtClean="0"/>
              <a:t>30</a:t>
            </a:fld>
            <a:endParaRPr lang="en-US"/>
          </a:p>
        </p:txBody>
      </p:sp>
    </p:spTree>
    <p:extLst>
      <p:ext uri="{BB962C8B-B14F-4D97-AF65-F5344CB8AC3E}">
        <p14:creationId xmlns:p14="http://schemas.microsoft.com/office/powerpoint/2010/main" val="333998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D80544-8A94-4527-B4F7-B84B3CC4C624}" type="datetimeFigureOut">
              <a:rPr lang="en-US" smtClean="0"/>
              <a:pPr/>
              <a:t>10/1/2015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55E5E-9CCE-4CA6-AF48-55A62A66DAC1}" type="slidenum">
              <a:rPr lang="en-US" smtClean="0"/>
              <a:pPr/>
              <a:t>‹#›</a:t>
            </a:fld>
            <a:endParaRPr lang="en-US"/>
          </a:p>
        </p:txBody>
      </p:sp>
    </p:spTree>
    <p:extLst>
      <p:ext uri="{BB962C8B-B14F-4D97-AF65-F5344CB8AC3E}">
        <p14:creationId xmlns:p14="http://schemas.microsoft.com/office/powerpoint/2010/main" val="3574735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D80544-8A94-4527-B4F7-B84B3CC4C624}" type="datetimeFigureOut">
              <a:rPr lang="en-US" smtClean="0"/>
              <a:pPr/>
              <a:t>10/1/2015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55E5E-9CCE-4CA6-AF48-55A62A66DAC1}" type="slidenum">
              <a:rPr lang="en-US" smtClean="0"/>
              <a:pPr/>
              <a:t>‹#›</a:t>
            </a:fld>
            <a:endParaRPr lang="en-US"/>
          </a:p>
        </p:txBody>
      </p:sp>
    </p:spTree>
    <p:extLst>
      <p:ext uri="{BB962C8B-B14F-4D97-AF65-F5344CB8AC3E}">
        <p14:creationId xmlns:p14="http://schemas.microsoft.com/office/powerpoint/2010/main" val="3801001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D80544-8A94-4527-B4F7-B84B3CC4C624}" type="datetimeFigureOut">
              <a:rPr lang="en-US" smtClean="0"/>
              <a:pPr/>
              <a:t>10/1/2015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55E5E-9CCE-4CA6-AF48-55A62A66DAC1}" type="slidenum">
              <a:rPr lang="en-US" smtClean="0"/>
              <a:pPr/>
              <a:t>‹#›</a:t>
            </a:fld>
            <a:endParaRPr lang="en-US"/>
          </a:p>
        </p:txBody>
      </p:sp>
    </p:spTree>
    <p:extLst>
      <p:ext uri="{BB962C8B-B14F-4D97-AF65-F5344CB8AC3E}">
        <p14:creationId xmlns:p14="http://schemas.microsoft.com/office/powerpoint/2010/main" val="2208890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D80544-8A94-4527-B4F7-B84B3CC4C624}" type="datetimeFigureOut">
              <a:rPr lang="en-US" smtClean="0"/>
              <a:pPr/>
              <a:t>10/1/2015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55E5E-9CCE-4CA6-AF48-55A62A66DAC1}" type="slidenum">
              <a:rPr lang="en-US" smtClean="0"/>
              <a:pPr/>
              <a:t>‹#›</a:t>
            </a:fld>
            <a:endParaRPr lang="en-US"/>
          </a:p>
        </p:txBody>
      </p:sp>
    </p:spTree>
    <p:extLst>
      <p:ext uri="{BB962C8B-B14F-4D97-AF65-F5344CB8AC3E}">
        <p14:creationId xmlns:p14="http://schemas.microsoft.com/office/powerpoint/2010/main" val="1100179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D80544-8A94-4527-B4F7-B84B3CC4C624}" type="datetimeFigureOut">
              <a:rPr lang="en-US" smtClean="0"/>
              <a:pPr/>
              <a:t>10/1/2015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55E5E-9CCE-4CA6-AF48-55A62A66DAC1}" type="slidenum">
              <a:rPr lang="en-US" smtClean="0"/>
              <a:pPr/>
              <a:t>‹#›</a:t>
            </a:fld>
            <a:endParaRPr lang="en-US"/>
          </a:p>
        </p:txBody>
      </p:sp>
    </p:spTree>
    <p:extLst>
      <p:ext uri="{BB962C8B-B14F-4D97-AF65-F5344CB8AC3E}">
        <p14:creationId xmlns:p14="http://schemas.microsoft.com/office/powerpoint/2010/main" val="2448340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D80544-8A94-4527-B4F7-B84B3CC4C624}" type="datetimeFigureOut">
              <a:rPr lang="en-US" smtClean="0"/>
              <a:pPr/>
              <a:t>10/1/2015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55E5E-9CCE-4CA6-AF48-55A62A66DAC1}" type="slidenum">
              <a:rPr lang="en-US" smtClean="0"/>
              <a:pPr/>
              <a:t>‹#›</a:t>
            </a:fld>
            <a:endParaRPr lang="en-US"/>
          </a:p>
        </p:txBody>
      </p:sp>
    </p:spTree>
    <p:extLst>
      <p:ext uri="{BB962C8B-B14F-4D97-AF65-F5344CB8AC3E}">
        <p14:creationId xmlns:p14="http://schemas.microsoft.com/office/powerpoint/2010/main" val="3360081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D80544-8A94-4527-B4F7-B84B3CC4C624}" type="datetimeFigureOut">
              <a:rPr lang="en-US" smtClean="0"/>
              <a:pPr/>
              <a:t>10/1/2015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655E5E-9CCE-4CA6-AF48-55A62A66DAC1}" type="slidenum">
              <a:rPr lang="en-US" smtClean="0"/>
              <a:pPr/>
              <a:t>‹#›</a:t>
            </a:fld>
            <a:endParaRPr lang="en-US"/>
          </a:p>
        </p:txBody>
      </p:sp>
    </p:spTree>
    <p:extLst>
      <p:ext uri="{BB962C8B-B14F-4D97-AF65-F5344CB8AC3E}">
        <p14:creationId xmlns:p14="http://schemas.microsoft.com/office/powerpoint/2010/main" val="884644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D80544-8A94-4527-B4F7-B84B3CC4C624}" type="datetimeFigureOut">
              <a:rPr lang="en-US" smtClean="0"/>
              <a:pPr/>
              <a:t>10/1/2015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655E5E-9CCE-4CA6-AF48-55A62A66DAC1}" type="slidenum">
              <a:rPr lang="en-US" smtClean="0"/>
              <a:pPr/>
              <a:t>‹#›</a:t>
            </a:fld>
            <a:endParaRPr lang="en-US"/>
          </a:p>
        </p:txBody>
      </p:sp>
    </p:spTree>
    <p:extLst>
      <p:ext uri="{BB962C8B-B14F-4D97-AF65-F5344CB8AC3E}">
        <p14:creationId xmlns:p14="http://schemas.microsoft.com/office/powerpoint/2010/main" val="3718667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D80544-8A94-4527-B4F7-B84B3CC4C624}" type="datetimeFigureOut">
              <a:rPr lang="en-US" smtClean="0"/>
              <a:pPr/>
              <a:t>10/1/2015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655E5E-9CCE-4CA6-AF48-55A62A66DAC1}" type="slidenum">
              <a:rPr lang="en-US" smtClean="0"/>
              <a:pPr/>
              <a:t>‹#›</a:t>
            </a:fld>
            <a:endParaRPr lang="en-US"/>
          </a:p>
        </p:txBody>
      </p:sp>
    </p:spTree>
    <p:extLst>
      <p:ext uri="{BB962C8B-B14F-4D97-AF65-F5344CB8AC3E}">
        <p14:creationId xmlns:p14="http://schemas.microsoft.com/office/powerpoint/2010/main" val="2117388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D80544-8A94-4527-B4F7-B84B3CC4C624}" type="datetimeFigureOut">
              <a:rPr lang="en-US" smtClean="0"/>
              <a:pPr/>
              <a:t>10/1/2015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55E5E-9CCE-4CA6-AF48-55A62A66DAC1}" type="slidenum">
              <a:rPr lang="en-US" smtClean="0"/>
              <a:pPr/>
              <a:t>‹#›</a:t>
            </a:fld>
            <a:endParaRPr lang="en-US"/>
          </a:p>
        </p:txBody>
      </p:sp>
    </p:spTree>
    <p:extLst>
      <p:ext uri="{BB962C8B-B14F-4D97-AF65-F5344CB8AC3E}">
        <p14:creationId xmlns:p14="http://schemas.microsoft.com/office/powerpoint/2010/main" val="1934071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D80544-8A94-4527-B4F7-B84B3CC4C624}" type="datetimeFigureOut">
              <a:rPr lang="en-US" smtClean="0"/>
              <a:pPr/>
              <a:t>10/1/2015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55E5E-9CCE-4CA6-AF48-55A62A66DAC1}" type="slidenum">
              <a:rPr lang="en-US" smtClean="0"/>
              <a:pPr/>
              <a:t>‹#›</a:t>
            </a:fld>
            <a:endParaRPr lang="en-US"/>
          </a:p>
        </p:txBody>
      </p:sp>
    </p:spTree>
    <p:extLst>
      <p:ext uri="{BB962C8B-B14F-4D97-AF65-F5344CB8AC3E}">
        <p14:creationId xmlns:p14="http://schemas.microsoft.com/office/powerpoint/2010/main" val="3456211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D80544-8A94-4527-B4F7-B84B3CC4C624}" type="datetimeFigureOut">
              <a:rPr lang="en-US" smtClean="0"/>
              <a:pPr/>
              <a:t>10/1/2015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55E5E-9CCE-4CA6-AF48-55A62A66DAC1}" type="slidenum">
              <a:rPr lang="en-US" smtClean="0"/>
              <a:pPr/>
              <a:t>‹#›</a:t>
            </a:fld>
            <a:endParaRPr lang="en-US"/>
          </a:p>
        </p:txBody>
      </p:sp>
    </p:spTree>
    <p:extLst>
      <p:ext uri="{BB962C8B-B14F-4D97-AF65-F5344CB8AC3E}">
        <p14:creationId xmlns:p14="http://schemas.microsoft.com/office/powerpoint/2010/main" val="1723659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hyperlink" Target="https://www.youtube.com/channel/UCV9ybUefy7ocQiA2zrQLtGA/video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jpeg"/><Relationship Id="rId7"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hyperlink" Target="http://www.aem.umn.edu/mnsgc/Space_Grant_Midwest_Rocketry_Competition_2015_2016" TargetMode="Externa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2400"/>
            <a:ext cx="7772400" cy="1295400"/>
          </a:xfrm>
        </p:spPr>
        <p:txBody>
          <a:bodyPr>
            <a:normAutofit/>
          </a:bodyPr>
          <a:lstStyle/>
          <a:p>
            <a:r>
              <a:rPr lang="en-US" sz="2400" b="1" i="1" dirty="0" smtClean="0">
                <a:solidFill>
                  <a:srgbClr val="002060"/>
                </a:solidFill>
              </a:rPr>
              <a:t>NASA’s MN Space Grant Consortium (</a:t>
            </a:r>
            <a:r>
              <a:rPr lang="en-US" sz="2400" b="1" i="1" dirty="0" err="1" smtClean="0">
                <a:solidFill>
                  <a:srgbClr val="002060"/>
                </a:solidFill>
              </a:rPr>
              <a:t>MnSGC</a:t>
            </a:r>
            <a:r>
              <a:rPr lang="en-US" sz="2400" b="1" i="1" dirty="0" smtClean="0">
                <a:solidFill>
                  <a:srgbClr val="002060"/>
                </a:solidFill>
              </a:rPr>
              <a:t>)</a:t>
            </a:r>
            <a:br>
              <a:rPr lang="en-US" sz="2400" b="1" i="1" dirty="0" smtClean="0">
                <a:solidFill>
                  <a:srgbClr val="002060"/>
                </a:solidFill>
              </a:rPr>
            </a:br>
            <a:r>
              <a:rPr lang="en-US" sz="2400" b="1" i="1" dirty="0" smtClean="0">
                <a:solidFill>
                  <a:srgbClr val="002060"/>
                </a:solidFill>
              </a:rPr>
              <a:t>Community College Quadcopter Competition</a:t>
            </a:r>
            <a:endParaRPr lang="en-US" sz="2400" b="1" i="1" dirty="0">
              <a:solidFill>
                <a:srgbClr val="002060"/>
              </a:solidFill>
            </a:endParaRPr>
          </a:p>
        </p:txBody>
      </p:sp>
      <p:sp>
        <p:nvSpPr>
          <p:cNvPr id="4" name="Subtitle 2"/>
          <p:cNvSpPr txBox="1">
            <a:spLocks/>
          </p:cNvSpPr>
          <p:nvPr/>
        </p:nvSpPr>
        <p:spPr>
          <a:xfrm>
            <a:off x="0" y="2590800"/>
            <a:ext cx="3835401" cy="3048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spcBef>
                <a:spcPts val="0"/>
              </a:spcBef>
            </a:pPr>
            <a:r>
              <a:rPr lang="en-US" sz="2400" b="1" dirty="0" smtClean="0">
                <a:solidFill>
                  <a:schemeClr val="accent1"/>
                </a:solidFill>
              </a:rPr>
              <a:t>James Flaten</a:t>
            </a:r>
          </a:p>
          <a:p>
            <a:pPr>
              <a:spcBef>
                <a:spcPts val="0"/>
              </a:spcBef>
            </a:pPr>
            <a:endParaRPr lang="en-US" sz="1000" b="1" dirty="0" smtClean="0">
              <a:solidFill>
                <a:schemeClr val="accent1"/>
              </a:solidFill>
            </a:endParaRPr>
          </a:p>
          <a:p>
            <a:pPr>
              <a:spcBef>
                <a:spcPts val="0"/>
              </a:spcBef>
            </a:pPr>
            <a:endParaRPr lang="en-US" sz="1000" b="1" dirty="0" smtClean="0">
              <a:solidFill>
                <a:schemeClr val="accent1"/>
              </a:solidFill>
            </a:endParaRPr>
          </a:p>
          <a:p>
            <a:pPr>
              <a:spcBef>
                <a:spcPts val="0"/>
              </a:spcBef>
            </a:pPr>
            <a:r>
              <a:rPr lang="en-US" sz="2400" b="1" dirty="0" smtClean="0">
                <a:solidFill>
                  <a:schemeClr val="accent1"/>
                </a:solidFill>
              </a:rPr>
              <a:t>Associate Director of the</a:t>
            </a:r>
          </a:p>
          <a:p>
            <a:pPr>
              <a:spcBef>
                <a:spcPts val="0"/>
              </a:spcBef>
            </a:pPr>
            <a:r>
              <a:rPr lang="en-US" sz="2400" b="1" dirty="0" smtClean="0">
                <a:solidFill>
                  <a:schemeClr val="accent1"/>
                </a:solidFill>
              </a:rPr>
              <a:t>MN Space Grant</a:t>
            </a:r>
          </a:p>
          <a:p>
            <a:pPr>
              <a:spcBef>
                <a:spcPts val="0"/>
              </a:spcBef>
            </a:pPr>
            <a:endParaRPr lang="en-US" sz="1000" b="1" dirty="0" smtClean="0">
              <a:solidFill>
                <a:schemeClr val="accent1"/>
              </a:solidFill>
            </a:endParaRPr>
          </a:p>
          <a:p>
            <a:pPr>
              <a:spcBef>
                <a:spcPts val="0"/>
              </a:spcBef>
            </a:pPr>
            <a:endParaRPr lang="en-US" sz="1000" b="1" dirty="0" smtClean="0">
              <a:solidFill>
                <a:schemeClr val="accent1"/>
              </a:solidFill>
            </a:endParaRPr>
          </a:p>
          <a:p>
            <a:pPr>
              <a:spcBef>
                <a:spcPts val="0"/>
              </a:spcBef>
            </a:pPr>
            <a:r>
              <a:rPr lang="en-US" sz="2400" b="1" dirty="0" smtClean="0">
                <a:solidFill>
                  <a:schemeClr val="accent1"/>
                </a:solidFill>
              </a:rPr>
              <a:t>U of MN – Twin Cities</a:t>
            </a:r>
          </a:p>
          <a:p>
            <a:pPr>
              <a:spcBef>
                <a:spcPts val="0"/>
              </a:spcBef>
            </a:pPr>
            <a:r>
              <a:rPr lang="en-US" sz="2400" b="1" dirty="0" smtClean="0">
                <a:solidFill>
                  <a:schemeClr val="accent1"/>
                </a:solidFill>
              </a:rPr>
              <a:t>Aerospace Engineering and</a:t>
            </a:r>
          </a:p>
          <a:p>
            <a:pPr>
              <a:spcBef>
                <a:spcPts val="0"/>
              </a:spcBef>
            </a:pPr>
            <a:r>
              <a:rPr lang="en-US" sz="2400" b="1" dirty="0" smtClean="0">
                <a:solidFill>
                  <a:schemeClr val="accent1"/>
                </a:solidFill>
              </a:rPr>
              <a:t>Mechanics Department</a:t>
            </a:r>
            <a:endParaRPr lang="en-US" sz="2400" dirty="0">
              <a:solidFill>
                <a:schemeClr val="accent1"/>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57149"/>
            <a:ext cx="1877375" cy="169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4" descr="h:\wnt\desktop\My Briefcase\Space Grant workspace\MnSGC stationery\MnSGCLogoSc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657" y="19049"/>
            <a:ext cx="1468343" cy="173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5401" y="2114551"/>
            <a:ext cx="5308599" cy="3981449"/>
          </a:xfrm>
          <a:prstGeom prst="rect">
            <a:avLst/>
          </a:prstGeom>
        </p:spPr>
      </p:pic>
    </p:spTree>
    <p:extLst>
      <p:ext uri="{BB962C8B-B14F-4D97-AF65-F5344CB8AC3E}">
        <p14:creationId xmlns:p14="http://schemas.microsoft.com/office/powerpoint/2010/main" val="26927372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2400"/>
            <a:ext cx="7772400" cy="1295400"/>
          </a:xfrm>
        </p:spPr>
        <p:txBody>
          <a:bodyPr>
            <a:normAutofit/>
          </a:bodyPr>
          <a:lstStyle/>
          <a:p>
            <a:r>
              <a:rPr lang="en-US" sz="2400" b="1" i="1" dirty="0" smtClean="0">
                <a:solidFill>
                  <a:srgbClr val="002060"/>
                </a:solidFill>
              </a:rPr>
              <a:t>NASA’s MN Space Grant Consortium (</a:t>
            </a:r>
            <a:r>
              <a:rPr lang="en-US" sz="2400" b="1" i="1" dirty="0" err="1" smtClean="0">
                <a:solidFill>
                  <a:srgbClr val="002060"/>
                </a:solidFill>
              </a:rPr>
              <a:t>MnSGC</a:t>
            </a:r>
            <a:r>
              <a:rPr lang="en-US" sz="2400" b="1" i="1" dirty="0" smtClean="0">
                <a:solidFill>
                  <a:srgbClr val="002060"/>
                </a:solidFill>
              </a:rPr>
              <a:t>)</a:t>
            </a:r>
            <a:br>
              <a:rPr lang="en-US" sz="2400" b="1" i="1" dirty="0" smtClean="0">
                <a:solidFill>
                  <a:srgbClr val="002060"/>
                </a:solidFill>
              </a:rPr>
            </a:br>
            <a:r>
              <a:rPr lang="en-US" sz="2400" b="1" i="1" dirty="0" smtClean="0">
                <a:solidFill>
                  <a:srgbClr val="002060"/>
                </a:solidFill>
              </a:rPr>
              <a:t>Community College Quadcopter Competition</a:t>
            </a:r>
            <a:endParaRPr lang="en-US" sz="2400" b="1" i="1" dirty="0">
              <a:solidFill>
                <a:srgbClr val="002060"/>
              </a:solidFill>
            </a:endParaRPr>
          </a:p>
        </p:txBody>
      </p:sp>
      <p:sp>
        <p:nvSpPr>
          <p:cNvPr id="4" name="Subtitle 2"/>
          <p:cNvSpPr txBox="1">
            <a:spLocks/>
          </p:cNvSpPr>
          <p:nvPr/>
        </p:nvSpPr>
        <p:spPr>
          <a:xfrm>
            <a:off x="457200" y="1371600"/>
            <a:ext cx="8305800" cy="2438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600" b="1" dirty="0">
                <a:solidFill>
                  <a:srgbClr val="00B050"/>
                </a:solidFill>
              </a:rPr>
              <a:t>Participating </a:t>
            </a:r>
            <a:r>
              <a:rPr lang="en-US" sz="2600" b="1" dirty="0" smtClean="0">
                <a:solidFill>
                  <a:srgbClr val="00B050"/>
                </a:solidFill>
              </a:rPr>
              <a:t>teams</a:t>
            </a:r>
            <a:endParaRPr lang="en-US" sz="2600" b="1" dirty="0">
              <a:solidFill>
                <a:srgbClr val="00B050"/>
              </a:solidFill>
            </a:endParaRPr>
          </a:p>
          <a:p>
            <a:pPr marL="342900" indent="-342900" algn="l">
              <a:spcBef>
                <a:spcPts val="0"/>
              </a:spcBef>
              <a:buFont typeface="Arial" panose="020B0604020202020204" pitchFamily="34" charset="0"/>
              <a:buChar char="•"/>
            </a:pPr>
            <a:r>
              <a:rPr lang="en-US" sz="2400" dirty="0" smtClean="0">
                <a:solidFill>
                  <a:srgbClr val="00B050"/>
                </a:solidFill>
              </a:rPr>
              <a:t>Fond </a:t>
            </a:r>
            <a:r>
              <a:rPr lang="en-US" sz="2400" dirty="0">
                <a:solidFill>
                  <a:srgbClr val="00B050"/>
                </a:solidFill>
              </a:rPr>
              <a:t>du Lac Tribal and Community College, </a:t>
            </a:r>
            <a:r>
              <a:rPr lang="en-US" sz="2400" dirty="0" err="1" smtClean="0">
                <a:solidFill>
                  <a:srgbClr val="00B050"/>
                </a:solidFill>
              </a:rPr>
              <a:t>Cloquet</a:t>
            </a:r>
            <a:r>
              <a:rPr lang="en-US" sz="2400" dirty="0">
                <a:solidFill>
                  <a:srgbClr val="00B050"/>
                </a:solidFill>
              </a:rPr>
              <a:t> </a:t>
            </a:r>
            <a:r>
              <a:rPr lang="en-US" sz="2400" dirty="0" smtClean="0">
                <a:solidFill>
                  <a:srgbClr val="00B050"/>
                </a:solidFill>
              </a:rPr>
              <a:t>- men</a:t>
            </a:r>
            <a:endParaRPr lang="en-US" sz="2400" dirty="0">
              <a:solidFill>
                <a:srgbClr val="00B050"/>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57149"/>
            <a:ext cx="1877375" cy="169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4" descr="h:\wnt\desktop\My Briefcase\Space Grant workspace\MnSGC stationery\MnSGCLogoSc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657" y="19049"/>
            <a:ext cx="1468343" cy="173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733" y="2266950"/>
            <a:ext cx="7755467" cy="4362450"/>
          </a:xfrm>
          <a:prstGeom prst="rect">
            <a:avLst/>
          </a:prstGeom>
        </p:spPr>
      </p:pic>
    </p:spTree>
    <p:extLst>
      <p:ext uri="{BB962C8B-B14F-4D97-AF65-F5344CB8AC3E}">
        <p14:creationId xmlns:p14="http://schemas.microsoft.com/office/powerpoint/2010/main" val="38056366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2400"/>
            <a:ext cx="7772400" cy="1295400"/>
          </a:xfrm>
        </p:spPr>
        <p:txBody>
          <a:bodyPr>
            <a:normAutofit/>
          </a:bodyPr>
          <a:lstStyle/>
          <a:p>
            <a:r>
              <a:rPr lang="en-US" sz="2400" b="1" i="1" dirty="0" smtClean="0">
                <a:solidFill>
                  <a:srgbClr val="002060"/>
                </a:solidFill>
              </a:rPr>
              <a:t>NASA’s MN Space Grant Consortium (</a:t>
            </a:r>
            <a:r>
              <a:rPr lang="en-US" sz="2400" b="1" i="1" dirty="0" err="1" smtClean="0">
                <a:solidFill>
                  <a:srgbClr val="002060"/>
                </a:solidFill>
              </a:rPr>
              <a:t>MnSGC</a:t>
            </a:r>
            <a:r>
              <a:rPr lang="en-US" sz="2400" b="1" i="1" dirty="0" smtClean="0">
                <a:solidFill>
                  <a:srgbClr val="002060"/>
                </a:solidFill>
              </a:rPr>
              <a:t>)</a:t>
            </a:r>
            <a:br>
              <a:rPr lang="en-US" sz="2400" b="1" i="1" dirty="0" smtClean="0">
                <a:solidFill>
                  <a:srgbClr val="002060"/>
                </a:solidFill>
              </a:rPr>
            </a:br>
            <a:r>
              <a:rPr lang="en-US" sz="2400" b="1" i="1" dirty="0" smtClean="0">
                <a:solidFill>
                  <a:srgbClr val="002060"/>
                </a:solidFill>
              </a:rPr>
              <a:t>Community College Quadcopter Competition</a:t>
            </a:r>
            <a:endParaRPr lang="en-US" sz="2400" b="1" i="1" dirty="0">
              <a:solidFill>
                <a:srgbClr val="002060"/>
              </a:solidFill>
            </a:endParaRPr>
          </a:p>
        </p:txBody>
      </p:sp>
      <p:sp>
        <p:nvSpPr>
          <p:cNvPr id="4" name="Subtitle 2"/>
          <p:cNvSpPr txBox="1">
            <a:spLocks/>
          </p:cNvSpPr>
          <p:nvPr/>
        </p:nvSpPr>
        <p:spPr>
          <a:xfrm>
            <a:off x="457200" y="1371600"/>
            <a:ext cx="8305800" cy="2438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600" b="1" dirty="0">
                <a:solidFill>
                  <a:srgbClr val="00B050"/>
                </a:solidFill>
              </a:rPr>
              <a:t>Participating t</a:t>
            </a:r>
            <a:r>
              <a:rPr lang="en-US" sz="2600" b="1" dirty="0" smtClean="0">
                <a:solidFill>
                  <a:srgbClr val="00B050"/>
                </a:solidFill>
              </a:rPr>
              <a:t>eams</a:t>
            </a:r>
            <a:endParaRPr lang="en-US" sz="2600" b="1" dirty="0">
              <a:solidFill>
                <a:srgbClr val="00B050"/>
              </a:solidFill>
            </a:endParaRPr>
          </a:p>
          <a:p>
            <a:pPr marL="342900" indent="-342900" algn="l">
              <a:spcBef>
                <a:spcPts val="0"/>
              </a:spcBef>
              <a:buFont typeface="Arial" panose="020B0604020202020204" pitchFamily="34" charset="0"/>
              <a:buChar char="•"/>
            </a:pPr>
            <a:r>
              <a:rPr lang="en-US" sz="2400" dirty="0" smtClean="0">
                <a:solidFill>
                  <a:srgbClr val="00B050"/>
                </a:solidFill>
              </a:rPr>
              <a:t>Itasca </a:t>
            </a:r>
            <a:r>
              <a:rPr lang="en-US" sz="2400" dirty="0">
                <a:solidFill>
                  <a:srgbClr val="00B050"/>
                </a:solidFill>
              </a:rPr>
              <a:t>Community College, Grand </a:t>
            </a:r>
            <a:r>
              <a:rPr lang="en-US" sz="2400" dirty="0" smtClean="0">
                <a:solidFill>
                  <a:srgbClr val="00B050"/>
                </a:solidFill>
              </a:rPr>
              <a:t>Rapids</a:t>
            </a:r>
            <a:endParaRPr lang="en-US" sz="2400" dirty="0">
              <a:solidFill>
                <a:srgbClr val="00B050"/>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57149"/>
            <a:ext cx="1877375" cy="169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4" descr="h:\wnt\desktop\My Briefcase\Space Grant workspace\MnSGC stationery\MnSGCLogoSc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657" y="19049"/>
            <a:ext cx="1468343" cy="173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E:\Community College solicitation\Team Photos Year 1\Itasca Team.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879" b="3024"/>
          <a:stretch/>
        </p:blipFill>
        <p:spPr bwMode="auto">
          <a:xfrm>
            <a:off x="1905000" y="2209800"/>
            <a:ext cx="5257800" cy="4579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2131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2400"/>
            <a:ext cx="7772400" cy="1295400"/>
          </a:xfrm>
        </p:spPr>
        <p:txBody>
          <a:bodyPr>
            <a:normAutofit/>
          </a:bodyPr>
          <a:lstStyle/>
          <a:p>
            <a:r>
              <a:rPr lang="en-US" sz="2400" b="1" i="1" dirty="0" smtClean="0">
                <a:solidFill>
                  <a:srgbClr val="002060"/>
                </a:solidFill>
              </a:rPr>
              <a:t>NASA’s MN Space Grant Consortium (</a:t>
            </a:r>
            <a:r>
              <a:rPr lang="en-US" sz="2400" b="1" i="1" dirty="0" err="1" smtClean="0">
                <a:solidFill>
                  <a:srgbClr val="002060"/>
                </a:solidFill>
              </a:rPr>
              <a:t>MnSGC</a:t>
            </a:r>
            <a:r>
              <a:rPr lang="en-US" sz="2400" b="1" i="1" dirty="0" smtClean="0">
                <a:solidFill>
                  <a:srgbClr val="002060"/>
                </a:solidFill>
              </a:rPr>
              <a:t>)</a:t>
            </a:r>
            <a:br>
              <a:rPr lang="en-US" sz="2400" b="1" i="1" dirty="0" smtClean="0">
                <a:solidFill>
                  <a:srgbClr val="002060"/>
                </a:solidFill>
              </a:rPr>
            </a:br>
            <a:r>
              <a:rPr lang="en-US" sz="2400" b="1" i="1" dirty="0" smtClean="0">
                <a:solidFill>
                  <a:srgbClr val="002060"/>
                </a:solidFill>
              </a:rPr>
              <a:t>Community College Quadcopter Competition</a:t>
            </a:r>
            <a:endParaRPr lang="en-US" sz="2400" b="1" i="1" dirty="0">
              <a:solidFill>
                <a:srgbClr val="002060"/>
              </a:solidFill>
            </a:endParaRPr>
          </a:p>
        </p:txBody>
      </p:sp>
      <p:sp>
        <p:nvSpPr>
          <p:cNvPr id="4" name="Subtitle 2"/>
          <p:cNvSpPr txBox="1">
            <a:spLocks/>
          </p:cNvSpPr>
          <p:nvPr/>
        </p:nvSpPr>
        <p:spPr>
          <a:xfrm>
            <a:off x="457200" y="1371600"/>
            <a:ext cx="8305800" cy="2438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600" b="1" dirty="0">
                <a:solidFill>
                  <a:srgbClr val="00B050"/>
                </a:solidFill>
              </a:rPr>
              <a:t>Participating t</a:t>
            </a:r>
            <a:r>
              <a:rPr lang="en-US" sz="2600" b="1" dirty="0" smtClean="0">
                <a:solidFill>
                  <a:srgbClr val="00B050"/>
                </a:solidFill>
              </a:rPr>
              <a:t>eams</a:t>
            </a:r>
            <a:endParaRPr lang="en-US" sz="2600" b="1" dirty="0">
              <a:solidFill>
                <a:srgbClr val="00B050"/>
              </a:solidFill>
            </a:endParaRPr>
          </a:p>
          <a:p>
            <a:pPr marL="342900" indent="-342900" algn="l">
              <a:spcBef>
                <a:spcPts val="0"/>
              </a:spcBef>
              <a:buFont typeface="Arial" panose="020B0604020202020204" pitchFamily="34" charset="0"/>
              <a:buChar char="•"/>
            </a:pPr>
            <a:r>
              <a:rPr lang="en-US" sz="2400" dirty="0" smtClean="0">
                <a:solidFill>
                  <a:srgbClr val="00B050"/>
                </a:solidFill>
              </a:rPr>
              <a:t>MN </a:t>
            </a:r>
            <a:r>
              <a:rPr lang="en-US" sz="2400" dirty="0">
                <a:solidFill>
                  <a:srgbClr val="00B050"/>
                </a:solidFill>
              </a:rPr>
              <a:t>West Community and Technical College, Worthington </a:t>
            </a:r>
            <a:r>
              <a:rPr lang="en-US" sz="2400" dirty="0" smtClean="0">
                <a:solidFill>
                  <a:srgbClr val="00B050"/>
                </a:solidFill>
              </a:rPr>
              <a:t>campus</a:t>
            </a:r>
            <a:endParaRPr lang="en-US" sz="2400" dirty="0">
              <a:solidFill>
                <a:srgbClr val="00B050"/>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57149"/>
            <a:ext cx="1877375" cy="169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4" descr="h:\wnt\desktop\My Briefcase\Space Grant workspace\MnSGC stationery\MnSGCLogoSc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657" y="19049"/>
            <a:ext cx="1468343" cy="173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E:\Community College solicitation\Team Photos Year 1\MN West Tea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2565070"/>
            <a:ext cx="6248400" cy="413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5332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457200" y="76200"/>
            <a:ext cx="8305800" cy="457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b="1" dirty="0" smtClean="0">
                <a:solidFill>
                  <a:schemeClr val="tx1"/>
                </a:solidFill>
              </a:rPr>
              <a:t>Overview of the Competition/Challenge timeline</a:t>
            </a:r>
          </a:p>
        </p:txBody>
      </p:sp>
      <p:sp>
        <p:nvSpPr>
          <p:cNvPr id="7" name="Subtitle 2"/>
          <p:cNvSpPr txBox="1">
            <a:spLocks/>
          </p:cNvSpPr>
          <p:nvPr/>
        </p:nvSpPr>
        <p:spPr>
          <a:xfrm>
            <a:off x="304800" y="457200"/>
            <a:ext cx="2057400" cy="457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2400" b="1" dirty="0" smtClean="0">
                <a:solidFill>
                  <a:schemeClr val="tx1"/>
                </a:solidFill>
              </a:rPr>
              <a:t>Fall semester</a:t>
            </a:r>
          </a:p>
        </p:txBody>
      </p:sp>
      <p:sp>
        <p:nvSpPr>
          <p:cNvPr id="8" name="Subtitle 2"/>
          <p:cNvSpPr txBox="1">
            <a:spLocks/>
          </p:cNvSpPr>
          <p:nvPr/>
        </p:nvSpPr>
        <p:spPr>
          <a:xfrm>
            <a:off x="304800" y="3810000"/>
            <a:ext cx="2743200" cy="457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2400" b="1" dirty="0" smtClean="0">
                <a:solidFill>
                  <a:schemeClr val="tx1"/>
                </a:solidFill>
              </a:rPr>
              <a:t>Spring semester</a:t>
            </a:r>
          </a:p>
        </p:txBody>
      </p:sp>
      <p:sp>
        <p:nvSpPr>
          <p:cNvPr id="9" name="Subtitle 2"/>
          <p:cNvSpPr txBox="1">
            <a:spLocks/>
          </p:cNvSpPr>
          <p:nvPr/>
        </p:nvSpPr>
        <p:spPr>
          <a:xfrm>
            <a:off x="609600" y="2286000"/>
            <a:ext cx="3505200" cy="304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rgbClr val="00B050"/>
                </a:solidFill>
              </a:rPr>
              <a:t>Build an ELEV-8 </a:t>
            </a:r>
            <a:r>
              <a:rPr lang="en-US" sz="1600" dirty="0" err="1" smtClean="0">
                <a:solidFill>
                  <a:srgbClr val="00B050"/>
                </a:solidFill>
              </a:rPr>
              <a:t>quadcopter</a:t>
            </a:r>
            <a:r>
              <a:rPr lang="en-US" sz="1600" dirty="0" smtClean="0">
                <a:solidFill>
                  <a:srgbClr val="00B050"/>
                </a:solidFill>
              </a:rPr>
              <a:t> kit</a:t>
            </a:r>
          </a:p>
        </p:txBody>
      </p:sp>
      <p:sp>
        <p:nvSpPr>
          <p:cNvPr id="10" name="Subtitle 2"/>
          <p:cNvSpPr txBox="1">
            <a:spLocks/>
          </p:cNvSpPr>
          <p:nvPr/>
        </p:nvSpPr>
        <p:spPr>
          <a:xfrm>
            <a:off x="609600" y="3048000"/>
            <a:ext cx="5486400" cy="304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a:solidFill>
                  <a:srgbClr val="00B050"/>
                </a:solidFill>
              </a:rPr>
              <a:t>D</a:t>
            </a:r>
            <a:r>
              <a:rPr lang="en-US" sz="1600" dirty="0" smtClean="0">
                <a:solidFill>
                  <a:srgbClr val="00B050"/>
                </a:solidFill>
              </a:rPr>
              <a:t>esign modifications to accomplish competition goals</a:t>
            </a:r>
          </a:p>
        </p:txBody>
      </p:sp>
      <p:sp>
        <p:nvSpPr>
          <p:cNvPr id="11" name="Subtitle 2"/>
          <p:cNvSpPr txBox="1">
            <a:spLocks/>
          </p:cNvSpPr>
          <p:nvPr/>
        </p:nvSpPr>
        <p:spPr>
          <a:xfrm>
            <a:off x="609600" y="1219200"/>
            <a:ext cx="3505200" cy="304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rgbClr val="00B050"/>
                </a:solidFill>
              </a:rPr>
              <a:t>Attend “Kick-off” (training)</a:t>
            </a:r>
          </a:p>
        </p:txBody>
      </p:sp>
      <p:sp>
        <p:nvSpPr>
          <p:cNvPr id="12" name="Subtitle 2"/>
          <p:cNvSpPr txBox="1">
            <a:spLocks/>
          </p:cNvSpPr>
          <p:nvPr/>
        </p:nvSpPr>
        <p:spPr>
          <a:xfrm>
            <a:off x="609600" y="4191000"/>
            <a:ext cx="5867400" cy="304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rgbClr val="00B050"/>
                </a:solidFill>
              </a:rPr>
              <a:t>Implement and test modifications to accomplish competition goals</a:t>
            </a:r>
          </a:p>
        </p:txBody>
      </p:sp>
      <p:sp>
        <p:nvSpPr>
          <p:cNvPr id="13" name="Subtitle 2"/>
          <p:cNvSpPr txBox="1">
            <a:spLocks/>
          </p:cNvSpPr>
          <p:nvPr/>
        </p:nvSpPr>
        <p:spPr>
          <a:xfrm>
            <a:off x="609600" y="5486400"/>
            <a:ext cx="5715000" cy="304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rgbClr val="00B050"/>
                </a:solidFill>
              </a:rPr>
              <a:t>Demonstrate </a:t>
            </a:r>
            <a:r>
              <a:rPr lang="en-US" sz="1600" dirty="0" err="1" smtClean="0">
                <a:solidFill>
                  <a:srgbClr val="00B050"/>
                </a:solidFill>
              </a:rPr>
              <a:t>quadcopter</a:t>
            </a:r>
            <a:r>
              <a:rPr lang="en-US" sz="1600" dirty="0" smtClean="0">
                <a:solidFill>
                  <a:srgbClr val="00B050"/>
                </a:solidFill>
              </a:rPr>
              <a:t> capabilities at competition in April 2015</a:t>
            </a:r>
          </a:p>
        </p:txBody>
      </p:sp>
      <p:sp>
        <p:nvSpPr>
          <p:cNvPr id="14" name="Subtitle 2"/>
          <p:cNvSpPr txBox="1">
            <a:spLocks/>
          </p:cNvSpPr>
          <p:nvPr/>
        </p:nvSpPr>
        <p:spPr>
          <a:xfrm>
            <a:off x="762000" y="1447800"/>
            <a:ext cx="1600200" cy="304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rgbClr val="0070C0"/>
                </a:solidFill>
              </a:rPr>
              <a:t>Learn to solder</a:t>
            </a:r>
          </a:p>
        </p:txBody>
      </p:sp>
      <p:sp>
        <p:nvSpPr>
          <p:cNvPr id="15" name="Subtitle 2"/>
          <p:cNvSpPr txBox="1">
            <a:spLocks/>
          </p:cNvSpPr>
          <p:nvPr/>
        </p:nvSpPr>
        <p:spPr>
          <a:xfrm>
            <a:off x="762000" y="1676400"/>
            <a:ext cx="4114800" cy="304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rgbClr val="0070C0"/>
                </a:solidFill>
              </a:rPr>
              <a:t>Learn to program Arduino microcontrollers</a:t>
            </a:r>
          </a:p>
        </p:txBody>
      </p:sp>
      <p:sp>
        <p:nvSpPr>
          <p:cNvPr id="16" name="Subtitle 2"/>
          <p:cNvSpPr txBox="1">
            <a:spLocks/>
          </p:cNvSpPr>
          <p:nvPr/>
        </p:nvSpPr>
        <p:spPr>
          <a:xfrm>
            <a:off x="4953000" y="1447800"/>
            <a:ext cx="2667000" cy="304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rgbClr val="0070C0"/>
                </a:solidFill>
              </a:rPr>
              <a:t>Learn to use CAD software</a:t>
            </a:r>
          </a:p>
        </p:txBody>
      </p:sp>
      <p:sp>
        <p:nvSpPr>
          <p:cNvPr id="17" name="Subtitle 2"/>
          <p:cNvSpPr txBox="1">
            <a:spLocks/>
          </p:cNvSpPr>
          <p:nvPr/>
        </p:nvSpPr>
        <p:spPr>
          <a:xfrm>
            <a:off x="4953000" y="1676400"/>
            <a:ext cx="3429000" cy="304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rgbClr val="0070C0"/>
                </a:solidFill>
              </a:rPr>
              <a:t>Learn to do 3D printing / laser cutting</a:t>
            </a:r>
          </a:p>
        </p:txBody>
      </p:sp>
      <p:sp>
        <p:nvSpPr>
          <p:cNvPr id="18" name="Subtitle 2"/>
          <p:cNvSpPr txBox="1">
            <a:spLocks/>
          </p:cNvSpPr>
          <p:nvPr/>
        </p:nvSpPr>
        <p:spPr>
          <a:xfrm>
            <a:off x="762000" y="2514600"/>
            <a:ext cx="4724400" cy="381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rgbClr val="0070C0"/>
                </a:solidFill>
              </a:rPr>
              <a:t>Design, CAD, build, install rotor protection on ELEV-8</a:t>
            </a:r>
          </a:p>
        </p:txBody>
      </p:sp>
      <p:sp>
        <p:nvSpPr>
          <p:cNvPr id="19" name="Subtitle 2"/>
          <p:cNvSpPr txBox="1">
            <a:spLocks/>
          </p:cNvSpPr>
          <p:nvPr/>
        </p:nvSpPr>
        <p:spPr>
          <a:xfrm>
            <a:off x="762000" y="2743200"/>
            <a:ext cx="7620000" cy="304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rgbClr val="0070C0"/>
                </a:solidFill>
              </a:rPr>
              <a:t>Learn to fly </a:t>
            </a:r>
            <a:r>
              <a:rPr lang="en-US" sz="1600" dirty="0" err="1" smtClean="0">
                <a:solidFill>
                  <a:srgbClr val="0070C0"/>
                </a:solidFill>
              </a:rPr>
              <a:t>quadcopters</a:t>
            </a:r>
            <a:r>
              <a:rPr lang="en-US" sz="1600" dirty="0" smtClean="0">
                <a:solidFill>
                  <a:srgbClr val="0070C0"/>
                </a:solidFill>
              </a:rPr>
              <a:t>, possibly starting with toys, possibly using simulation software</a:t>
            </a:r>
          </a:p>
        </p:txBody>
      </p:sp>
      <p:sp>
        <p:nvSpPr>
          <p:cNvPr id="20" name="Subtitle 2"/>
          <p:cNvSpPr txBox="1">
            <a:spLocks/>
          </p:cNvSpPr>
          <p:nvPr/>
        </p:nvSpPr>
        <p:spPr>
          <a:xfrm>
            <a:off x="762000" y="3276600"/>
            <a:ext cx="7467600" cy="304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rgbClr val="0070C0"/>
                </a:solidFill>
              </a:rPr>
              <a:t>Write Preliminary Design Review (PDR): ELEV-8 progress, plans for accomplishing goals</a:t>
            </a:r>
          </a:p>
        </p:txBody>
      </p:sp>
      <p:sp>
        <p:nvSpPr>
          <p:cNvPr id="21" name="Subtitle 2"/>
          <p:cNvSpPr txBox="1">
            <a:spLocks/>
          </p:cNvSpPr>
          <p:nvPr/>
        </p:nvSpPr>
        <p:spPr>
          <a:xfrm>
            <a:off x="762000" y="3505200"/>
            <a:ext cx="3733800" cy="304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rgbClr val="0070C0"/>
                </a:solidFill>
              </a:rPr>
              <a:t>Fall “Educational Enhancement” event</a:t>
            </a:r>
          </a:p>
        </p:txBody>
      </p:sp>
      <p:sp>
        <p:nvSpPr>
          <p:cNvPr id="22" name="Subtitle 2"/>
          <p:cNvSpPr txBox="1">
            <a:spLocks/>
          </p:cNvSpPr>
          <p:nvPr/>
        </p:nvSpPr>
        <p:spPr>
          <a:xfrm>
            <a:off x="762000" y="4648200"/>
            <a:ext cx="3733800" cy="304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rgbClr val="0070C0"/>
                </a:solidFill>
              </a:rPr>
              <a:t>Spring “Educational Enhancement” event</a:t>
            </a:r>
          </a:p>
        </p:txBody>
      </p:sp>
      <p:sp>
        <p:nvSpPr>
          <p:cNvPr id="23" name="Subtitle 2"/>
          <p:cNvSpPr txBox="1">
            <a:spLocks/>
          </p:cNvSpPr>
          <p:nvPr/>
        </p:nvSpPr>
        <p:spPr>
          <a:xfrm>
            <a:off x="762000" y="4876800"/>
            <a:ext cx="6019800" cy="304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rgbClr val="0070C0"/>
                </a:solidFill>
              </a:rPr>
              <a:t>“On-campus” and “off-campus” outreach event (at least one of each)</a:t>
            </a:r>
          </a:p>
        </p:txBody>
      </p:sp>
      <p:sp>
        <p:nvSpPr>
          <p:cNvPr id="24" name="Subtitle 2"/>
          <p:cNvSpPr txBox="1">
            <a:spLocks/>
          </p:cNvSpPr>
          <p:nvPr/>
        </p:nvSpPr>
        <p:spPr>
          <a:xfrm>
            <a:off x="762000" y="4419600"/>
            <a:ext cx="6858000" cy="304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rgbClr val="0070C0"/>
                </a:solidFill>
              </a:rPr>
              <a:t>Mid-program in-person interviews/assessment with </a:t>
            </a:r>
            <a:r>
              <a:rPr lang="en-US" sz="1600" dirty="0" err="1" smtClean="0">
                <a:solidFill>
                  <a:srgbClr val="0070C0"/>
                </a:solidFill>
              </a:rPr>
              <a:t>MnSGC</a:t>
            </a:r>
            <a:r>
              <a:rPr lang="en-US" sz="1600" dirty="0" smtClean="0">
                <a:solidFill>
                  <a:srgbClr val="0070C0"/>
                </a:solidFill>
              </a:rPr>
              <a:t> (Prof.  </a:t>
            </a:r>
            <a:r>
              <a:rPr lang="en-US" sz="1600" dirty="0" err="1" smtClean="0">
                <a:solidFill>
                  <a:srgbClr val="0070C0"/>
                </a:solidFill>
              </a:rPr>
              <a:t>Flaten</a:t>
            </a:r>
            <a:r>
              <a:rPr lang="en-US" sz="1600" dirty="0" smtClean="0">
                <a:solidFill>
                  <a:srgbClr val="0070C0"/>
                </a:solidFill>
              </a:rPr>
              <a:t>)</a:t>
            </a:r>
          </a:p>
        </p:txBody>
      </p:sp>
      <p:sp>
        <p:nvSpPr>
          <p:cNvPr id="25" name="Subtitle 2"/>
          <p:cNvSpPr txBox="1">
            <a:spLocks/>
          </p:cNvSpPr>
          <p:nvPr/>
        </p:nvSpPr>
        <p:spPr>
          <a:xfrm>
            <a:off x="762000" y="5105400"/>
            <a:ext cx="6858000" cy="304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rgbClr val="0070C0"/>
                </a:solidFill>
              </a:rPr>
              <a:t>Write Critical Design Review(CDR): update on ELEV-8 modifications and testing</a:t>
            </a:r>
          </a:p>
        </p:txBody>
      </p:sp>
      <p:sp>
        <p:nvSpPr>
          <p:cNvPr id="26" name="Subtitle 2"/>
          <p:cNvSpPr txBox="1">
            <a:spLocks/>
          </p:cNvSpPr>
          <p:nvPr/>
        </p:nvSpPr>
        <p:spPr>
          <a:xfrm>
            <a:off x="762000" y="5715000"/>
            <a:ext cx="7467600" cy="304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rgbClr val="0070C0"/>
                </a:solidFill>
              </a:rPr>
              <a:t>Oral Flight-Readiness Review(FRR): modified ELEV-8, test results</a:t>
            </a:r>
          </a:p>
        </p:txBody>
      </p:sp>
      <p:sp>
        <p:nvSpPr>
          <p:cNvPr id="27" name="Subtitle 2"/>
          <p:cNvSpPr txBox="1">
            <a:spLocks/>
          </p:cNvSpPr>
          <p:nvPr/>
        </p:nvSpPr>
        <p:spPr>
          <a:xfrm>
            <a:off x="762000" y="5943600"/>
            <a:ext cx="8077200" cy="304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rgbClr val="0070C0"/>
                </a:solidFill>
              </a:rPr>
              <a:t>Write Post-competition Final Report: present competition results (e.g. maps, sensor data, etc.)</a:t>
            </a:r>
          </a:p>
        </p:txBody>
      </p:sp>
      <p:sp>
        <p:nvSpPr>
          <p:cNvPr id="28" name="Subtitle 2"/>
          <p:cNvSpPr txBox="1">
            <a:spLocks/>
          </p:cNvSpPr>
          <p:nvPr/>
        </p:nvSpPr>
        <p:spPr>
          <a:xfrm>
            <a:off x="762000" y="914400"/>
            <a:ext cx="1866900" cy="304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rgbClr val="0070C0"/>
                </a:solidFill>
              </a:rPr>
              <a:t>Pre-program survey</a:t>
            </a:r>
          </a:p>
        </p:txBody>
      </p:sp>
      <p:sp>
        <p:nvSpPr>
          <p:cNvPr id="29" name="Subtitle 2"/>
          <p:cNvSpPr txBox="1">
            <a:spLocks/>
          </p:cNvSpPr>
          <p:nvPr/>
        </p:nvSpPr>
        <p:spPr>
          <a:xfrm>
            <a:off x="762000" y="6172200"/>
            <a:ext cx="2057400" cy="304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rgbClr val="0070C0"/>
                </a:solidFill>
              </a:rPr>
              <a:t>Post-program survey</a:t>
            </a:r>
          </a:p>
        </p:txBody>
      </p:sp>
      <p:sp>
        <p:nvSpPr>
          <p:cNvPr id="30" name="Subtitle 2"/>
          <p:cNvSpPr txBox="1">
            <a:spLocks/>
          </p:cNvSpPr>
          <p:nvPr/>
        </p:nvSpPr>
        <p:spPr>
          <a:xfrm>
            <a:off x="762000" y="6400800"/>
            <a:ext cx="8001000" cy="304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rgbClr val="0070C0"/>
                </a:solidFill>
              </a:rPr>
              <a:t>NASA longitudinal  tracking through “first step” (beyond current institution)</a:t>
            </a:r>
          </a:p>
        </p:txBody>
      </p:sp>
      <p:sp>
        <p:nvSpPr>
          <p:cNvPr id="31" name="Subtitle 2"/>
          <p:cNvSpPr txBox="1">
            <a:spLocks/>
          </p:cNvSpPr>
          <p:nvPr/>
        </p:nvSpPr>
        <p:spPr>
          <a:xfrm>
            <a:off x="609600" y="1981200"/>
            <a:ext cx="6400800" cy="304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rgbClr val="00B050"/>
                </a:solidFill>
              </a:rPr>
              <a:t>Have bi-weekly </a:t>
            </a:r>
            <a:r>
              <a:rPr lang="en-US" sz="1600" dirty="0" err="1" smtClean="0">
                <a:solidFill>
                  <a:srgbClr val="00B050"/>
                </a:solidFill>
              </a:rPr>
              <a:t>telecons</a:t>
            </a:r>
            <a:r>
              <a:rPr lang="en-US" sz="1600" dirty="0" smtClean="0">
                <a:solidFill>
                  <a:srgbClr val="00B050"/>
                </a:solidFill>
              </a:rPr>
              <a:t>  or videocons with U of MN TAs (both semesters)</a:t>
            </a:r>
          </a:p>
        </p:txBody>
      </p:sp>
      <p:sp>
        <p:nvSpPr>
          <p:cNvPr id="32" name="Subtitle 2"/>
          <p:cNvSpPr txBox="1">
            <a:spLocks/>
          </p:cNvSpPr>
          <p:nvPr/>
        </p:nvSpPr>
        <p:spPr>
          <a:xfrm>
            <a:off x="2590800" y="557784"/>
            <a:ext cx="2514600" cy="304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rgbClr val="FF0000"/>
                </a:solidFill>
              </a:rPr>
              <a:t>Adviser training</a:t>
            </a:r>
            <a:r>
              <a:rPr lang="en-US" sz="1600" dirty="0">
                <a:solidFill>
                  <a:srgbClr val="FF0000"/>
                </a:solidFill>
              </a:rPr>
              <a:t> </a:t>
            </a:r>
            <a:r>
              <a:rPr lang="en-US" sz="1600" dirty="0" smtClean="0">
                <a:solidFill>
                  <a:srgbClr val="FF0000"/>
                </a:solidFill>
              </a:rPr>
              <a:t>workshop</a:t>
            </a:r>
          </a:p>
        </p:txBody>
      </p:sp>
      <p:sp>
        <p:nvSpPr>
          <p:cNvPr id="33" name="Subtitle 2"/>
          <p:cNvSpPr txBox="1">
            <a:spLocks/>
          </p:cNvSpPr>
          <p:nvPr/>
        </p:nvSpPr>
        <p:spPr>
          <a:xfrm>
            <a:off x="5105400" y="557784"/>
            <a:ext cx="2514600" cy="304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rgbClr val="FF0000"/>
                </a:solidFill>
              </a:rPr>
              <a:t>Recruit student participants</a:t>
            </a:r>
          </a:p>
        </p:txBody>
      </p:sp>
      <p:sp>
        <p:nvSpPr>
          <p:cNvPr id="34" name="Subtitle 2"/>
          <p:cNvSpPr txBox="1">
            <a:spLocks/>
          </p:cNvSpPr>
          <p:nvPr/>
        </p:nvSpPr>
        <p:spPr>
          <a:xfrm>
            <a:off x="2743200" y="3904488"/>
            <a:ext cx="2819400" cy="304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rgbClr val="FF0000"/>
                </a:solidFill>
              </a:rPr>
              <a:t>Adviser surveys and </a:t>
            </a:r>
            <a:r>
              <a:rPr lang="en-US" sz="1600" dirty="0" err="1" smtClean="0">
                <a:solidFill>
                  <a:srgbClr val="FF0000"/>
                </a:solidFill>
              </a:rPr>
              <a:t>telecons</a:t>
            </a:r>
            <a:endParaRPr lang="en-US" sz="1600" dirty="0" smtClean="0">
              <a:solidFill>
                <a:srgbClr val="FF0000"/>
              </a:solidFill>
            </a:endParaRPr>
          </a:p>
        </p:txBody>
      </p:sp>
      <p:sp>
        <p:nvSpPr>
          <p:cNvPr id="35" name="Subtitle 2"/>
          <p:cNvSpPr txBox="1">
            <a:spLocks/>
          </p:cNvSpPr>
          <p:nvPr/>
        </p:nvSpPr>
        <p:spPr>
          <a:xfrm>
            <a:off x="5791200" y="3904488"/>
            <a:ext cx="2514600" cy="304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rgbClr val="FF0000"/>
                </a:solidFill>
              </a:rPr>
              <a:t>NASA Armstrong videocon</a:t>
            </a:r>
          </a:p>
        </p:txBody>
      </p:sp>
    </p:spTree>
    <p:extLst>
      <p:ext uri="{BB962C8B-B14F-4D97-AF65-F5344CB8AC3E}">
        <p14:creationId xmlns:p14="http://schemas.microsoft.com/office/powerpoint/2010/main" val="373435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457200" y="1447800"/>
            <a:ext cx="8305800" cy="1143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spcBef>
                <a:spcPts val="0"/>
              </a:spcBef>
            </a:pPr>
            <a:r>
              <a:rPr lang="en-US" sz="2400" b="1" dirty="0" smtClean="0">
                <a:solidFill>
                  <a:schemeClr val="tx1"/>
                </a:solidFill>
              </a:rPr>
              <a:t>Competition/Challenge Goals for “Year 1”</a:t>
            </a:r>
          </a:p>
          <a:p>
            <a:pPr>
              <a:spcBef>
                <a:spcPts val="0"/>
              </a:spcBef>
            </a:pPr>
            <a:r>
              <a:rPr lang="en-US" sz="2400" b="1" dirty="0" smtClean="0">
                <a:solidFill>
                  <a:schemeClr val="tx1"/>
                </a:solidFill>
              </a:rPr>
              <a:t>(in addition to building the ELEV-8 kit</a:t>
            </a:r>
          </a:p>
          <a:p>
            <a:pPr>
              <a:spcBef>
                <a:spcPts val="0"/>
              </a:spcBef>
            </a:pPr>
            <a:r>
              <a:rPr lang="en-US" sz="2400" b="1" dirty="0" smtClean="0">
                <a:solidFill>
                  <a:schemeClr val="tx1"/>
                </a:solidFill>
              </a:rPr>
              <a:t>and generating required reports)</a:t>
            </a:r>
          </a:p>
        </p:txBody>
      </p:sp>
      <p:sp>
        <p:nvSpPr>
          <p:cNvPr id="11" name="Subtitle 2"/>
          <p:cNvSpPr txBox="1">
            <a:spLocks/>
          </p:cNvSpPr>
          <p:nvPr/>
        </p:nvSpPr>
        <p:spPr>
          <a:xfrm>
            <a:off x="381000" y="2590800"/>
            <a:ext cx="8382000" cy="304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chemeClr val="tx1"/>
                </a:solidFill>
              </a:rPr>
              <a:t>10%     </a:t>
            </a:r>
            <a:r>
              <a:rPr lang="en-US" sz="1600" b="1" dirty="0" smtClean="0">
                <a:solidFill>
                  <a:schemeClr val="tx1"/>
                </a:solidFill>
              </a:rPr>
              <a:t>Video</a:t>
            </a:r>
            <a:r>
              <a:rPr lang="en-US" sz="1600" dirty="0" smtClean="0">
                <a:solidFill>
                  <a:schemeClr val="tx1"/>
                </a:solidFill>
              </a:rPr>
              <a:t>:  1-2 minutes long, to possibly post on YouTube, peer-rated at the April competition</a:t>
            </a:r>
          </a:p>
        </p:txBody>
      </p:sp>
      <p:sp>
        <p:nvSpPr>
          <p:cNvPr id="18" name="Subtitle 2"/>
          <p:cNvSpPr txBox="1">
            <a:spLocks/>
          </p:cNvSpPr>
          <p:nvPr/>
        </p:nvSpPr>
        <p:spPr>
          <a:xfrm>
            <a:off x="381000" y="3048000"/>
            <a:ext cx="8229600" cy="304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chemeClr val="tx1"/>
                </a:solidFill>
              </a:rPr>
              <a:t>10%     </a:t>
            </a:r>
            <a:r>
              <a:rPr lang="en-US" sz="1600" b="1" dirty="0" smtClean="0">
                <a:solidFill>
                  <a:schemeClr val="tx1"/>
                </a:solidFill>
              </a:rPr>
              <a:t>Rotor protection</a:t>
            </a:r>
            <a:r>
              <a:rPr lang="en-US" sz="1600" dirty="0" smtClean="0">
                <a:solidFill>
                  <a:schemeClr val="tx1"/>
                </a:solidFill>
              </a:rPr>
              <a:t>:  CAD-drawn (at least), required while learning to fly ELEV-8 </a:t>
            </a:r>
            <a:r>
              <a:rPr lang="en-US" sz="1600" dirty="0" err="1" smtClean="0">
                <a:solidFill>
                  <a:schemeClr val="tx1"/>
                </a:solidFill>
              </a:rPr>
              <a:t>quadcopter</a:t>
            </a:r>
            <a:endParaRPr lang="en-US" sz="1600" dirty="0" smtClean="0">
              <a:solidFill>
                <a:schemeClr val="tx1"/>
              </a:solidFill>
            </a:endParaRPr>
          </a:p>
        </p:txBody>
      </p:sp>
      <p:sp>
        <p:nvSpPr>
          <p:cNvPr id="19" name="Subtitle 2"/>
          <p:cNvSpPr txBox="1">
            <a:spLocks/>
          </p:cNvSpPr>
          <p:nvPr/>
        </p:nvSpPr>
        <p:spPr>
          <a:xfrm>
            <a:off x="381000" y="3505200"/>
            <a:ext cx="8153400" cy="304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chemeClr val="tx1"/>
                </a:solidFill>
              </a:rPr>
              <a:t>10%     </a:t>
            </a:r>
            <a:r>
              <a:rPr lang="en-US" sz="1600" b="1" dirty="0" smtClean="0">
                <a:solidFill>
                  <a:schemeClr val="tx1"/>
                </a:solidFill>
              </a:rPr>
              <a:t>Multi-pilot</a:t>
            </a:r>
            <a:r>
              <a:rPr lang="en-US" sz="1600" dirty="0" smtClean="0">
                <a:solidFill>
                  <a:schemeClr val="tx1"/>
                </a:solidFill>
              </a:rPr>
              <a:t>:  at least 3 team members must demonstrate basic flying skills, </a:t>
            </a:r>
            <a:r>
              <a:rPr lang="en-US" sz="1600" u="sng" dirty="0" smtClean="0">
                <a:solidFill>
                  <a:schemeClr val="tx1"/>
                </a:solidFill>
              </a:rPr>
              <a:t>not timed</a:t>
            </a:r>
          </a:p>
        </p:txBody>
      </p:sp>
      <p:sp>
        <p:nvSpPr>
          <p:cNvPr id="20" name="Subtitle 2"/>
          <p:cNvSpPr txBox="1">
            <a:spLocks/>
          </p:cNvSpPr>
          <p:nvPr/>
        </p:nvSpPr>
        <p:spPr>
          <a:xfrm>
            <a:off x="381000" y="3962400"/>
            <a:ext cx="8229600" cy="304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chemeClr val="tx1"/>
                </a:solidFill>
              </a:rPr>
              <a:t>10%     </a:t>
            </a:r>
            <a:r>
              <a:rPr lang="en-US" sz="1600" b="1" dirty="0" smtClean="0">
                <a:solidFill>
                  <a:schemeClr val="tx1"/>
                </a:solidFill>
              </a:rPr>
              <a:t>Camera mount</a:t>
            </a:r>
            <a:r>
              <a:rPr lang="en-US" sz="1600" dirty="0" smtClean="0">
                <a:solidFill>
                  <a:schemeClr val="tx1"/>
                </a:solidFill>
              </a:rPr>
              <a:t>:  CAD-drawn, must use 3-D printing or laser cutting, out-view &amp; down-view</a:t>
            </a:r>
          </a:p>
        </p:txBody>
      </p:sp>
      <p:sp>
        <p:nvSpPr>
          <p:cNvPr id="21" name="Subtitle 2"/>
          <p:cNvSpPr txBox="1">
            <a:spLocks/>
          </p:cNvSpPr>
          <p:nvPr/>
        </p:nvSpPr>
        <p:spPr>
          <a:xfrm>
            <a:off x="381000" y="4419600"/>
            <a:ext cx="8534400" cy="304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chemeClr val="tx1"/>
                </a:solidFill>
              </a:rPr>
              <a:t>10%     </a:t>
            </a:r>
            <a:r>
              <a:rPr lang="en-US" sz="1600" b="1" dirty="0" smtClean="0">
                <a:solidFill>
                  <a:schemeClr val="tx1"/>
                </a:solidFill>
              </a:rPr>
              <a:t>Close-up imaging</a:t>
            </a:r>
            <a:r>
              <a:rPr lang="en-US" sz="1600" dirty="0" smtClean="0">
                <a:solidFill>
                  <a:schemeClr val="tx1"/>
                </a:solidFill>
              </a:rPr>
              <a:t>:  take images (while in flight) of targets on horizontal and vertical surfaces</a:t>
            </a:r>
          </a:p>
        </p:txBody>
      </p:sp>
      <p:sp>
        <p:nvSpPr>
          <p:cNvPr id="22" name="Subtitle 2"/>
          <p:cNvSpPr txBox="1">
            <a:spLocks/>
          </p:cNvSpPr>
          <p:nvPr/>
        </p:nvSpPr>
        <p:spPr>
          <a:xfrm>
            <a:off x="381000" y="4876800"/>
            <a:ext cx="8382000" cy="1295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chemeClr val="tx1"/>
                </a:solidFill>
              </a:rPr>
              <a:t>40%     </a:t>
            </a:r>
            <a:r>
              <a:rPr lang="en-US" sz="1600" b="1" dirty="0" smtClean="0">
                <a:solidFill>
                  <a:schemeClr val="tx1"/>
                </a:solidFill>
              </a:rPr>
              <a:t>Exploration</a:t>
            </a:r>
            <a:r>
              <a:rPr lang="en-US" sz="1600" dirty="0" smtClean="0">
                <a:solidFill>
                  <a:schemeClr val="tx1"/>
                </a:solidFill>
              </a:rPr>
              <a:t>:  explore a region (about 5m x 5m; </a:t>
            </a:r>
            <a:r>
              <a:rPr lang="en-US" sz="1600" u="sng" dirty="0" smtClean="0">
                <a:solidFill>
                  <a:schemeClr val="tx1"/>
                </a:solidFill>
              </a:rPr>
              <a:t>timed</a:t>
            </a:r>
            <a:r>
              <a:rPr lang="en-US" sz="1600" dirty="0" smtClean="0">
                <a:solidFill>
                  <a:schemeClr val="tx1"/>
                </a:solidFill>
              </a:rPr>
              <a:t> ~10 minutes), take photos to generate maps (including elevations, real units), use Arduino-based sensors and SD-card logging to measure base values and anomalies in physical parameters (air pressure, air temperature, relative humidity, surface temperature of ground targets, magnetic field, etc.), plus sample return from fluid (water) or granular (sand/soil) targets; do as many things (well) as possible; allowed to swap out equipment</a:t>
            </a:r>
          </a:p>
        </p:txBody>
      </p:sp>
      <p:sp>
        <p:nvSpPr>
          <p:cNvPr id="23" name="Subtitle 2"/>
          <p:cNvSpPr txBox="1">
            <a:spLocks/>
          </p:cNvSpPr>
          <p:nvPr/>
        </p:nvSpPr>
        <p:spPr>
          <a:xfrm>
            <a:off x="381000" y="6286500"/>
            <a:ext cx="8534400" cy="5715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0"/>
              </a:spcBef>
            </a:pPr>
            <a:r>
              <a:rPr lang="en-US" sz="1600" dirty="0" smtClean="0">
                <a:solidFill>
                  <a:schemeClr val="tx1"/>
                </a:solidFill>
              </a:rPr>
              <a:t>10%     </a:t>
            </a:r>
            <a:r>
              <a:rPr lang="en-US" sz="1600" b="1" dirty="0" smtClean="0">
                <a:solidFill>
                  <a:schemeClr val="tx1"/>
                </a:solidFill>
              </a:rPr>
              <a:t>Unique capability</a:t>
            </a:r>
            <a:r>
              <a:rPr lang="en-US" sz="1600" dirty="0" smtClean="0">
                <a:solidFill>
                  <a:schemeClr val="tx1"/>
                </a:solidFill>
              </a:rPr>
              <a:t>:  implement and demonstrate at least one unique capability, allowed to</a:t>
            </a:r>
          </a:p>
          <a:p>
            <a:pPr algn="l">
              <a:spcBef>
                <a:spcPts val="0"/>
              </a:spcBef>
            </a:pPr>
            <a:r>
              <a:rPr lang="en-US" sz="1600" dirty="0" smtClean="0">
                <a:solidFill>
                  <a:schemeClr val="tx1"/>
                </a:solidFill>
              </a:rPr>
              <a:t>(but not required to) help accomplish other goals, must involve flying, may be swapped equipment</a:t>
            </a:r>
          </a:p>
        </p:txBody>
      </p:sp>
      <p:sp>
        <p:nvSpPr>
          <p:cNvPr id="10" name="Title 1"/>
          <p:cNvSpPr>
            <a:spLocks noGrp="1"/>
          </p:cNvSpPr>
          <p:nvPr>
            <p:ph type="ctrTitle"/>
          </p:nvPr>
        </p:nvSpPr>
        <p:spPr>
          <a:xfrm>
            <a:off x="914400" y="152400"/>
            <a:ext cx="7772400" cy="1295400"/>
          </a:xfrm>
        </p:spPr>
        <p:txBody>
          <a:bodyPr>
            <a:normAutofit/>
          </a:bodyPr>
          <a:lstStyle/>
          <a:p>
            <a:r>
              <a:rPr lang="en-US" sz="2400" b="1" i="1" dirty="0" smtClean="0">
                <a:solidFill>
                  <a:srgbClr val="002060"/>
                </a:solidFill>
              </a:rPr>
              <a:t>NASA’s MN Space Grant Consortium (</a:t>
            </a:r>
            <a:r>
              <a:rPr lang="en-US" sz="2400" b="1" i="1" dirty="0" err="1" smtClean="0">
                <a:solidFill>
                  <a:srgbClr val="002060"/>
                </a:solidFill>
              </a:rPr>
              <a:t>MnSGC</a:t>
            </a:r>
            <a:r>
              <a:rPr lang="en-US" sz="2400" b="1" i="1" dirty="0" smtClean="0">
                <a:solidFill>
                  <a:srgbClr val="002060"/>
                </a:solidFill>
              </a:rPr>
              <a:t>)</a:t>
            </a:r>
            <a:br>
              <a:rPr lang="en-US" sz="2400" b="1" i="1" dirty="0" smtClean="0">
                <a:solidFill>
                  <a:srgbClr val="002060"/>
                </a:solidFill>
              </a:rPr>
            </a:br>
            <a:r>
              <a:rPr lang="en-US" sz="2400" b="1" i="1" dirty="0" smtClean="0">
                <a:solidFill>
                  <a:srgbClr val="002060"/>
                </a:solidFill>
              </a:rPr>
              <a:t>Community College Quadcopter Competition</a:t>
            </a:r>
            <a:endParaRPr lang="en-US" sz="2400" b="1" i="1" dirty="0">
              <a:solidFill>
                <a:srgbClr val="002060"/>
              </a:solidFill>
            </a:endParaRP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57149"/>
            <a:ext cx="1877375" cy="169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4" descr="h:\wnt\desktop\My Briefcase\Space Grant workspace\MnSGC stationery\MnSGCLogoSc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657" y="19049"/>
            <a:ext cx="1468343" cy="173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651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2400"/>
            <a:ext cx="7772400" cy="1295400"/>
          </a:xfrm>
        </p:spPr>
        <p:txBody>
          <a:bodyPr>
            <a:normAutofit/>
          </a:bodyPr>
          <a:lstStyle/>
          <a:p>
            <a:r>
              <a:rPr lang="en-US" sz="2400" b="1" i="1" dirty="0" smtClean="0">
                <a:solidFill>
                  <a:srgbClr val="002060"/>
                </a:solidFill>
              </a:rPr>
              <a:t>NASA’s MN Space Grant Consortium (</a:t>
            </a:r>
            <a:r>
              <a:rPr lang="en-US" sz="2400" b="1" i="1" dirty="0" err="1" smtClean="0">
                <a:solidFill>
                  <a:srgbClr val="002060"/>
                </a:solidFill>
              </a:rPr>
              <a:t>MnSGC</a:t>
            </a:r>
            <a:r>
              <a:rPr lang="en-US" sz="2400" b="1" i="1" dirty="0" smtClean="0">
                <a:solidFill>
                  <a:srgbClr val="002060"/>
                </a:solidFill>
              </a:rPr>
              <a:t>)</a:t>
            </a:r>
            <a:br>
              <a:rPr lang="en-US" sz="2400" b="1" i="1" dirty="0" smtClean="0">
                <a:solidFill>
                  <a:srgbClr val="002060"/>
                </a:solidFill>
              </a:rPr>
            </a:br>
            <a:r>
              <a:rPr lang="en-US" sz="2400" b="1" i="1" dirty="0" smtClean="0">
                <a:solidFill>
                  <a:srgbClr val="002060"/>
                </a:solidFill>
              </a:rPr>
              <a:t>Community College </a:t>
            </a:r>
            <a:r>
              <a:rPr lang="en-US" sz="2400" b="1" i="1" dirty="0" err="1" smtClean="0">
                <a:solidFill>
                  <a:srgbClr val="002060"/>
                </a:solidFill>
              </a:rPr>
              <a:t>Quadcopter</a:t>
            </a:r>
            <a:r>
              <a:rPr lang="en-US" sz="2400" b="1" i="1" dirty="0" smtClean="0">
                <a:solidFill>
                  <a:srgbClr val="002060"/>
                </a:solidFill>
              </a:rPr>
              <a:t> Competition</a:t>
            </a:r>
            <a:endParaRPr lang="en-US" sz="2400" b="1" i="1" dirty="0">
              <a:solidFill>
                <a:srgbClr val="002060"/>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57149"/>
            <a:ext cx="1877375" cy="169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4" descr="h:\wnt\desktop\My Briefcase\Space Grant workspace\MnSGC stationery\MnSGCLogoSc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657" y="19049"/>
            <a:ext cx="1468343" cy="173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6"/>
          <p:cNvSpPr>
            <a:spLocks noGrp="1"/>
          </p:cNvSpPr>
          <p:nvPr>
            <p:ph type="subTitle" idx="1"/>
          </p:nvPr>
        </p:nvSpPr>
        <p:spPr>
          <a:xfrm>
            <a:off x="968850" y="1676400"/>
            <a:ext cx="7440978" cy="533400"/>
          </a:xfrm>
        </p:spPr>
        <p:txBody>
          <a:bodyPr>
            <a:normAutofit fontScale="25000" lnSpcReduction="20000"/>
          </a:bodyPr>
          <a:lstStyle/>
          <a:p>
            <a:r>
              <a:rPr lang="en-US" sz="8000" b="1" dirty="0" smtClean="0"/>
              <a:t>Team Videos</a:t>
            </a:r>
          </a:p>
          <a:p>
            <a:endParaRPr lang="en-US" sz="2000" b="1" dirty="0"/>
          </a:p>
          <a:p>
            <a:r>
              <a:rPr lang="en-US" sz="7200" b="1" dirty="0">
                <a:hlinkClick r:id="rId4"/>
              </a:rPr>
              <a:t>https://www.youtube.com/channel/UCV9ybUefy7ocQiA2zrQLtGA/videos</a:t>
            </a:r>
            <a:endParaRPr lang="en-US" sz="7200" b="1"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539051"/>
            <a:ext cx="8534400" cy="4299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19380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2400"/>
            <a:ext cx="7772400" cy="1295400"/>
          </a:xfrm>
        </p:spPr>
        <p:txBody>
          <a:bodyPr>
            <a:normAutofit/>
          </a:bodyPr>
          <a:lstStyle/>
          <a:p>
            <a:r>
              <a:rPr lang="en-US" sz="2400" b="1" i="1" dirty="0" smtClean="0">
                <a:solidFill>
                  <a:srgbClr val="002060"/>
                </a:solidFill>
              </a:rPr>
              <a:t>NASA’s MN Space Grant Consortium (</a:t>
            </a:r>
            <a:r>
              <a:rPr lang="en-US" sz="2400" b="1" i="1" dirty="0" err="1" smtClean="0">
                <a:solidFill>
                  <a:srgbClr val="002060"/>
                </a:solidFill>
              </a:rPr>
              <a:t>MnSGC</a:t>
            </a:r>
            <a:r>
              <a:rPr lang="en-US" sz="2400" b="1" i="1" dirty="0" smtClean="0">
                <a:solidFill>
                  <a:srgbClr val="002060"/>
                </a:solidFill>
              </a:rPr>
              <a:t>)</a:t>
            </a:r>
            <a:br>
              <a:rPr lang="en-US" sz="2400" b="1" i="1" dirty="0" smtClean="0">
                <a:solidFill>
                  <a:srgbClr val="002060"/>
                </a:solidFill>
              </a:rPr>
            </a:br>
            <a:r>
              <a:rPr lang="en-US" sz="2400" b="1" i="1" dirty="0" smtClean="0">
                <a:solidFill>
                  <a:srgbClr val="002060"/>
                </a:solidFill>
              </a:rPr>
              <a:t>Community College </a:t>
            </a:r>
            <a:r>
              <a:rPr lang="en-US" sz="2400" b="1" i="1" dirty="0" err="1" smtClean="0">
                <a:solidFill>
                  <a:srgbClr val="002060"/>
                </a:solidFill>
              </a:rPr>
              <a:t>Quadcopter</a:t>
            </a:r>
            <a:r>
              <a:rPr lang="en-US" sz="2400" b="1" i="1" dirty="0" smtClean="0">
                <a:solidFill>
                  <a:srgbClr val="002060"/>
                </a:solidFill>
              </a:rPr>
              <a:t> Competition</a:t>
            </a:r>
            <a:endParaRPr lang="en-US" sz="2400" b="1" i="1" dirty="0">
              <a:solidFill>
                <a:srgbClr val="002060"/>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57149"/>
            <a:ext cx="1877375" cy="169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4" descr="h:\wnt\desktop\My Briefcase\Space Grant workspace\MnSGC stationery\MnSGCLogoSc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657" y="19049"/>
            <a:ext cx="1468343" cy="173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6"/>
          <p:cNvSpPr>
            <a:spLocks noGrp="1"/>
          </p:cNvSpPr>
          <p:nvPr>
            <p:ph type="subTitle" idx="1"/>
          </p:nvPr>
        </p:nvSpPr>
        <p:spPr>
          <a:xfrm>
            <a:off x="838200" y="1676400"/>
            <a:ext cx="7315200" cy="533400"/>
          </a:xfrm>
        </p:spPr>
        <p:txBody>
          <a:bodyPr>
            <a:noAutofit/>
          </a:bodyPr>
          <a:lstStyle/>
          <a:p>
            <a:r>
              <a:rPr lang="en-US" sz="2600" b="1" dirty="0" smtClean="0"/>
              <a:t>Photos from the Year 1 Competition Event</a:t>
            </a:r>
            <a:endParaRPr lang="en-US" sz="2600" b="1" dirty="0"/>
          </a:p>
        </p:txBody>
      </p:sp>
      <p:pic>
        <p:nvPicPr>
          <p:cNvPr id="1026" name="Picture 2" descr="E:\Community College solicitation\Competition date photos Year 1\Abel team photos\1 Approaching TC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209800"/>
            <a:ext cx="44577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Community College solicitation\Competition date photos Year 1\Abel team photos\7 NASA Armstrong Judge Dave V.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7700" y="3733800"/>
            <a:ext cx="46863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6197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2400"/>
            <a:ext cx="7772400" cy="1295400"/>
          </a:xfrm>
        </p:spPr>
        <p:txBody>
          <a:bodyPr>
            <a:normAutofit/>
          </a:bodyPr>
          <a:lstStyle/>
          <a:p>
            <a:r>
              <a:rPr lang="en-US" sz="2400" b="1" i="1" dirty="0" smtClean="0">
                <a:solidFill>
                  <a:srgbClr val="002060"/>
                </a:solidFill>
              </a:rPr>
              <a:t>NASA’s MN Space Grant Consortium (</a:t>
            </a:r>
            <a:r>
              <a:rPr lang="en-US" sz="2400" b="1" i="1" dirty="0" err="1" smtClean="0">
                <a:solidFill>
                  <a:srgbClr val="002060"/>
                </a:solidFill>
              </a:rPr>
              <a:t>MnSGC</a:t>
            </a:r>
            <a:r>
              <a:rPr lang="en-US" sz="2400" b="1" i="1" dirty="0" smtClean="0">
                <a:solidFill>
                  <a:srgbClr val="002060"/>
                </a:solidFill>
              </a:rPr>
              <a:t>)</a:t>
            </a:r>
            <a:br>
              <a:rPr lang="en-US" sz="2400" b="1" i="1" dirty="0" smtClean="0">
                <a:solidFill>
                  <a:srgbClr val="002060"/>
                </a:solidFill>
              </a:rPr>
            </a:br>
            <a:r>
              <a:rPr lang="en-US" sz="2400" b="1" i="1" dirty="0" smtClean="0">
                <a:solidFill>
                  <a:srgbClr val="002060"/>
                </a:solidFill>
              </a:rPr>
              <a:t>Community College </a:t>
            </a:r>
            <a:r>
              <a:rPr lang="en-US" sz="2400" b="1" i="1" dirty="0" err="1" smtClean="0">
                <a:solidFill>
                  <a:srgbClr val="002060"/>
                </a:solidFill>
              </a:rPr>
              <a:t>Quadcopter</a:t>
            </a:r>
            <a:r>
              <a:rPr lang="en-US" sz="2400" b="1" i="1" dirty="0" smtClean="0">
                <a:solidFill>
                  <a:srgbClr val="002060"/>
                </a:solidFill>
              </a:rPr>
              <a:t> Competition</a:t>
            </a:r>
            <a:endParaRPr lang="en-US" sz="2400" b="1" i="1" dirty="0">
              <a:solidFill>
                <a:srgbClr val="002060"/>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57149"/>
            <a:ext cx="1877375" cy="169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4" descr="h:\wnt\desktop\My Briefcase\Space Grant workspace\MnSGC stationery\MnSGCLogoSc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657" y="19049"/>
            <a:ext cx="1468343" cy="173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6"/>
          <p:cNvSpPr>
            <a:spLocks noGrp="1"/>
          </p:cNvSpPr>
          <p:nvPr>
            <p:ph type="subTitle" idx="1"/>
          </p:nvPr>
        </p:nvSpPr>
        <p:spPr>
          <a:xfrm>
            <a:off x="838200" y="1676400"/>
            <a:ext cx="7315200" cy="533400"/>
          </a:xfrm>
        </p:spPr>
        <p:txBody>
          <a:bodyPr>
            <a:noAutofit/>
          </a:bodyPr>
          <a:lstStyle/>
          <a:p>
            <a:r>
              <a:rPr lang="en-US" sz="2600" b="1" dirty="0" smtClean="0"/>
              <a:t>Photos from the Year 1 Competition Event</a:t>
            </a:r>
            <a:endParaRPr lang="en-US" sz="2600" b="1" dirty="0"/>
          </a:p>
        </p:txBody>
      </p:sp>
      <p:pic>
        <p:nvPicPr>
          <p:cNvPr id="2050" name="Picture 2" descr="E:\Community College solicitation\Competition date photos Year 1\Abel team photos\14 Century B Abel tea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133600"/>
            <a:ext cx="4648200" cy="30988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Community College solicitation\Competition date photos Year 1\Flaten TCF field photos\5 FDLTCC both team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3486150"/>
            <a:ext cx="4495800" cy="337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3064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2400"/>
            <a:ext cx="7772400" cy="1295400"/>
          </a:xfrm>
        </p:spPr>
        <p:txBody>
          <a:bodyPr>
            <a:normAutofit/>
          </a:bodyPr>
          <a:lstStyle/>
          <a:p>
            <a:r>
              <a:rPr lang="en-US" sz="2400" b="1" i="1" dirty="0" smtClean="0">
                <a:solidFill>
                  <a:srgbClr val="002060"/>
                </a:solidFill>
              </a:rPr>
              <a:t>NASA’s MN Space Grant Consortium (</a:t>
            </a:r>
            <a:r>
              <a:rPr lang="en-US" sz="2400" b="1" i="1" dirty="0" err="1" smtClean="0">
                <a:solidFill>
                  <a:srgbClr val="002060"/>
                </a:solidFill>
              </a:rPr>
              <a:t>MnSGC</a:t>
            </a:r>
            <a:r>
              <a:rPr lang="en-US" sz="2400" b="1" i="1" dirty="0" smtClean="0">
                <a:solidFill>
                  <a:srgbClr val="002060"/>
                </a:solidFill>
              </a:rPr>
              <a:t>)</a:t>
            </a:r>
            <a:br>
              <a:rPr lang="en-US" sz="2400" b="1" i="1" dirty="0" smtClean="0">
                <a:solidFill>
                  <a:srgbClr val="002060"/>
                </a:solidFill>
              </a:rPr>
            </a:br>
            <a:r>
              <a:rPr lang="en-US" sz="2400" b="1" i="1" dirty="0" smtClean="0">
                <a:solidFill>
                  <a:srgbClr val="002060"/>
                </a:solidFill>
              </a:rPr>
              <a:t>Community College </a:t>
            </a:r>
            <a:r>
              <a:rPr lang="en-US" sz="2400" b="1" i="1" dirty="0" err="1" smtClean="0">
                <a:solidFill>
                  <a:srgbClr val="002060"/>
                </a:solidFill>
              </a:rPr>
              <a:t>Quadcopter</a:t>
            </a:r>
            <a:r>
              <a:rPr lang="en-US" sz="2400" b="1" i="1" dirty="0" smtClean="0">
                <a:solidFill>
                  <a:srgbClr val="002060"/>
                </a:solidFill>
              </a:rPr>
              <a:t> Competition</a:t>
            </a:r>
            <a:endParaRPr lang="en-US" sz="2400" b="1" i="1" dirty="0">
              <a:solidFill>
                <a:srgbClr val="002060"/>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57149"/>
            <a:ext cx="1877375" cy="169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4" descr="h:\wnt\desktop\My Briefcase\Space Grant workspace\MnSGC stationery\MnSGCLogoSc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657" y="19049"/>
            <a:ext cx="1468343" cy="173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6"/>
          <p:cNvSpPr>
            <a:spLocks noGrp="1"/>
          </p:cNvSpPr>
          <p:nvPr>
            <p:ph type="subTitle" idx="1"/>
          </p:nvPr>
        </p:nvSpPr>
        <p:spPr>
          <a:xfrm>
            <a:off x="838200" y="1676400"/>
            <a:ext cx="7315200" cy="533400"/>
          </a:xfrm>
        </p:spPr>
        <p:txBody>
          <a:bodyPr>
            <a:noAutofit/>
          </a:bodyPr>
          <a:lstStyle/>
          <a:p>
            <a:r>
              <a:rPr lang="en-US" sz="2600" b="1" dirty="0" smtClean="0"/>
              <a:t>Photos from the Year 1 Competition Event</a:t>
            </a:r>
            <a:endParaRPr lang="en-US" sz="2600" b="1" dirty="0"/>
          </a:p>
        </p:txBody>
      </p:sp>
      <p:pic>
        <p:nvPicPr>
          <p:cNvPr id="3074" name="Picture 2" descr="E:\Community College solicitation\Competition date photos Year 1\Sotradis competition photos\DSCN77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133600"/>
            <a:ext cx="4495800" cy="337223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Community College solicitation\Competition date photos Year 1\Sotradis competition photos\DSCN772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5800" y="3371456"/>
            <a:ext cx="4648200" cy="3486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4373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2400"/>
            <a:ext cx="7772400" cy="1295400"/>
          </a:xfrm>
        </p:spPr>
        <p:txBody>
          <a:bodyPr>
            <a:normAutofit/>
          </a:bodyPr>
          <a:lstStyle/>
          <a:p>
            <a:r>
              <a:rPr lang="en-US" sz="2400" b="1" i="1" dirty="0" smtClean="0">
                <a:solidFill>
                  <a:srgbClr val="002060"/>
                </a:solidFill>
              </a:rPr>
              <a:t>NASA’s MN Space Grant Consortium (</a:t>
            </a:r>
            <a:r>
              <a:rPr lang="en-US" sz="2400" b="1" i="1" dirty="0" err="1" smtClean="0">
                <a:solidFill>
                  <a:srgbClr val="002060"/>
                </a:solidFill>
              </a:rPr>
              <a:t>MnSGC</a:t>
            </a:r>
            <a:r>
              <a:rPr lang="en-US" sz="2400" b="1" i="1" dirty="0" smtClean="0">
                <a:solidFill>
                  <a:srgbClr val="002060"/>
                </a:solidFill>
              </a:rPr>
              <a:t>)</a:t>
            </a:r>
            <a:br>
              <a:rPr lang="en-US" sz="2400" b="1" i="1" dirty="0" smtClean="0">
                <a:solidFill>
                  <a:srgbClr val="002060"/>
                </a:solidFill>
              </a:rPr>
            </a:br>
            <a:r>
              <a:rPr lang="en-US" sz="2400" b="1" i="1" dirty="0" smtClean="0">
                <a:solidFill>
                  <a:srgbClr val="002060"/>
                </a:solidFill>
              </a:rPr>
              <a:t>Community College </a:t>
            </a:r>
            <a:r>
              <a:rPr lang="en-US" sz="2400" b="1" i="1" dirty="0" err="1" smtClean="0">
                <a:solidFill>
                  <a:srgbClr val="002060"/>
                </a:solidFill>
              </a:rPr>
              <a:t>Quadcopter</a:t>
            </a:r>
            <a:r>
              <a:rPr lang="en-US" sz="2400" b="1" i="1" dirty="0" smtClean="0">
                <a:solidFill>
                  <a:srgbClr val="002060"/>
                </a:solidFill>
              </a:rPr>
              <a:t> Competition</a:t>
            </a:r>
            <a:endParaRPr lang="en-US" sz="2400" b="1" i="1" dirty="0">
              <a:solidFill>
                <a:srgbClr val="002060"/>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57149"/>
            <a:ext cx="1877375" cy="169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4" descr="h:\wnt\desktop\My Briefcase\Space Grant workspace\MnSGC stationery\MnSGCLogoSc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657" y="19049"/>
            <a:ext cx="1468343" cy="173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6"/>
          <p:cNvSpPr>
            <a:spLocks noGrp="1"/>
          </p:cNvSpPr>
          <p:nvPr>
            <p:ph type="subTitle" idx="1"/>
          </p:nvPr>
        </p:nvSpPr>
        <p:spPr>
          <a:xfrm>
            <a:off x="838200" y="1676400"/>
            <a:ext cx="7315200" cy="533400"/>
          </a:xfrm>
        </p:spPr>
        <p:txBody>
          <a:bodyPr>
            <a:noAutofit/>
          </a:bodyPr>
          <a:lstStyle/>
          <a:p>
            <a:r>
              <a:rPr lang="en-US" sz="2600" b="1" dirty="0" smtClean="0"/>
              <a:t>Photos from the Year 1 Competition Event</a:t>
            </a:r>
            <a:endParaRPr lang="en-US" sz="2600" b="1" dirty="0"/>
          </a:p>
        </p:txBody>
      </p:sp>
      <p:pic>
        <p:nvPicPr>
          <p:cNvPr id="4098" name="Picture 2" descr="E:\Community College solicitation\Competition date photos Year 1\Sotradis competition photos\DSCN772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133601"/>
            <a:ext cx="4572000" cy="342938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E:\Community College solicitation\Competition date photos Year 1\Sotradis competition photos\DSCN773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4924253" y="3324052"/>
            <a:ext cx="4038600" cy="3029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4373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2400"/>
            <a:ext cx="7772400" cy="1295400"/>
          </a:xfrm>
        </p:spPr>
        <p:txBody>
          <a:bodyPr>
            <a:normAutofit/>
          </a:bodyPr>
          <a:lstStyle/>
          <a:p>
            <a:r>
              <a:rPr lang="en-US" sz="2400" b="1" i="1" dirty="0">
                <a:solidFill>
                  <a:srgbClr val="002060"/>
                </a:solidFill>
              </a:rPr>
              <a:t>NASA’s MN Space Grant Consortium (</a:t>
            </a:r>
            <a:r>
              <a:rPr lang="en-US" sz="2400" b="1" i="1" dirty="0" err="1">
                <a:solidFill>
                  <a:srgbClr val="002060"/>
                </a:solidFill>
              </a:rPr>
              <a:t>MnSGC</a:t>
            </a:r>
            <a:r>
              <a:rPr lang="en-US" sz="2400" b="1" i="1" dirty="0">
                <a:solidFill>
                  <a:srgbClr val="002060"/>
                </a:solidFill>
              </a:rPr>
              <a:t>)</a:t>
            </a:r>
            <a:br>
              <a:rPr lang="en-US" sz="2400" b="1" i="1" dirty="0">
                <a:solidFill>
                  <a:srgbClr val="002060"/>
                </a:solidFill>
              </a:rPr>
            </a:br>
            <a:r>
              <a:rPr lang="en-US" sz="2400" b="1" i="1" dirty="0">
                <a:solidFill>
                  <a:srgbClr val="002060"/>
                </a:solidFill>
              </a:rPr>
              <a:t>Community College Quadcopter Competition</a:t>
            </a:r>
          </a:p>
        </p:txBody>
      </p:sp>
      <p:sp>
        <p:nvSpPr>
          <p:cNvPr id="4" name="Subtitle 2"/>
          <p:cNvSpPr txBox="1">
            <a:spLocks/>
          </p:cNvSpPr>
          <p:nvPr/>
        </p:nvSpPr>
        <p:spPr>
          <a:xfrm>
            <a:off x="381000" y="1828800"/>
            <a:ext cx="8305800" cy="3124200"/>
          </a:xfrm>
          <a:prstGeom prst="rect">
            <a:avLst/>
          </a:prstGeom>
        </p:spPr>
        <p:txBody>
          <a:bodyPr vert="horz" lIns="91440" tIns="45720" rIns="91440" bIns="45720" rtlCol="0">
            <a:normAutofit fontScale="85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3100" b="1" dirty="0" smtClean="0">
                <a:solidFill>
                  <a:schemeClr val="bg1">
                    <a:lumMod val="50000"/>
                  </a:schemeClr>
                </a:solidFill>
              </a:rPr>
              <a:t>Underlying goals of the solicitation</a:t>
            </a:r>
          </a:p>
          <a:p>
            <a:r>
              <a:rPr lang="en-US" sz="2400" b="1" dirty="0" smtClean="0">
                <a:solidFill>
                  <a:schemeClr val="bg1">
                    <a:lumMod val="50000"/>
                  </a:schemeClr>
                </a:solidFill>
              </a:rPr>
              <a:t>(STEM stands for “Science, Technology, Engineering, &amp; Mathematics”</a:t>
            </a:r>
          </a:p>
          <a:p>
            <a:endParaRPr lang="en-US" sz="900" b="1" dirty="0" smtClean="0">
              <a:solidFill>
                <a:schemeClr val="bg1">
                  <a:lumMod val="50000"/>
                </a:schemeClr>
              </a:solidFill>
            </a:endParaRPr>
          </a:p>
          <a:p>
            <a:pPr marL="342900" indent="-342900" algn="l">
              <a:spcBef>
                <a:spcPts val="0"/>
              </a:spcBef>
              <a:buFont typeface="Arial" panose="020B0604020202020204" pitchFamily="34" charset="0"/>
              <a:buChar char="•"/>
            </a:pPr>
            <a:r>
              <a:rPr lang="en-US" sz="2800" dirty="0">
                <a:solidFill>
                  <a:schemeClr val="bg1">
                    <a:lumMod val="50000"/>
                  </a:schemeClr>
                </a:solidFill>
              </a:rPr>
              <a:t>I</a:t>
            </a:r>
            <a:r>
              <a:rPr lang="en-US" sz="2800" dirty="0" smtClean="0">
                <a:solidFill>
                  <a:schemeClr val="bg1">
                    <a:lumMod val="50000"/>
                  </a:schemeClr>
                </a:solidFill>
              </a:rPr>
              <a:t>ncrease </a:t>
            </a:r>
            <a:r>
              <a:rPr lang="en-US" sz="2800" dirty="0">
                <a:solidFill>
                  <a:schemeClr val="bg1">
                    <a:lumMod val="50000"/>
                  </a:schemeClr>
                </a:solidFill>
              </a:rPr>
              <a:t>the number of community college students who graduate with STEM degrees </a:t>
            </a:r>
            <a:r>
              <a:rPr lang="en-US" sz="2800" dirty="0" smtClean="0">
                <a:solidFill>
                  <a:schemeClr val="bg1">
                    <a:lumMod val="50000"/>
                  </a:schemeClr>
                </a:solidFill>
              </a:rPr>
              <a:t>and get jobs in STEM areas or </a:t>
            </a:r>
            <a:r>
              <a:rPr lang="en-US" sz="2800" dirty="0">
                <a:solidFill>
                  <a:schemeClr val="bg1">
                    <a:lumMod val="50000"/>
                  </a:schemeClr>
                </a:solidFill>
              </a:rPr>
              <a:t>transfer to STEM programs at </a:t>
            </a:r>
            <a:r>
              <a:rPr lang="en-US" sz="2800" dirty="0" smtClean="0">
                <a:solidFill>
                  <a:schemeClr val="bg1">
                    <a:lumMod val="50000"/>
                  </a:schemeClr>
                </a:solidFill>
              </a:rPr>
              <a:t>four-year institutions</a:t>
            </a:r>
          </a:p>
          <a:p>
            <a:pPr algn="l">
              <a:spcBef>
                <a:spcPts val="0"/>
              </a:spcBef>
            </a:pPr>
            <a:endParaRPr lang="en-US" sz="900" dirty="0" smtClean="0">
              <a:solidFill>
                <a:schemeClr val="bg1">
                  <a:lumMod val="50000"/>
                </a:schemeClr>
              </a:solidFill>
            </a:endParaRPr>
          </a:p>
          <a:p>
            <a:pPr marL="342900" indent="-342900" algn="l">
              <a:spcBef>
                <a:spcPts val="0"/>
              </a:spcBef>
              <a:buFont typeface="Arial" panose="020B0604020202020204" pitchFamily="34" charset="0"/>
              <a:buChar char="•"/>
            </a:pPr>
            <a:r>
              <a:rPr lang="en-US" sz="2800" dirty="0">
                <a:solidFill>
                  <a:schemeClr val="bg1">
                    <a:lumMod val="50000"/>
                  </a:schemeClr>
                </a:solidFill>
              </a:rPr>
              <a:t>I</a:t>
            </a:r>
            <a:r>
              <a:rPr lang="en-US" sz="2800" dirty="0" smtClean="0">
                <a:solidFill>
                  <a:schemeClr val="bg1">
                    <a:lumMod val="50000"/>
                  </a:schemeClr>
                </a:solidFill>
              </a:rPr>
              <a:t>ncrease </a:t>
            </a:r>
            <a:r>
              <a:rPr lang="en-US" sz="2800" dirty="0">
                <a:solidFill>
                  <a:schemeClr val="bg1">
                    <a:lumMod val="50000"/>
                  </a:schemeClr>
                </a:solidFill>
              </a:rPr>
              <a:t>the ability of community college faculty members to deliver aerospace-related content in areas of interest to </a:t>
            </a:r>
            <a:r>
              <a:rPr lang="en-US" sz="2800" dirty="0" smtClean="0">
                <a:solidFill>
                  <a:schemeClr val="bg1">
                    <a:lumMod val="50000"/>
                  </a:schemeClr>
                </a:solidFill>
              </a:rPr>
              <a:t>NASA</a:t>
            </a:r>
          </a:p>
          <a:p>
            <a:pPr algn="l">
              <a:spcBef>
                <a:spcPts val="0"/>
              </a:spcBef>
            </a:pPr>
            <a:endParaRPr lang="en-US" sz="900" dirty="0" smtClean="0">
              <a:solidFill>
                <a:schemeClr val="bg1">
                  <a:lumMod val="50000"/>
                </a:schemeClr>
              </a:solidFill>
            </a:endParaRPr>
          </a:p>
          <a:p>
            <a:pPr marL="342900" indent="-342900" algn="l">
              <a:spcBef>
                <a:spcPts val="0"/>
              </a:spcBef>
              <a:buFont typeface="Arial" panose="020B0604020202020204" pitchFamily="34" charset="0"/>
              <a:buChar char="•"/>
            </a:pPr>
            <a:r>
              <a:rPr lang="en-US" sz="2800" dirty="0">
                <a:solidFill>
                  <a:schemeClr val="bg1">
                    <a:lumMod val="50000"/>
                  </a:schemeClr>
                </a:solidFill>
              </a:rPr>
              <a:t>E</a:t>
            </a:r>
            <a:r>
              <a:rPr lang="en-US" sz="2800" dirty="0" smtClean="0">
                <a:solidFill>
                  <a:schemeClr val="bg1">
                    <a:lumMod val="50000"/>
                  </a:schemeClr>
                </a:solidFill>
              </a:rPr>
              <a:t>nhance </a:t>
            </a:r>
            <a:r>
              <a:rPr lang="en-US" sz="2800" dirty="0">
                <a:solidFill>
                  <a:schemeClr val="bg1">
                    <a:lumMod val="50000"/>
                  </a:schemeClr>
                </a:solidFill>
              </a:rPr>
              <a:t>the diversity of students pursing STEM education at (</a:t>
            </a:r>
            <a:r>
              <a:rPr lang="en-US" sz="2800" dirty="0" smtClean="0">
                <a:solidFill>
                  <a:schemeClr val="bg1">
                    <a:lumMod val="50000"/>
                  </a:schemeClr>
                </a:solidFill>
              </a:rPr>
              <a:t>Minnesota) </a:t>
            </a:r>
            <a:r>
              <a:rPr lang="en-US" sz="2800" dirty="0">
                <a:solidFill>
                  <a:schemeClr val="bg1">
                    <a:lumMod val="50000"/>
                  </a:schemeClr>
                </a:solidFill>
              </a:rPr>
              <a:t>community colleges</a:t>
            </a:r>
            <a:r>
              <a:rPr lang="en-US" sz="2800" dirty="0" smtClean="0">
                <a:solidFill>
                  <a:schemeClr val="bg1">
                    <a:lumMod val="50000"/>
                  </a:schemeClr>
                </a:solidFill>
              </a:rPr>
              <a:t>.</a:t>
            </a:r>
            <a:endParaRPr lang="en-US" sz="2800" dirty="0">
              <a:solidFill>
                <a:schemeClr val="bg1">
                  <a:lumMod val="50000"/>
                </a:schemeClr>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57149"/>
            <a:ext cx="1877375" cy="169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4" descr="h:\wnt\desktop\My Briefcase\Space Grant workspace\MnSGC stationery\MnSGCLogoSc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657" y="19049"/>
            <a:ext cx="1468343" cy="173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232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2400"/>
            <a:ext cx="7772400" cy="1295400"/>
          </a:xfrm>
        </p:spPr>
        <p:txBody>
          <a:bodyPr>
            <a:normAutofit/>
          </a:bodyPr>
          <a:lstStyle/>
          <a:p>
            <a:r>
              <a:rPr lang="en-US" sz="2400" b="1" i="1" dirty="0" smtClean="0">
                <a:solidFill>
                  <a:srgbClr val="002060"/>
                </a:solidFill>
              </a:rPr>
              <a:t>NASA’s MN Space Grant Consortium (</a:t>
            </a:r>
            <a:r>
              <a:rPr lang="en-US" sz="2400" b="1" i="1" dirty="0" err="1" smtClean="0">
                <a:solidFill>
                  <a:srgbClr val="002060"/>
                </a:solidFill>
              </a:rPr>
              <a:t>MnSGC</a:t>
            </a:r>
            <a:r>
              <a:rPr lang="en-US" sz="2400" b="1" i="1" dirty="0" smtClean="0">
                <a:solidFill>
                  <a:srgbClr val="002060"/>
                </a:solidFill>
              </a:rPr>
              <a:t>)</a:t>
            </a:r>
            <a:br>
              <a:rPr lang="en-US" sz="2400" b="1" i="1" dirty="0" smtClean="0">
                <a:solidFill>
                  <a:srgbClr val="002060"/>
                </a:solidFill>
              </a:rPr>
            </a:br>
            <a:r>
              <a:rPr lang="en-US" sz="2400" b="1" i="1" dirty="0" smtClean="0">
                <a:solidFill>
                  <a:srgbClr val="002060"/>
                </a:solidFill>
              </a:rPr>
              <a:t>Community College </a:t>
            </a:r>
            <a:r>
              <a:rPr lang="en-US" sz="2400" b="1" i="1" dirty="0" err="1" smtClean="0">
                <a:solidFill>
                  <a:srgbClr val="002060"/>
                </a:solidFill>
              </a:rPr>
              <a:t>Quadcopter</a:t>
            </a:r>
            <a:r>
              <a:rPr lang="en-US" sz="2400" b="1" i="1" dirty="0" smtClean="0">
                <a:solidFill>
                  <a:srgbClr val="002060"/>
                </a:solidFill>
              </a:rPr>
              <a:t> Competition</a:t>
            </a:r>
            <a:endParaRPr lang="en-US" sz="2400" b="1" i="1" dirty="0">
              <a:solidFill>
                <a:srgbClr val="002060"/>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57149"/>
            <a:ext cx="1877375" cy="169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4" descr="h:\wnt\desktop\My Briefcase\Space Grant workspace\MnSGC stationery\MnSGCLogoSc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657" y="19049"/>
            <a:ext cx="1468343" cy="173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6"/>
          <p:cNvSpPr>
            <a:spLocks noGrp="1"/>
          </p:cNvSpPr>
          <p:nvPr>
            <p:ph type="subTitle" idx="1"/>
          </p:nvPr>
        </p:nvSpPr>
        <p:spPr>
          <a:xfrm>
            <a:off x="838200" y="1676400"/>
            <a:ext cx="7315200" cy="533400"/>
          </a:xfrm>
        </p:spPr>
        <p:txBody>
          <a:bodyPr>
            <a:noAutofit/>
          </a:bodyPr>
          <a:lstStyle/>
          <a:p>
            <a:r>
              <a:rPr lang="en-US" sz="2600" b="1" dirty="0" smtClean="0"/>
              <a:t>Photos from the Year 1 Competition Event</a:t>
            </a:r>
            <a:endParaRPr lang="en-US" sz="2600" b="1" dirty="0"/>
          </a:p>
        </p:txBody>
      </p:sp>
      <p:pic>
        <p:nvPicPr>
          <p:cNvPr id="5122" name="Picture 2" descr="E:\Community College solicitation\Competition date photos Year 1\Sotradis competition photos\DSCN778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5010312" y="3524087"/>
            <a:ext cx="3810001" cy="285782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E:\Community College solicitation\Competition date photos Year 1\Sotradis competition photos\DSCN773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133600"/>
            <a:ext cx="5029200" cy="3772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4373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2400"/>
            <a:ext cx="7772400" cy="1295400"/>
          </a:xfrm>
        </p:spPr>
        <p:txBody>
          <a:bodyPr>
            <a:normAutofit/>
          </a:bodyPr>
          <a:lstStyle/>
          <a:p>
            <a:r>
              <a:rPr lang="en-US" sz="2400" b="1" i="1" dirty="0" smtClean="0">
                <a:solidFill>
                  <a:srgbClr val="002060"/>
                </a:solidFill>
              </a:rPr>
              <a:t>NASA’s MN Space Grant Consortium (</a:t>
            </a:r>
            <a:r>
              <a:rPr lang="en-US" sz="2400" b="1" i="1" dirty="0" err="1" smtClean="0">
                <a:solidFill>
                  <a:srgbClr val="002060"/>
                </a:solidFill>
              </a:rPr>
              <a:t>MnSGC</a:t>
            </a:r>
            <a:r>
              <a:rPr lang="en-US" sz="2400" b="1" i="1" dirty="0" smtClean="0">
                <a:solidFill>
                  <a:srgbClr val="002060"/>
                </a:solidFill>
              </a:rPr>
              <a:t>)</a:t>
            </a:r>
            <a:br>
              <a:rPr lang="en-US" sz="2400" b="1" i="1" dirty="0" smtClean="0">
                <a:solidFill>
                  <a:srgbClr val="002060"/>
                </a:solidFill>
              </a:rPr>
            </a:br>
            <a:r>
              <a:rPr lang="en-US" sz="2400" b="1" i="1" dirty="0" smtClean="0">
                <a:solidFill>
                  <a:srgbClr val="002060"/>
                </a:solidFill>
              </a:rPr>
              <a:t>Community College </a:t>
            </a:r>
            <a:r>
              <a:rPr lang="en-US" sz="2400" b="1" i="1" dirty="0" err="1" smtClean="0">
                <a:solidFill>
                  <a:srgbClr val="002060"/>
                </a:solidFill>
              </a:rPr>
              <a:t>Quadcopter</a:t>
            </a:r>
            <a:r>
              <a:rPr lang="en-US" sz="2400" b="1" i="1" dirty="0" smtClean="0">
                <a:solidFill>
                  <a:srgbClr val="002060"/>
                </a:solidFill>
              </a:rPr>
              <a:t> Competition</a:t>
            </a:r>
            <a:endParaRPr lang="en-US" sz="2400" b="1" i="1" dirty="0">
              <a:solidFill>
                <a:srgbClr val="002060"/>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57149"/>
            <a:ext cx="1877375" cy="169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4" descr="h:\wnt\desktop\My Briefcase\Space Grant workspace\MnSGC stationery\MnSGCLogoSc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657" y="19049"/>
            <a:ext cx="1468343" cy="173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6"/>
          <p:cNvSpPr>
            <a:spLocks noGrp="1"/>
          </p:cNvSpPr>
          <p:nvPr>
            <p:ph type="subTitle" idx="1"/>
          </p:nvPr>
        </p:nvSpPr>
        <p:spPr>
          <a:xfrm>
            <a:off x="838200" y="1676400"/>
            <a:ext cx="7315200" cy="533400"/>
          </a:xfrm>
        </p:spPr>
        <p:txBody>
          <a:bodyPr>
            <a:noAutofit/>
          </a:bodyPr>
          <a:lstStyle/>
          <a:p>
            <a:r>
              <a:rPr lang="en-US" sz="2600" b="1" dirty="0" smtClean="0"/>
              <a:t>Photos from the Year 1 Competition Event</a:t>
            </a:r>
            <a:endParaRPr lang="en-US" sz="2600" b="1" dirty="0"/>
          </a:p>
        </p:txBody>
      </p:sp>
      <p:pic>
        <p:nvPicPr>
          <p:cNvPr id="6146" name="Picture 2" descr="E:\Community College solicitation\Competition date photos Year 1\Sotradis competition photos\DSCN78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133600"/>
            <a:ext cx="4627544" cy="347105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E:\Community College solicitation\Competition date photos Year 1\Sotradis competition photos\DSCN782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7544" y="3470275"/>
            <a:ext cx="4516456" cy="338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5252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2400"/>
            <a:ext cx="7772400" cy="1295400"/>
          </a:xfrm>
        </p:spPr>
        <p:txBody>
          <a:bodyPr>
            <a:normAutofit/>
          </a:bodyPr>
          <a:lstStyle/>
          <a:p>
            <a:r>
              <a:rPr lang="en-US" sz="2400" b="1" i="1" dirty="0" smtClean="0">
                <a:solidFill>
                  <a:srgbClr val="002060"/>
                </a:solidFill>
              </a:rPr>
              <a:t>NASA’s MN Space Grant Consortium (</a:t>
            </a:r>
            <a:r>
              <a:rPr lang="en-US" sz="2400" b="1" i="1" dirty="0" err="1" smtClean="0">
                <a:solidFill>
                  <a:srgbClr val="002060"/>
                </a:solidFill>
              </a:rPr>
              <a:t>MnSGC</a:t>
            </a:r>
            <a:r>
              <a:rPr lang="en-US" sz="2400" b="1" i="1" dirty="0" smtClean="0">
                <a:solidFill>
                  <a:srgbClr val="002060"/>
                </a:solidFill>
              </a:rPr>
              <a:t>)</a:t>
            </a:r>
            <a:br>
              <a:rPr lang="en-US" sz="2400" b="1" i="1" dirty="0" smtClean="0">
                <a:solidFill>
                  <a:srgbClr val="002060"/>
                </a:solidFill>
              </a:rPr>
            </a:br>
            <a:r>
              <a:rPr lang="en-US" sz="2400" b="1" i="1" dirty="0" smtClean="0">
                <a:solidFill>
                  <a:srgbClr val="002060"/>
                </a:solidFill>
              </a:rPr>
              <a:t>Community College </a:t>
            </a:r>
            <a:r>
              <a:rPr lang="en-US" sz="2400" b="1" i="1" dirty="0" err="1" smtClean="0">
                <a:solidFill>
                  <a:srgbClr val="002060"/>
                </a:solidFill>
              </a:rPr>
              <a:t>Quadcopter</a:t>
            </a:r>
            <a:r>
              <a:rPr lang="en-US" sz="2400" b="1" i="1" dirty="0" smtClean="0">
                <a:solidFill>
                  <a:srgbClr val="002060"/>
                </a:solidFill>
              </a:rPr>
              <a:t> Competition</a:t>
            </a:r>
            <a:endParaRPr lang="en-US" sz="2400" b="1" i="1" dirty="0">
              <a:solidFill>
                <a:srgbClr val="002060"/>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57149"/>
            <a:ext cx="1877375" cy="169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4" descr="h:\wnt\desktop\My Briefcase\Space Grant workspace\MnSGC stationery\MnSGCLogoSc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657" y="19049"/>
            <a:ext cx="1468343" cy="173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6"/>
          <p:cNvSpPr>
            <a:spLocks noGrp="1"/>
          </p:cNvSpPr>
          <p:nvPr>
            <p:ph type="subTitle" idx="1"/>
          </p:nvPr>
        </p:nvSpPr>
        <p:spPr>
          <a:xfrm>
            <a:off x="838200" y="1676400"/>
            <a:ext cx="7315200" cy="533400"/>
          </a:xfrm>
        </p:spPr>
        <p:txBody>
          <a:bodyPr>
            <a:noAutofit/>
          </a:bodyPr>
          <a:lstStyle/>
          <a:p>
            <a:r>
              <a:rPr lang="en-US" sz="2600" b="1" dirty="0" smtClean="0"/>
              <a:t>Photos from the Year 1 Competition Event</a:t>
            </a:r>
            <a:endParaRPr lang="en-US" sz="2600" b="1" dirty="0"/>
          </a:p>
        </p:txBody>
      </p:sp>
      <p:pic>
        <p:nvPicPr>
          <p:cNvPr id="7170" name="Picture 2" descr="E:\Community College solicitation\Competition date photos Year 1\Sotradis competition photos\DSCN78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133599"/>
            <a:ext cx="4800600" cy="3600857"/>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E:\Community College solicitation\Competition date photos Year 1\Sotradis competition photos\DSCN786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4976513" y="3147713"/>
            <a:ext cx="4240122" cy="3180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5252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2400"/>
            <a:ext cx="7772400" cy="1295400"/>
          </a:xfrm>
        </p:spPr>
        <p:txBody>
          <a:bodyPr>
            <a:normAutofit/>
          </a:bodyPr>
          <a:lstStyle/>
          <a:p>
            <a:r>
              <a:rPr lang="en-US" sz="2400" b="1" i="1" dirty="0" smtClean="0">
                <a:solidFill>
                  <a:srgbClr val="002060"/>
                </a:solidFill>
              </a:rPr>
              <a:t>NASA’s MN Space Grant Consortium (</a:t>
            </a:r>
            <a:r>
              <a:rPr lang="en-US" sz="2400" b="1" i="1" dirty="0" err="1" smtClean="0">
                <a:solidFill>
                  <a:srgbClr val="002060"/>
                </a:solidFill>
              </a:rPr>
              <a:t>MnSGC</a:t>
            </a:r>
            <a:r>
              <a:rPr lang="en-US" sz="2400" b="1" i="1" dirty="0" smtClean="0">
                <a:solidFill>
                  <a:srgbClr val="002060"/>
                </a:solidFill>
              </a:rPr>
              <a:t>)</a:t>
            </a:r>
            <a:br>
              <a:rPr lang="en-US" sz="2400" b="1" i="1" dirty="0" smtClean="0">
                <a:solidFill>
                  <a:srgbClr val="002060"/>
                </a:solidFill>
              </a:rPr>
            </a:br>
            <a:r>
              <a:rPr lang="en-US" sz="2400" b="1" i="1" dirty="0" smtClean="0">
                <a:solidFill>
                  <a:srgbClr val="002060"/>
                </a:solidFill>
              </a:rPr>
              <a:t>Community College </a:t>
            </a:r>
            <a:r>
              <a:rPr lang="en-US" sz="2400" b="1" i="1" dirty="0" err="1" smtClean="0">
                <a:solidFill>
                  <a:srgbClr val="002060"/>
                </a:solidFill>
              </a:rPr>
              <a:t>Quadcopter</a:t>
            </a:r>
            <a:r>
              <a:rPr lang="en-US" sz="2400" b="1" i="1" dirty="0" smtClean="0">
                <a:solidFill>
                  <a:srgbClr val="002060"/>
                </a:solidFill>
              </a:rPr>
              <a:t> Competition</a:t>
            </a:r>
            <a:endParaRPr lang="en-US" sz="2400" b="1" i="1" dirty="0">
              <a:solidFill>
                <a:srgbClr val="002060"/>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57149"/>
            <a:ext cx="1877375" cy="169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4" descr="h:\wnt\desktop\My Briefcase\Space Grant workspace\MnSGC stationery\MnSGCLogoSc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657" y="19049"/>
            <a:ext cx="1468343" cy="173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6"/>
          <p:cNvSpPr>
            <a:spLocks noGrp="1"/>
          </p:cNvSpPr>
          <p:nvPr>
            <p:ph type="subTitle" idx="1"/>
          </p:nvPr>
        </p:nvSpPr>
        <p:spPr>
          <a:xfrm>
            <a:off x="1295878" y="1676400"/>
            <a:ext cx="6400800" cy="5029200"/>
          </a:xfrm>
        </p:spPr>
        <p:txBody>
          <a:bodyPr>
            <a:normAutofit fontScale="92500"/>
          </a:bodyPr>
          <a:lstStyle/>
          <a:p>
            <a:pPr>
              <a:spcBef>
                <a:spcPts val="0"/>
              </a:spcBef>
            </a:pPr>
            <a:r>
              <a:rPr lang="en-US" sz="2600" b="1" dirty="0" smtClean="0"/>
              <a:t>Testimonials (too many to share)</a:t>
            </a:r>
            <a:endParaRPr lang="en-US" sz="2600" b="1" dirty="0" smtClean="0"/>
          </a:p>
          <a:p>
            <a:pPr algn="l">
              <a:spcBef>
                <a:spcPts val="0"/>
              </a:spcBef>
            </a:pPr>
            <a:endParaRPr lang="en-US" sz="1000" dirty="0" smtClean="0"/>
          </a:p>
          <a:p>
            <a:pPr algn="l"/>
            <a:r>
              <a:rPr lang="en-US" sz="2400" dirty="0" smtClean="0"/>
              <a:t>One student comment: </a:t>
            </a:r>
            <a:r>
              <a:rPr lang="en-US" sz="1900" dirty="0"/>
              <a:t>I particularly enjoyed working on a project with so many potential real-world applications; brainstorming </a:t>
            </a:r>
            <a:r>
              <a:rPr lang="en-US" sz="1900" dirty="0" smtClean="0"/>
              <a:t>and implementing </a:t>
            </a:r>
            <a:r>
              <a:rPr lang="en-US" sz="1900" dirty="0"/>
              <a:t>ideas for the unique capabilities and exploration was one of my favorite parts of the process. Acting </a:t>
            </a:r>
            <a:r>
              <a:rPr lang="en-US" sz="1900" dirty="0" smtClean="0"/>
              <a:t>as project </a:t>
            </a:r>
            <a:r>
              <a:rPr lang="en-US" sz="1900" dirty="0"/>
              <a:t>manager really pushed me outside of my comfort zone, strengthening my leadership and organizational skills.</a:t>
            </a:r>
            <a:endParaRPr lang="en-US" sz="1900" dirty="0" smtClean="0"/>
          </a:p>
          <a:p>
            <a:pPr algn="l"/>
            <a:r>
              <a:rPr lang="en-US" sz="2400" dirty="0" smtClean="0"/>
              <a:t>One adviser comment:</a:t>
            </a:r>
            <a:r>
              <a:rPr lang="en-US" sz="2000" dirty="0" smtClean="0"/>
              <a:t> </a:t>
            </a:r>
            <a:r>
              <a:rPr lang="en-US" sz="1900" dirty="0"/>
              <a:t>This project has opened doors to areas that I had not considered related to my field, and I learned quite a </a:t>
            </a:r>
            <a:r>
              <a:rPr lang="en-US" sz="1900" dirty="0" smtClean="0"/>
              <a:t>bit about </a:t>
            </a:r>
            <a:r>
              <a:rPr lang="en-US" sz="1900" dirty="0"/>
              <a:t>quadcopters. I was able to see first hand some of the difficulties our institution has in recruiting for </a:t>
            </a:r>
            <a:r>
              <a:rPr lang="en-US" sz="1900" dirty="0" smtClean="0"/>
              <a:t>STEM areas</a:t>
            </a:r>
            <a:r>
              <a:rPr lang="en-US" sz="1900" dirty="0"/>
              <a:t>. Making connections with faculty from other institutions was really beneficial, as was connecting </a:t>
            </a:r>
            <a:r>
              <a:rPr lang="en-US" sz="1900" dirty="0" smtClean="0"/>
              <a:t>with UM </a:t>
            </a:r>
            <a:r>
              <a:rPr lang="en-US" sz="1900" dirty="0"/>
              <a:t>and Space Grant. I also became more familiar with our </a:t>
            </a:r>
            <a:r>
              <a:rPr lang="en-US" sz="1900" dirty="0" smtClean="0"/>
              <a:t>institutional practices/procedures </a:t>
            </a:r>
            <a:r>
              <a:rPr lang="en-US" sz="1900" dirty="0"/>
              <a:t>with </a:t>
            </a:r>
            <a:r>
              <a:rPr lang="en-US" sz="1900" dirty="0" smtClean="0"/>
              <a:t>grants. Overall</a:t>
            </a:r>
            <a:r>
              <a:rPr lang="en-US" sz="1900" dirty="0"/>
              <a:t>, I have developed professionally from the experience</a:t>
            </a:r>
            <a:r>
              <a:rPr lang="en-US" sz="1900" dirty="0" smtClean="0"/>
              <a:t>.</a:t>
            </a:r>
            <a:endParaRPr lang="en-US" sz="1900" dirty="0" smtClean="0"/>
          </a:p>
        </p:txBody>
      </p:sp>
    </p:spTree>
    <p:extLst>
      <p:ext uri="{BB962C8B-B14F-4D97-AF65-F5344CB8AC3E}">
        <p14:creationId xmlns:p14="http://schemas.microsoft.com/office/powerpoint/2010/main" val="301838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2400"/>
            <a:ext cx="7772400" cy="1295400"/>
          </a:xfrm>
        </p:spPr>
        <p:txBody>
          <a:bodyPr>
            <a:normAutofit/>
          </a:bodyPr>
          <a:lstStyle/>
          <a:p>
            <a:r>
              <a:rPr lang="en-US" sz="2400" b="1" i="1" dirty="0" smtClean="0">
                <a:solidFill>
                  <a:srgbClr val="002060"/>
                </a:solidFill>
              </a:rPr>
              <a:t>NASA’s MN Space Grant Consortium (</a:t>
            </a:r>
            <a:r>
              <a:rPr lang="en-US" sz="2400" b="1" i="1" dirty="0" err="1" smtClean="0">
                <a:solidFill>
                  <a:srgbClr val="002060"/>
                </a:solidFill>
              </a:rPr>
              <a:t>MnSGC</a:t>
            </a:r>
            <a:r>
              <a:rPr lang="en-US" sz="2400" b="1" i="1" dirty="0" smtClean="0">
                <a:solidFill>
                  <a:srgbClr val="002060"/>
                </a:solidFill>
              </a:rPr>
              <a:t>)</a:t>
            </a:r>
            <a:br>
              <a:rPr lang="en-US" sz="2400" b="1" i="1" dirty="0" smtClean="0">
                <a:solidFill>
                  <a:srgbClr val="002060"/>
                </a:solidFill>
              </a:rPr>
            </a:br>
            <a:r>
              <a:rPr lang="en-US" sz="2400" b="1" i="1" dirty="0" smtClean="0">
                <a:solidFill>
                  <a:srgbClr val="002060"/>
                </a:solidFill>
              </a:rPr>
              <a:t>Community College </a:t>
            </a:r>
            <a:r>
              <a:rPr lang="en-US" sz="2400" b="1" i="1" dirty="0" err="1" smtClean="0">
                <a:solidFill>
                  <a:srgbClr val="002060"/>
                </a:solidFill>
              </a:rPr>
              <a:t>Quadcopter</a:t>
            </a:r>
            <a:r>
              <a:rPr lang="en-US" sz="2400" b="1" i="1" dirty="0" smtClean="0">
                <a:solidFill>
                  <a:srgbClr val="002060"/>
                </a:solidFill>
              </a:rPr>
              <a:t> Competition</a:t>
            </a:r>
            <a:endParaRPr lang="en-US" sz="2400" b="1" i="1" dirty="0">
              <a:solidFill>
                <a:srgbClr val="002060"/>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57149"/>
            <a:ext cx="1877375" cy="169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4" descr="h:\wnt\desktop\My Briefcase\Space Grant workspace\MnSGC stationery\MnSGCLogoSc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657" y="19049"/>
            <a:ext cx="1468343" cy="173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6"/>
          <p:cNvSpPr>
            <a:spLocks noGrp="1"/>
          </p:cNvSpPr>
          <p:nvPr>
            <p:ph type="subTitle" idx="1"/>
          </p:nvPr>
        </p:nvSpPr>
        <p:spPr>
          <a:xfrm>
            <a:off x="457200" y="1752600"/>
            <a:ext cx="8305800" cy="5029200"/>
          </a:xfrm>
        </p:spPr>
        <p:txBody>
          <a:bodyPr>
            <a:normAutofit lnSpcReduction="10000"/>
          </a:bodyPr>
          <a:lstStyle/>
          <a:p>
            <a:pPr>
              <a:spcBef>
                <a:spcPts val="0"/>
              </a:spcBef>
            </a:pPr>
            <a:r>
              <a:rPr lang="en-US" sz="2600" b="1" dirty="0"/>
              <a:t>R</a:t>
            </a:r>
            <a:r>
              <a:rPr lang="en-US" sz="2600" b="1" dirty="0" smtClean="0"/>
              <a:t>esults</a:t>
            </a:r>
            <a:r>
              <a:rPr lang="en-US" sz="2600" b="1" dirty="0" smtClean="0"/>
              <a:t> from Year 1</a:t>
            </a:r>
            <a:endParaRPr lang="en-US" sz="2600" b="1" dirty="0" smtClean="0"/>
          </a:p>
          <a:p>
            <a:pPr>
              <a:spcBef>
                <a:spcPts val="0"/>
              </a:spcBef>
            </a:pPr>
            <a:endParaRPr lang="en-US" sz="800" dirty="0" smtClean="0"/>
          </a:p>
          <a:p>
            <a:pPr marL="457200" indent="-457200" algn="l">
              <a:spcBef>
                <a:spcPts val="0"/>
              </a:spcBef>
              <a:buFont typeface="Arial" panose="020B0604020202020204" pitchFamily="34" charset="0"/>
              <a:buChar char="•"/>
            </a:pPr>
            <a:r>
              <a:rPr lang="en-US" sz="2400" dirty="0" smtClean="0"/>
              <a:t>Overall the program was very successful. Nearly all aspects were implemented as planned and on schedule.</a:t>
            </a:r>
          </a:p>
          <a:p>
            <a:pPr marL="457200" indent="-457200" algn="l">
              <a:spcBef>
                <a:spcPts val="0"/>
              </a:spcBef>
              <a:buFont typeface="Arial" panose="020B0604020202020204" pitchFamily="34" charset="0"/>
              <a:buChar char="•"/>
            </a:pPr>
            <a:r>
              <a:rPr lang="en-US" sz="2400" dirty="0" smtClean="0"/>
              <a:t>All 7 teams built quadcopter kits, made progress on modifying them, and attended the spring fly-off in April 2015.</a:t>
            </a:r>
          </a:p>
          <a:p>
            <a:pPr marL="457200" indent="-457200" algn="l">
              <a:spcBef>
                <a:spcPts val="0"/>
              </a:spcBef>
              <a:buFont typeface="Arial" panose="020B0604020202020204" pitchFamily="34" charset="0"/>
              <a:buChar char="•"/>
            </a:pPr>
            <a:r>
              <a:rPr lang="en-US" sz="2400" dirty="0" smtClean="0"/>
              <a:t>33 or the original 35 students on the team completed the program and achieved “significant engagement” status.</a:t>
            </a:r>
          </a:p>
          <a:p>
            <a:pPr marL="457200" indent="-457200" algn="l">
              <a:spcBef>
                <a:spcPts val="0"/>
              </a:spcBef>
              <a:buFont typeface="Arial" panose="020B0604020202020204" pitchFamily="34" charset="0"/>
              <a:buChar char="•"/>
            </a:pPr>
            <a:r>
              <a:rPr lang="en-US" sz="2400" dirty="0" smtClean="0"/>
              <a:t>The throughput diversity was 42% women and 18% under-represented students, very close to our original targets.</a:t>
            </a:r>
            <a:endParaRPr lang="en-US" sz="2400" dirty="0" smtClean="0"/>
          </a:p>
          <a:p>
            <a:pPr marL="457200" indent="-457200" algn="l">
              <a:spcBef>
                <a:spcPts val="0"/>
              </a:spcBef>
              <a:buFont typeface="Arial" panose="020B0604020202020204" pitchFamily="34" charset="0"/>
              <a:buChar char="•"/>
            </a:pPr>
            <a:r>
              <a:rPr lang="en-US" sz="2400" dirty="0" smtClean="0"/>
              <a:t>17 participants graduated and all but 4 are still in STEM. 13+3 transferred to 4-year schools in STEM.  All those who haven’t yet graduated continue with their STEM studies.</a:t>
            </a:r>
            <a:endParaRPr lang="en-US" sz="2400" dirty="0" smtClean="0"/>
          </a:p>
          <a:p>
            <a:pPr marL="457200" indent="-457200" algn="l">
              <a:spcBef>
                <a:spcPts val="0"/>
              </a:spcBef>
              <a:buFont typeface="Arial" panose="020B0604020202020204" pitchFamily="34" charset="0"/>
              <a:buChar char="•"/>
            </a:pPr>
            <a:r>
              <a:rPr lang="en-US" sz="2400" dirty="0" smtClean="0"/>
              <a:t>All advisers reported increased ability to deliver aerospace-related content in their teaching.</a:t>
            </a:r>
            <a:endParaRPr lang="en-US" sz="2400" dirty="0" smtClean="0"/>
          </a:p>
        </p:txBody>
      </p:sp>
    </p:spTree>
    <p:extLst>
      <p:ext uri="{BB962C8B-B14F-4D97-AF65-F5344CB8AC3E}">
        <p14:creationId xmlns:p14="http://schemas.microsoft.com/office/powerpoint/2010/main" val="27893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2400"/>
            <a:ext cx="7772400" cy="1295400"/>
          </a:xfrm>
        </p:spPr>
        <p:txBody>
          <a:bodyPr>
            <a:normAutofit/>
          </a:bodyPr>
          <a:lstStyle/>
          <a:p>
            <a:r>
              <a:rPr lang="en-US" sz="2400" b="1" i="1" dirty="0" smtClean="0">
                <a:solidFill>
                  <a:srgbClr val="002060"/>
                </a:solidFill>
              </a:rPr>
              <a:t>NASA’s MN Space Grant Consortium (</a:t>
            </a:r>
            <a:r>
              <a:rPr lang="en-US" sz="2400" b="1" i="1" dirty="0" err="1" smtClean="0">
                <a:solidFill>
                  <a:srgbClr val="002060"/>
                </a:solidFill>
              </a:rPr>
              <a:t>MnSGC</a:t>
            </a:r>
            <a:r>
              <a:rPr lang="en-US" sz="2400" b="1" i="1" dirty="0" smtClean="0">
                <a:solidFill>
                  <a:srgbClr val="002060"/>
                </a:solidFill>
              </a:rPr>
              <a:t>)</a:t>
            </a:r>
            <a:br>
              <a:rPr lang="en-US" sz="2400" b="1" i="1" dirty="0" smtClean="0">
                <a:solidFill>
                  <a:srgbClr val="002060"/>
                </a:solidFill>
              </a:rPr>
            </a:br>
            <a:r>
              <a:rPr lang="en-US" sz="2400" b="1" i="1" dirty="0" smtClean="0">
                <a:solidFill>
                  <a:srgbClr val="002060"/>
                </a:solidFill>
              </a:rPr>
              <a:t>Community College </a:t>
            </a:r>
            <a:r>
              <a:rPr lang="en-US" sz="2400" b="1" i="1" dirty="0" err="1" smtClean="0">
                <a:solidFill>
                  <a:srgbClr val="002060"/>
                </a:solidFill>
              </a:rPr>
              <a:t>Quadcopter</a:t>
            </a:r>
            <a:r>
              <a:rPr lang="en-US" sz="2400" b="1" i="1" dirty="0" smtClean="0">
                <a:solidFill>
                  <a:srgbClr val="002060"/>
                </a:solidFill>
              </a:rPr>
              <a:t> Competition</a:t>
            </a:r>
            <a:endParaRPr lang="en-US" sz="2400" b="1" i="1" dirty="0">
              <a:solidFill>
                <a:srgbClr val="002060"/>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57149"/>
            <a:ext cx="1877375" cy="169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4" descr="h:\wnt\desktop\My Briefcase\Space Grant workspace\MnSGC stationery\MnSGCLogoSc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657" y="19049"/>
            <a:ext cx="1468343" cy="173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6"/>
          <p:cNvSpPr>
            <a:spLocks noGrp="1"/>
          </p:cNvSpPr>
          <p:nvPr>
            <p:ph type="subTitle" idx="1"/>
          </p:nvPr>
        </p:nvSpPr>
        <p:spPr>
          <a:xfrm>
            <a:off x="533400" y="1676400"/>
            <a:ext cx="8077200" cy="5029200"/>
          </a:xfrm>
        </p:spPr>
        <p:txBody>
          <a:bodyPr>
            <a:normAutofit/>
          </a:bodyPr>
          <a:lstStyle/>
          <a:p>
            <a:pPr>
              <a:spcBef>
                <a:spcPts val="0"/>
              </a:spcBef>
            </a:pPr>
            <a:r>
              <a:rPr lang="en-US" sz="2600" b="1" dirty="0"/>
              <a:t>C</a:t>
            </a:r>
            <a:r>
              <a:rPr lang="en-US" sz="2600" b="1" dirty="0" smtClean="0"/>
              <a:t>hallenges from Year 1</a:t>
            </a:r>
            <a:endParaRPr lang="en-US" sz="2600" b="1" dirty="0" smtClean="0"/>
          </a:p>
          <a:p>
            <a:pPr>
              <a:spcBef>
                <a:spcPts val="0"/>
              </a:spcBef>
            </a:pPr>
            <a:endParaRPr lang="en-US" sz="800" dirty="0" smtClean="0"/>
          </a:p>
          <a:p>
            <a:pPr marL="457200" indent="-457200" algn="l">
              <a:spcBef>
                <a:spcPts val="0"/>
              </a:spcBef>
              <a:buFont typeface="Arial" panose="020B0604020202020204" pitchFamily="34" charset="0"/>
              <a:buChar char="•"/>
            </a:pPr>
            <a:r>
              <a:rPr lang="en-US" sz="2400" dirty="0" smtClean="0"/>
              <a:t>We didn’t have much quadcopter experience going in and neither did any of the community college advisers - we all learned a lot and expect Year 2 to go even more smoothly</a:t>
            </a:r>
          </a:p>
          <a:p>
            <a:pPr marL="457200" indent="-457200" algn="l">
              <a:spcBef>
                <a:spcPts val="0"/>
              </a:spcBef>
              <a:buFont typeface="Arial" panose="020B0604020202020204" pitchFamily="34" charset="0"/>
              <a:buChar char="•"/>
            </a:pPr>
            <a:r>
              <a:rPr lang="en-US" sz="2400" dirty="0" smtClean="0"/>
              <a:t>The community colleges varied widely in their ability to field diverse student teams and advise them for this competition</a:t>
            </a:r>
            <a:endParaRPr lang="en-US" sz="2400" dirty="0" smtClean="0"/>
          </a:p>
          <a:p>
            <a:pPr marL="457200" indent="-457200" algn="l">
              <a:spcBef>
                <a:spcPts val="0"/>
              </a:spcBef>
              <a:buFont typeface="Arial" panose="020B0604020202020204" pitchFamily="34" charset="0"/>
              <a:buChar char="•"/>
            </a:pPr>
            <a:r>
              <a:rPr lang="en-US" sz="2400" dirty="0"/>
              <a:t>4 out of 5 community colleges a</a:t>
            </a:r>
            <a:r>
              <a:rPr lang="en-US" sz="2400" dirty="0" smtClean="0"/>
              <a:t>re </a:t>
            </a:r>
            <a:r>
              <a:rPr lang="en-US" sz="2400" dirty="0"/>
              <a:t>not part of the </a:t>
            </a:r>
            <a:r>
              <a:rPr lang="en-US" sz="2400" dirty="0" err="1" smtClean="0"/>
              <a:t>MnSGC</a:t>
            </a:r>
            <a:r>
              <a:rPr lang="en-US" sz="2400" dirty="0" smtClean="0"/>
              <a:t> and some weren’t used to dealing with subcontracts</a:t>
            </a:r>
            <a:endParaRPr lang="en-US" sz="2400" dirty="0" smtClean="0"/>
          </a:p>
          <a:p>
            <a:pPr marL="457200" indent="-457200" algn="l">
              <a:spcBef>
                <a:spcPts val="0"/>
              </a:spcBef>
              <a:buFont typeface="Arial" panose="020B0604020202020204" pitchFamily="34" charset="0"/>
              <a:buChar char="•"/>
            </a:pPr>
            <a:r>
              <a:rPr lang="en-US" sz="2400" dirty="0"/>
              <a:t>C</a:t>
            </a:r>
            <a:r>
              <a:rPr lang="en-US" sz="2400" dirty="0" smtClean="0"/>
              <a:t>ommunity college students are busy – many have off-campus jobs – so some teams struggled to find times to meet and work and some students weren’t able to attend the all-team events (a few even missed the competition!)</a:t>
            </a:r>
            <a:endParaRPr lang="en-US" sz="2400" dirty="0" smtClean="0"/>
          </a:p>
        </p:txBody>
      </p:sp>
    </p:spTree>
    <p:extLst>
      <p:ext uri="{BB962C8B-B14F-4D97-AF65-F5344CB8AC3E}">
        <p14:creationId xmlns:p14="http://schemas.microsoft.com/office/powerpoint/2010/main" val="382387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2400"/>
            <a:ext cx="7772400" cy="1295400"/>
          </a:xfrm>
        </p:spPr>
        <p:txBody>
          <a:bodyPr>
            <a:normAutofit/>
          </a:bodyPr>
          <a:lstStyle/>
          <a:p>
            <a:r>
              <a:rPr lang="en-US" sz="2400" b="1" i="1" dirty="0" smtClean="0">
                <a:solidFill>
                  <a:srgbClr val="002060"/>
                </a:solidFill>
              </a:rPr>
              <a:t>NASA’s MN Space Grant Consortium (</a:t>
            </a:r>
            <a:r>
              <a:rPr lang="en-US" sz="2400" b="1" i="1" dirty="0" err="1" smtClean="0">
                <a:solidFill>
                  <a:srgbClr val="002060"/>
                </a:solidFill>
              </a:rPr>
              <a:t>MnSGC</a:t>
            </a:r>
            <a:r>
              <a:rPr lang="en-US" sz="2400" b="1" i="1" dirty="0" smtClean="0">
                <a:solidFill>
                  <a:srgbClr val="002060"/>
                </a:solidFill>
              </a:rPr>
              <a:t>)</a:t>
            </a:r>
            <a:br>
              <a:rPr lang="en-US" sz="2400" b="1" i="1" dirty="0" smtClean="0">
                <a:solidFill>
                  <a:srgbClr val="002060"/>
                </a:solidFill>
              </a:rPr>
            </a:br>
            <a:r>
              <a:rPr lang="en-US" sz="2400" b="1" i="1" dirty="0" smtClean="0">
                <a:solidFill>
                  <a:srgbClr val="002060"/>
                </a:solidFill>
              </a:rPr>
              <a:t>Community College </a:t>
            </a:r>
            <a:r>
              <a:rPr lang="en-US" sz="2400" b="1" i="1" dirty="0" err="1" smtClean="0">
                <a:solidFill>
                  <a:srgbClr val="002060"/>
                </a:solidFill>
              </a:rPr>
              <a:t>Quadcopter</a:t>
            </a:r>
            <a:r>
              <a:rPr lang="en-US" sz="2400" b="1" i="1" dirty="0" smtClean="0">
                <a:solidFill>
                  <a:srgbClr val="002060"/>
                </a:solidFill>
              </a:rPr>
              <a:t> Competition</a:t>
            </a:r>
            <a:endParaRPr lang="en-US" sz="2400" b="1" i="1" dirty="0">
              <a:solidFill>
                <a:srgbClr val="002060"/>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57149"/>
            <a:ext cx="1877375" cy="169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4" descr="h:\wnt\desktop\My Briefcase\Space Grant workspace\MnSGC stationery\MnSGCLogoSc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657" y="19049"/>
            <a:ext cx="1468343" cy="173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6"/>
          <p:cNvSpPr>
            <a:spLocks noGrp="1"/>
          </p:cNvSpPr>
          <p:nvPr>
            <p:ph type="subTitle" idx="1"/>
          </p:nvPr>
        </p:nvSpPr>
        <p:spPr>
          <a:xfrm>
            <a:off x="685800" y="1676400"/>
            <a:ext cx="7724028" cy="5029200"/>
          </a:xfrm>
        </p:spPr>
        <p:txBody>
          <a:bodyPr>
            <a:normAutofit/>
          </a:bodyPr>
          <a:lstStyle/>
          <a:p>
            <a:pPr>
              <a:spcBef>
                <a:spcPts val="0"/>
              </a:spcBef>
            </a:pPr>
            <a:r>
              <a:rPr lang="en-US" sz="2600" b="1" dirty="0" smtClean="0"/>
              <a:t>Modifications for Year 2</a:t>
            </a:r>
          </a:p>
          <a:p>
            <a:pPr>
              <a:spcBef>
                <a:spcPts val="0"/>
              </a:spcBef>
            </a:pPr>
            <a:endParaRPr lang="en-US" sz="1000" dirty="0" smtClean="0"/>
          </a:p>
          <a:p>
            <a:pPr marL="457200" indent="-457200" algn="l">
              <a:spcBef>
                <a:spcPts val="0"/>
              </a:spcBef>
              <a:buFont typeface="Arial" panose="020B0604020202020204" pitchFamily="34" charset="0"/>
              <a:buChar char="•"/>
            </a:pPr>
            <a:r>
              <a:rPr lang="en-US" sz="2400" dirty="0" smtClean="0"/>
              <a:t>Call it a  “challenge” instead of a “competition”</a:t>
            </a:r>
          </a:p>
          <a:p>
            <a:pPr marL="457200" indent="-457200" algn="l">
              <a:spcBef>
                <a:spcPts val="0"/>
              </a:spcBef>
              <a:buFont typeface="Arial" panose="020B0604020202020204" pitchFamily="34" charset="0"/>
              <a:buChar char="•"/>
            </a:pPr>
            <a:r>
              <a:rPr lang="en-US" sz="2400" dirty="0" smtClean="0"/>
              <a:t>Announce both “basic” and “bonus” goals to challenge all teams</a:t>
            </a:r>
          </a:p>
          <a:p>
            <a:pPr marL="457200" indent="-457200" algn="l">
              <a:spcBef>
                <a:spcPts val="0"/>
              </a:spcBef>
              <a:buFont typeface="Arial" panose="020B0604020202020204" pitchFamily="34" charset="0"/>
              <a:buChar char="•"/>
            </a:pPr>
            <a:r>
              <a:rPr lang="en-US" sz="2400" dirty="0" smtClean="0"/>
              <a:t>Switch to a more-capable flight controller board</a:t>
            </a:r>
            <a:endParaRPr lang="en-US" sz="2400" dirty="0" smtClean="0"/>
          </a:p>
          <a:p>
            <a:pPr marL="457200" indent="-457200" algn="l">
              <a:spcBef>
                <a:spcPts val="0"/>
              </a:spcBef>
              <a:buFont typeface="Arial" panose="020B0604020202020204" pitchFamily="34" charset="0"/>
              <a:buChar char="•"/>
            </a:pPr>
            <a:r>
              <a:rPr lang="en-US" sz="2400" dirty="0" smtClean="0"/>
              <a:t>Push deadlines earlier to encourage faster progress</a:t>
            </a:r>
            <a:endParaRPr lang="en-US" sz="2400" dirty="0" smtClean="0"/>
          </a:p>
          <a:p>
            <a:pPr marL="457200" indent="-457200" algn="l">
              <a:spcBef>
                <a:spcPts val="0"/>
              </a:spcBef>
              <a:buFont typeface="Arial" panose="020B0604020202020204" pitchFamily="34" charset="0"/>
              <a:buChar char="•"/>
            </a:pPr>
            <a:r>
              <a:rPr lang="en-US" sz="2400" dirty="0" smtClean="0"/>
              <a:t>Require video documentation of flying ability and unique features, for example, to ease time pressure at the fly-off</a:t>
            </a:r>
          </a:p>
          <a:p>
            <a:pPr marL="457200" indent="-457200" algn="l">
              <a:spcBef>
                <a:spcPts val="0"/>
              </a:spcBef>
              <a:buFont typeface="Arial" panose="020B0604020202020204" pitchFamily="34" charset="0"/>
              <a:buChar char="•"/>
            </a:pPr>
            <a:r>
              <a:rPr lang="en-US" sz="2400" dirty="0" smtClean="0"/>
              <a:t>Have the teams conduct a walk-through of the course with a functioning vehicle to ensure they have at least some realistic data to analyze for their final report even if their flying doesn’t go as planned</a:t>
            </a:r>
            <a:endParaRPr lang="en-US" sz="2400" dirty="0" smtClean="0"/>
          </a:p>
          <a:p>
            <a:pPr algn="l">
              <a:spcBef>
                <a:spcPts val="0"/>
              </a:spcBef>
            </a:pPr>
            <a:endParaRPr lang="en-US" sz="2400" dirty="0"/>
          </a:p>
        </p:txBody>
      </p:sp>
    </p:spTree>
    <p:extLst>
      <p:ext uri="{BB962C8B-B14F-4D97-AF65-F5344CB8AC3E}">
        <p14:creationId xmlns:p14="http://schemas.microsoft.com/office/powerpoint/2010/main" val="23820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2400"/>
            <a:ext cx="7772400" cy="1295400"/>
          </a:xfrm>
        </p:spPr>
        <p:txBody>
          <a:bodyPr>
            <a:normAutofit/>
          </a:bodyPr>
          <a:lstStyle/>
          <a:p>
            <a:r>
              <a:rPr lang="en-US" sz="2400" b="1" i="1" dirty="0" smtClean="0">
                <a:solidFill>
                  <a:srgbClr val="002060"/>
                </a:solidFill>
              </a:rPr>
              <a:t>NASA’s MN Space Grant Consortium (</a:t>
            </a:r>
            <a:r>
              <a:rPr lang="en-US" sz="2400" b="1" i="1" dirty="0" err="1" smtClean="0">
                <a:solidFill>
                  <a:srgbClr val="002060"/>
                </a:solidFill>
              </a:rPr>
              <a:t>MnSGC</a:t>
            </a:r>
            <a:r>
              <a:rPr lang="en-US" sz="2400" b="1" i="1" dirty="0" smtClean="0">
                <a:solidFill>
                  <a:srgbClr val="002060"/>
                </a:solidFill>
              </a:rPr>
              <a:t>)</a:t>
            </a:r>
            <a:br>
              <a:rPr lang="en-US" sz="2400" b="1" i="1" dirty="0" smtClean="0">
                <a:solidFill>
                  <a:srgbClr val="002060"/>
                </a:solidFill>
              </a:rPr>
            </a:br>
            <a:r>
              <a:rPr lang="en-US" sz="2400" b="1" i="1" dirty="0" smtClean="0">
                <a:solidFill>
                  <a:srgbClr val="002060"/>
                </a:solidFill>
              </a:rPr>
              <a:t>Community College </a:t>
            </a:r>
            <a:r>
              <a:rPr lang="en-US" sz="2400" b="1" i="1" dirty="0" err="1" smtClean="0">
                <a:solidFill>
                  <a:srgbClr val="002060"/>
                </a:solidFill>
              </a:rPr>
              <a:t>Quadcopter</a:t>
            </a:r>
            <a:r>
              <a:rPr lang="en-US" sz="2400" b="1" i="1" dirty="0" smtClean="0">
                <a:solidFill>
                  <a:srgbClr val="002060"/>
                </a:solidFill>
              </a:rPr>
              <a:t> Competition</a:t>
            </a:r>
            <a:endParaRPr lang="en-US" sz="2400" b="1" i="1" dirty="0">
              <a:solidFill>
                <a:srgbClr val="002060"/>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57149"/>
            <a:ext cx="1877375" cy="169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4" descr="h:\wnt\desktop\My Briefcase\Space Grant workspace\MnSGC stationery\MnSGCLogoSc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657" y="19049"/>
            <a:ext cx="1468343" cy="173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6"/>
          <p:cNvSpPr>
            <a:spLocks noGrp="1"/>
          </p:cNvSpPr>
          <p:nvPr>
            <p:ph type="subTitle" idx="1"/>
          </p:nvPr>
        </p:nvSpPr>
        <p:spPr>
          <a:xfrm>
            <a:off x="457200" y="1676400"/>
            <a:ext cx="8305800" cy="5029200"/>
          </a:xfrm>
        </p:spPr>
        <p:txBody>
          <a:bodyPr>
            <a:normAutofit/>
          </a:bodyPr>
          <a:lstStyle/>
          <a:p>
            <a:pPr>
              <a:spcBef>
                <a:spcPts val="0"/>
              </a:spcBef>
            </a:pPr>
            <a:r>
              <a:rPr lang="en-US" sz="2600" b="1" dirty="0" smtClean="0"/>
              <a:t>Ideas for Sustainability</a:t>
            </a:r>
          </a:p>
          <a:p>
            <a:pPr>
              <a:spcBef>
                <a:spcPts val="0"/>
              </a:spcBef>
            </a:pPr>
            <a:endParaRPr lang="en-US" sz="1000" dirty="0" smtClean="0"/>
          </a:p>
          <a:p>
            <a:pPr marL="457200" indent="-457200" algn="l">
              <a:spcBef>
                <a:spcPts val="0"/>
              </a:spcBef>
              <a:buFont typeface="Arial" panose="020B0604020202020204" pitchFamily="34" charset="0"/>
              <a:buChar char="•"/>
            </a:pPr>
            <a:r>
              <a:rPr lang="en-US" sz="2400" dirty="0" smtClean="0"/>
              <a:t>All current </a:t>
            </a:r>
            <a:r>
              <a:rPr lang="en-US" sz="2400" dirty="0" smtClean="0"/>
              <a:t>advisers </a:t>
            </a:r>
            <a:r>
              <a:rPr lang="en-US" sz="2400" dirty="0" smtClean="0"/>
              <a:t>are interested in keeping quadcopter activity going on their own campuses, and hopefully as an intercollegiate event, beyond our original 2-year funding and are willing to serve as mentors to other schools that might like to join</a:t>
            </a:r>
            <a:endParaRPr lang="en-US" sz="2400" dirty="0" smtClean="0"/>
          </a:p>
          <a:p>
            <a:pPr marL="457200" indent="-457200" algn="l">
              <a:spcBef>
                <a:spcPts val="0"/>
              </a:spcBef>
              <a:buFont typeface="Arial" panose="020B0604020202020204" pitchFamily="34" charset="0"/>
              <a:buChar char="•"/>
            </a:pPr>
            <a:r>
              <a:rPr lang="en-US" sz="2400" dirty="0" smtClean="0"/>
              <a:t>Current schools are inviting administrators and</a:t>
            </a:r>
            <a:r>
              <a:rPr lang="en-US" sz="2400" dirty="0"/>
              <a:t> </a:t>
            </a:r>
            <a:r>
              <a:rPr lang="en-US" sz="2400" dirty="0" smtClean="0"/>
              <a:t>potential future funders to attend Year 2 events, including the spring fly-off.  Individual schools might be able to raise their own funds to keep it going (probably at a reduced $ level).</a:t>
            </a:r>
          </a:p>
          <a:p>
            <a:pPr marL="457200" indent="-457200" algn="l">
              <a:spcBef>
                <a:spcPts val="0"/>
              </a:spcBef>
              <a:buFont typeface="Arial" panose="020B0604020202020204" pitchFamily="34" charset="0"/>
              <a:buChar char="•"/>
            </a:pPr>
            <a:r>
              <a:rPr lang="en-US" sz="2400" dirty="0" smtClean="0"/>
              <a:t>The </a:t>
            </a:r>
            <a:r>
              <a:rPr lang="en-US" sz="2400" dirty="0" err="1" smtClean="0"/>
              <a:t>MnSGC</a:t>
            </a:r>
            <a:r>
              <a:rPr lang="en-US" sz="2400" dirty="0" smtClean="0"/>
              <a:t> at the U of MN – Twin Cities has tentatively agreed to continue hosting and intercollegiate spring event, though will probably back off in training/mentoring.</a:t>
            </a:r>
            <a:endParaRPr lang="en-US" sz="2400" dirty="0" smtClean="0"/>
          </a:p>
        </p:txBody>
      </p:sp>
    </p:spTree>
    <p:extLst>
      <p:ext uri="{BB962C8B-B14F-4D97-AF65-F5344CB8AC3E}">
        <p14:creationId xmlns:p14="http://schemas.microsoft.com/office/powerpoint/2010/main" val="21636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2400"/>
            <a:ext cx="7772400" cy="1295400"/>
          </a:xfrm>
        </p:spPr>
        <p:txBody>
          <a:bodyPr>
            <a:normAutofit/>
          </a:bodyPr>
          <a:lstStyle/>
          <a:p>
            <a:r>
              <a:rPr lang="en-US" sz="2400" b="1" i="1" dirty="0" smtClean="0">
                <a:solidFill>
                  <a:srgbClr val="002060"/>
                </a:solidFill>
              </a:rPr>
              <a:t>NASA’s MN Space Grant Consortium (</a:t>
            </a:r>
            <a:r>
              <a:rPr lang="en-US" sz="2400" b="1" i="1" dirty="0" err="1" smtClean="0">
                <a:solidFill>
                  <a:srgbClr val="002060"/>
                </a:solidFill>
              </a:rPr>
              <a:t>MnSGC</a:t>
            </a:r>
            <a:r>
              <a:rPr lang="en-US" sz="2400" b="1" i="1" dirty="0" smtClean="0">
                <a:solidFill>
                  <a:srgbClr val="002060"/>
                </a:solidFill>
              </a:rPr>
              <a:t>)</a:t>
            </a:r>
            <a:br>
              <a:rPr lang="en-US" sz="2400" b="1" i="1" dirty="0" smtClean="0">
                <a:solidFill>
                  <a:srgbClr val="002060"/>
                </a:solidFill>
              </a:rPr>
            </a:br>
            <a:r>
              <a:rPr lang="en-US" sz="2400" b="1" i="1" dirty="0" smtClean="0">
                <a:solidFill>
                  <a:srgbClr val="002060"/>
                </a:solidFill>
              </a:rPr>
              <a:t>Community College </a:t>
            </a:r>
            <a:r>
              <a:rPr lang="en-US" sz="2400" b="1" i="1" dirty="0" err="1" smtClean="0">
                <a:solidFill>
                  <a:srgbClr val="002060"/>
                </a:solidFill>
              </a:rPr>
              <a:t>Quadcopter</a:t>
            </a:r>
            <a:r>
              <a:rPr lang="en-US" sz="2400" b="1" i="1" dirty="0" smtClean="0">
                <a:solidFill>
                  <a:srgbClr val="002060"/>
                </a:solidFill>
              </a:rPr>
              <a:t> Competition</a:t>
            </a:r>
            <a:endParaRPr lang="en-US" sz="2400" b="1" i="1" dirty="0">
              <a:solidFill>
                <a:srgbClr val="002060"/>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57149"/>
            <a:ext cx="1877375" cy="169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4" descr="h:\wnt\desktop\My Briefcase\Space Grant workspace\MnSGC stationery\MnSGCLogoSc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5657" y="19049"/>
            <a:ext cx="1468343" cy="173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6"/>
          <p:cNvSpPr>
            <a:spLocks noGrp="1"/>
          </p:cNvSpPr>
          <p:nvPr>
            <p:ph type="subTitle" idx="1"/>
          </p:nvPr>
        </p:nvSpPr>
        <p:spPr>
          <a:xfrm>
            <a:off x="609600" y="1676400"/>
            <a:ext cx="7848600" cy="3200400"/>
          </a:xfrm>
        </p:spPr>
        <p:txBody>
          <a:bodyPr>
            <a:normAutofit/>
          </a:bodyPr>
          <a:lstStyle/>
          <a:p>
            <a:pPr>
              <a:spcBef>
                <a:spcPts val="0"/>
              </a:spcBef>
            </a:pPr>
            <a:r>
              <a:rPr lang="en-US" sz="2600" b="1" dirty="0" smtClean="0"/>
              <a:t>Invitation</a:t>
            </a:r>
          </a:p>
          <a:p>
            <a:pPr>
              <a:spcBef>
                <a:spcPts val="0"/>
              </a:spcBef>
            </a:pPr>
            <a:endParaRPr lang="en-US" sz="1000" dirty="0" smtClean="0"/>
          </a:p>
          <a:p>
            <a:pPr marL="457200" indent="-457200" algn="l">
              <a:spcBef>
                <a:spcPts val="0"/>
              </a:spcBef>
              <a:buFont typeface="Arial" panose="020B0604020202020204" pitchFamily="34" charset="0"/>
              <a:buChar char="•"/>
            </a:pPr>
            <a:r>
              <a:rPr lang="en-US" sz="2400" dirty="0" smtClean="0"/>
              <a:t>If you’d like to learn more about this effort, check out </a:t>
            </a:r>
            <a:r>
              <a:rPr lang="en-US" sz="1800" u="sng" dirty="0"/>
              <a:t>http://www.aem.umn.edu/msgc/MN_Space_Grant_Quadcopter_Challenge_2015_2016/</a:t>
            </a:r>
            <a:r>
              <a:rPr lang="en-US" sz="1800" dirty="0"/>
              <a:t/>
            </a:r>
            <a:br>
              <a:rPr lang="en-US" sz="1800" dirty="0"/>
            </a:br>
            <a:r>
              <a:rPr lang="en-US" sz="2400" dirty="0" smtClean="0"/>
              <a:t>and/or feel free to contact the </a:t>
            </a:r>
            <a:r>
              <a:rPr lang="en-US" sz="2400" dirty="0" err="1" smtClean="0"/>
              <a:t>MnSGC</a:t>
            </a:r>
            <a:r>
              <a:rPr lang="en-US" sz="2400" dirty="0" smtClean="0"/>
              <a:t>.</a:t>
            </a:r>
          </a:p>
          <a:p>
            <a:pPr marL="457200" indent="-457200" algn="l">
              <a:spcBef>
                <a:spcPts val="0"/>
              </a:spcBef>
              <a:buFont typeface="Arial" panose="020B0604020202020204" pitchFamily="34" charset="0"/>
              <a:buChar char="•"/>
            </a:pPr>
            <a:r>
              <a:rPr lang="en-US" sz="2400" dirty="0" smtClean="0"/>
              <a:t>This year’s competition/challenge is tentatively scheduled for Saturday, April 16, 2016 – you are welcome to attend!</a:t>
            </a:r>
          </a:p>
        </p:txBody>
      </p:sp>
    </p:spTree>
    <p:extLst>
      <p:ext uri="{BB962C8B-B14F-4D97-AF65-F5344CB8AC3E}">
        <p14:creationId xmlns:p14="http://schemas.microsoft.com/office/powerpoint/2010/main" val="34196301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57149"/>
            <a:ext cx="1877375" cy="169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4" descr="h:\wnt\desktop\My Briefcase\Space Grant workspace\MnSGC stationery\MnSGCLogoSc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5657" y="19049"/>
            <a:ext cx="1468343" cy="173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6"/>
          <p:cNvSpPr>
            <a:spLocks noGrp="1"/>
          </p:cNvSpPr>
          <p:nvPr>
            <p:ph type="subTitle" idx="1"/>
          </p:nvPr>
        </p:nvSpPr>
        <p:spPr>
          <a:xfrm>
            <a:off x="1752600" y="228600"/>
            <a:ext cx="5923057" cy="2133600"/>
          </a:xfrm>
        </p:spPr>
        <p:txBody>
          <a:bodyPr>
            <a:normAutofit/>
          </a:bodyPr>
          <a:lstStyle/>
          <a:p>
            <a:pPr>
              <a:spcBef>
                <a:spcPts val="0"/>
              </a:spcBef>
            </a:pPr>
            <a:r>
              <a:rPr lang="en-US" sz="2600" b="1" dirty="0" smtClean="0"/>
              <a:t>Invitation</a:t>
            </a:r>
          </a:p>
          <a:p>
            <a:pPr>
              <a:spcBef>
                <a:spcPts val="0"/>
              </a:spcBef>
            </a:pPr>
            <a:endParaRPr lang="en-US" sz="1000" dirty="0" smtClean="0"/>
          </a:p>
          <a:p>
            <a:pPr marL="457200" indent="-457200" algn="l">
              <a:spcBef>
                <a:spcPts val="0"/>
              </a:spcBef>
              <a:buFont typeface="Arial" panose="020B0604020202020204" pitchFamily="34" charset="0"/>
              <a:buChar char="•"/>
            </a:pPr>
            <a:r>
              <a:rPr lang="en-US" sz="2400" dirty="0" smtClean="0"/>
              <a:t>Consider participating in the 2015-2016 </a:t>
            </a:r>
            <a:r>
              <a:rPr lang="en-US" sz="2400" b="1" dirty="0" smtClean="0"/>
              <a:t>Space Grant Midwest High-Power Rocketry Competition – The “Active Drag Challenge”</a:t>
            </a:r>
          </a:p>
        </p:txBody>
      </p:sp>
      <p:sp>
        <p:nvSpPr>
          <p:cNvPr id="7" name="Subtitle 6"/>
          <p:cNvSpPr txBox="1">
            <a:spLocks/>
          </p:cNvSpPr>
          <p:nvPr/>
        </p:nvSpPr>
        <p:spPr>
          <a:xfrm>
            <a:off x="381000" y="2286000"/>
            <a:ext cx="8305800" cy="1981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spcBef>
                <a:spcPts val="0"/>
              </a:spcBef>
              <a:buFont typeface="Arial" panose="020B0604020202020204" pitchFamily="34" charset="0"/>
              <a:buChar char="•"/>
            </a:pPr>
            <a:r>
              <a:rPr lang="en-US" sz="2400" dirty="0"/>
              <a:t>Learn more </a:t>
            </a:r>
            <a:r>
              <a:rPr lang="en-US" sz="2400" dirty="0" smtClean="0"/>
              <a:t>at </a:t>
            </a:r>
            <a:r>
              <a:rPr lang="en-US" sz="1800" u="sng" dirty="0">
                <a:hlinkClick r:id="rId5"/>
              </a:rPr>
              <a:t>http://www.aem.umn.edu/mnsgc/Space_Grant_Midwest_Rocketry_Competition_2015_2016</a:t>
            </a:r>
            <a:endParaRPr lang="en-US" sz="1800" dirty="0"/>
          </a:p>
          <a:p>
            <a:pPr marL="457200" indent="-457200" algn="l">
              <a:spcBef>
                <a:spcPts val="0"/>
              </a:spcBef>
              <a:buFont typeface="Arial" panose="020B0604020202020204" pitchFamily="34" charset="0"/>
              <a:buChar char="•"/>
            </a:pPr>
            <a:r>
              <a:rPr lang="en-US" sz="2400" dirty="0"/>
              <a:t>S</a:t>
            </a:r>
            <a:r>
              <a:rPr lang="en-US" sz="2400" dirty="0" smtClean="0"/>
              <a:t>ign up now (or very soon).</a:t>
            </a:r>
          </a:p>
          <a:p>
            <a:pPr marL="457200" indent="-457200" algn="l">
              <a:spcBef>
                <a:spcPts val="0"/>
              </a:spcBef>
              <a:buFont typeface="Arial" panose="020B0604020202020204" pitchFamily="34" charset="0"/>
              <a:buChar char="•"/>
            </a:pPr>
            <a:r>
              <a:rPr lang="en-US" sz="2400" dirty="0" smtClean="0"/>
              <a:t>Competition in MN on May 15-16, 2016.</a:t>
            </a:r>
          </a:p>
          <a:p>
            <a:endParaRPr lang="en-US" sz="2400" dirty="0" smtClean="0"/>
          </a:p>
        </p:txBody>
      </p:sp>
      <p:pic>
        <p:nvPicPr>
          <p:cNvPr id="9" name="Picture 8"/>
          <p:cNvPicPr/>
          <p:nvPr/>
        </p:nvPicPr>
        <p:blipFill>
          <a:blip r:embed="rId6" cstate="print">
            <a:extLst>
              <a:ext uri="{28A0092B-C50C-407E-A947-70E740481C1C}">
                <a14:useLocalDpi xmlns:a14="http://schemas.microsoft.com/office/drawing/2010/main" val="0"/>
              </a:ext>
            </a:extLst>
          </a:blip>
          <a:stretch>
            <a:fillRect/>
          </a:stretch>
        </p:blipFill>
        <p:spPr>
          <a:xfrm>
            <a:off x="2819400" y="4137025"/>
            <a:ext cx="3627755" cy="2720975"/>
          </a:xfrm>
          <a:prstGeom prst="rect">
            <a:avLst/>
          </a:prstGeom>
          <a:ln>
            <a:noFill/>
          </a:ln>
          <a:effectLst>
            <a:softEdge rad="112500"/>
          </a:effectLst>
        </p:spPr>
      </p:pic>
      <p:pic>
        <p:nvPicPr>
          <p:cNvPr id="10" name="Picture 9" descr="E:\Rocketry Competition Flight Day files 2015\Team photos\Team RISE.JPG"/>
          <p:cNvPicPr>
            <a:picLocks noChangeAspect="1"/>
          </p:cNvPicPr>
          <p:nvPr/>
        </p:nvPicPr>
        <p:blipFill rotWithShape="1">
          <a:blip r:embed="rId7" cstate="print">
            <a:extLst>
              <a:ext uri="{28A0092B-C50C-407E-A947-70E740481C1C}">
                <a14:useLocalDpi xmlns:a14="http://schemas.microsoft.com/office/drawing/2010/main" val="0"/>
              </a:ext>
            </a:extLst>
          </a:blip>
          <a:srcRect l="25241" t="5568" r="18167"/>
          <a:stretch/>
        </p:blipFill>
        <p:spPr bwMode="auto">
          <a:xfrm>
            <a:off x="6248400" y="3223504"/>
            <a:ext cx="2819400" cy="3532262"/>
          </a:xfrm>
          <a:prstGeom prst="rect">
            <a:avLst/>
          </a:prstGeom>
          <a:noFill/>
          <a:ln>
            <a:noFill/>
          </a:ln>
          <a:extLst>
            <a:ext uri="{53640926-AAD7-44D8-BBD7-CCE9431645EC}">
              <a14:shadowObscured xmlns:a14="http://schemas.microsoft.com/office/drawing/2010/main"/>
            </a:ext>
          </a:extLst>
        </p:spPr>
      </p:pic>
      <p:pic>
        <p:nvPicPr>
          <p:cNvPr id="11" name="Picture 10" descr="E:\Rocketry Competition Flight Day files 2015\Team photos\Team Air Mail Hunstville.JPG"/>
          <p:cNvPicPr>
            <a:picLocks noChangeAspect="1"/>
          </p:cNvPicPr>
          <p:nvPr/>
        </p:nvPicPr>
        <p:blipFill rotWithShape="1">
          <a:blip r:embed="rId8" cstate="print">
            <a:extLst>
              <a:ext uri="{28A0092B-C50C-407E-A947-70E740481C1C}">
                <a14:useLocalDpi xmlns:a14="http://schemas.microsoft.com/office/drawing/2010/main" val="0"/>
              </a:ext>
            </a:extLst>
          </a:blip>
          <a:srcRect l="9646" r="9485"/>
          <a:stretch/>
        </p:blipFill>
        <p:spPr bwMode="auto">
          <a:xfrm>
            <a:off x="152400" y="4137024"/>
            <a:ext cx="2820804" cy="261874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285768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2400"/>
            <a:ext cx="7772400" cy="1295400"/>
          </a:xfrm>
        </p:spPr>
        <p:txBody>
          <a:bodyPr>
            <a:normAutofit/>
          </a:bodyPr>
          <a:lstStyle/>
          <a:p>
            <a:r>
              <a:rPr lang="en-US" sz="2400" b="1" i="1" dirty="0" smtClean="0">
                <a:solidFill>
                  <a:srgbClr val="002060"/>
                </a:solidFill>
              </a:rPr>
              <a:t>NASA’s MN Space Grant Consortium (</a:t>
            </a:r>
            <a:r>
              <a:rPr lang="en-US" sz="2400" b="1" i="1" dirty="0" err="1" smtClean="0">
                <a:solidFill>
                  <a:srgbClr val="002060"/>
                </a:solidFill>
              </a:rPr>
              <a:t>MnSGC</a:t>
            </a:r>
            <a:r>
              <a:rPr lang="en-US" sz="2400" b="1" i="1" dirty="0" smtClean="0">
                <a:solidFill>
                  <a:srgbClr val="002060"/>
                </a:solidFill>
              </a:rPr>
              <a:t>)</a:t>
            </a:r>
            <a:br>
              <a:rPr lang="en-US" sz="2400" b="1" i="1" dirty="0" smtClean="0">
                <a:solidFill>
                  <a:srgbClr val="002060"/>
                </a:solidFill>
              </a:rPr>
            </a:br>
            <a:r>
              <a:rPr lang="en-US" sz="2400" b="1" i="1" dirty="0" smtClean="0">
                <a:solidFill>
                  <a:srgbClr val="002060"/>
                </a:solidFill>
              </a:rPr>
              <a:t>Community College </a:t>
            </a:r>
            <a:r>
              <a:rPr lang="en-US" sz="2400" b="1" i="1" dirty="0" err="1" smtClean="0">
                <a:solidFill>
                  <a:srgbClr val="002060"/>
                </a:solidFill>
              </a:rPr>
              <a:t>Quadcopter</a:t>
            </a:r>
            <a:r>
              <a:rPr lang="en-US" sz="2400" b="1" i="1" dirty="0" smtClean="0">
                <a:solidFill>
                  <a:srgbClr val="002060"/>
                </a:solidFill>
              </a:rPr>
              <a:t> Competition</a:t>
            </a:r>
            <a:endParaRPr lang="en-US" sz="2400" b="1" i="1" dirty="0">
              <a:solidFill>
                <a:srgbClr val="002060"/>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57149"/>
            <a:ext cx="1877375" cy="169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4" descr="h:\wnt\desktop\My Briefcase\Space Grant workspace\MnSGC stationery\MnSGCLogoSc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657" y="19049"/>
            <a:ext cx="1468343" cy="173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p:cNvSpPr txBox="1">
            <a:spLocks/>
          </p:cNvSpPr>
          <p:nvPr/>
        </p:nvSpPr>
        <p:spPr>
          <a:xfrm>
            <a:off x="228600" y="1752600"/>
            <a:ext cx="8686800" cy="396240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600" b="1" dirty="0" smtClean="0">
                <a:solidFill>
                  <a:schemeClr val="bg1">
                    <a:lumMod val="50000"/>
                  </a:schemeClr>
                </a:solidFill>
              </a:rPr>
              <a:t>The concept we elected to pursue</a:t>
            </a:r>
          </a:p>
          <a:p>
            <a:endParaRPr lang="en-US" sz="1000" b="1" dirty="0" smtClean="0">
              <a:solidFill>
                <a:schemeClr val="bg1">
                  <a:lumMod val="50000"/>
                </a:schemeClr>
              </a:solidFill>
            </a:endParaRPr>
          </a:p>
          <a:p>
            <a:pPr marL="342900" indent="-342900" algn="l">
              <a:spcBef>
                <a:spcPts val="0"/>
              </a:spcBef>
              <a:buFont typeface="Arial" panose="020B0604020202020204" pitchFamily="34" charset="0"/>
              <a:buChar char="•"/>
            </a:pPr>
            <a:r>
              <a:rPr lang="en-US" sz="2400" dirty="0" smtClean="0">
                <a:solidFill>
                  <a:schemeClr val="bg1">
                    <a:lumMod val="50000"/>
                  </a:schemeClr>
                </a:solidFill>
              </a:rPr>
              <a:t>Engage Community College students by establishing an annual </a:t>
            </a:r>
            <a:r>
              <a:rPr lang="en-US" sz="2400" dirty="0">
                <a:solidFill>
                  <a:schemeClr val="bg1">
                    <a:lumMod val="50000"/>
                  </a:schemeClr>
                </a:solidFill>
              </a:rPr>
              <a:t>Q</a:t>
            </a:r>
            <a:r>
              <a:rPr lang="en-US" sz="2400" dirty="0" smtClean="0">
                <a:solidFill>
                  <a:schemeClr val="bg1">
                    <a:lumMod val="50000"/>
                  </a:schemeClr>
                </a:solidFill>
              </a:rPr>
              <a:t>uadcopter </a:t>
            </a:r>
            <a:r>
              <a:rPr lang="en-US" sz="2400" dirty="0">
                <a:solidFill>
                  <a:schemeClr val="bg1">
                    <a:lumMod val="50000"/>
                  </a:schemeClr>
                </a:solidFill>
              </a:rPr>
              <a:t>C</a:t>
            </a:r>
            <a:r>
              <a:rPr lang="en-US" sz="2400" dirty="0" smtClean="0">
                <a:solidFill>
                  <a:schemeClr val="bg1">
                    <a:lumMod val="50000"/>
                  </a:schemeClr>
                </a:solidFill>
              </a:rPr>
              <a:t>ompetition in which student teams build a quadcopter from a kit then creatively outfit it to “explore” a room-sized course, taking photographs (for mapping), logging sensor data, and collecting samples.</a:t>
            </a:r>
          </a:p>
          <a:p>
            <a:pPr algn="l">
              <a:spcBef>
                <a:spcPts val="0"/>
              </a:spcBef>
            </a:pPr>
            <a:endParaRPr lang="en-US" sz="800" dirty="0" smtClean="0">
              <a:solidFill>
                <a:schemeClr val="bg1">
                  <a:lumMod val="50000"/>
                </a:schemeClr>
              </a:solidFill>
            </a:endParaRPr>
          </a:p>
          <a:p>
            <a:pPr marL="342900" indent="-342900" algn="l">
              <a:spcBef>
                <a:spcPts val="0"/>
              </a:spcBef>
              <a:buFont typeface="Arial" panose="020B0604020202020204" pitchFamily="34" charset="0"/>
              <a:buChar char="•"/>
            </a:pPr>
            <a:r>
              <a:rPr lang="en-US" sz="2400" dirty="0" smtClean="0">
                <a:solidFill>
                  <a:schemeClr val="bg1">
                    <a:lumMod val="50000"/>
                  </a:schemeClr>
                </a:solidFill>
              </a:rPr>
              <a:t>Learn (a) electronics-build skills, (b) microcontroller programming to log sensor data, (c) CAD to 3-D print custom camera mounts and sample-return mechanisms,</a:t>
            </a:r>
            <a:r>
              <a:rPr lang="en-US" sz="2400" dirty="0">
                <a:solidFill>
                  <a:schemeClr val="bg1">
                    <a:lumMod val="50000"/>
                  </a:schemeClr>
                </a:solidFill>
              </a:rPr>
              <a:t> </a:t>
            </a:r>
            <a:r>
              <a:rPr lang="en-US" sz="2400" dirty="0" smtClean="0">
                <a:solidFill>
                  <a:schemeClr val="bg1">
                    <a:lumMod val="50000"/>
                  </a:schemeClr>
                </a:solidFill>
              </a:rPr>
              <a:t>and (d) data analysis techniques, including map-generation from photos and/or video.</a:t>
            </a:r>
          </a:p>
        </p:txBody>
      </p:sp>
    </p:spTree>
    <p:extLst>
      <p:ext uri="{BB962C8B-B14F-4D97-AF65-F5344CB8AC3E}">
        <p14:creationId xmlns:p14="http://schemas.microsoft.com/office/powerpoint/2010/main" val="346424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57149"/>
            <a:ext cx="1877375" cy="169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4" descr="h:\wnt\desktop\My Briefcase\Space Grant workspace\MnSGC stationery\MnSGCLogoSc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5657" y="19049"/>
            <a:ext cx="1468343" cy="173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6"/>
          <p:cNvSpPr>
            <a:spLocks noGrp="1"/>
          </p:cNvSpPr>
          <p:nvPr>
            <p:ph type="subTitle" idx="1"/>
          </p:nvPr>
        </p:nvSpPr>
        <p:spPr>
          <a:xfrm>
            <a:off x="1752600" y="228600"/>
            <a:ext cx="5923057" cy="2362200"/>
          </a:xfrm>
        </p:spPr>
        <p:txBody>
          <a:bodyPr>
            <a:normAutofit/>
          </a:bodyPr>
          <a:lstStyle/>
          <a:p>
            <a:pPr>
              <a:spcBef>
                <a:spcPts val="0"/>
              </a:spcBef>
            </a:pPr>
            <a:r>
              <a:rPr lang="en-US" sz="2600" b="1" dirty="0" smtClean="0"/>
              <a:t>Invitation</a:t>
            </a:r>
          </a:p>
          <a:p>
            <a:pPr>
              <a:spcBef>
                <a:spcPts val="0"/>
              </a:spcBef>
            </a:pPr>
            <a:endParaRPr lang="en-US" sz="1000" dirty="0" smtClean="0"/>
          </a:p>
          <a:p>
            <a:pPr marL="457200" indent="-457200" algn="l">
              <a:spcBef>
                <a:spcPts val="0"/>
              </a:spcBef>
              <a:buFont typeface="Arial" panose="020B0604020202020204" pitchFamily="34" charset="0"/>
              <a:buChar char="•"/>
            </a:pPr>
            <a:r>
              <a:rPr lang="en-US" sz="2400" dirty="0" smtClean="0"/>
              <a:t>Consider attending AHAC 2016 (Academic High-Altitude (Ballooning) Conference)   on June 29 – July 1, 2016 (with pre-conference workshop days) in MN.</a:t>
            </a:r>
            <a:endParaRPr lang="en-US" sz="2400" b="1" dirty="0" smtClean="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399" y="2286000"/>
            <a:ext cx="6099561"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44403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2400"/>
            <a:ext cx="7772400" cy="1295400"/>
          </a:xfrm>
        </p:spPr>
        <p:txBody>
          <a:bodyPr>
            <a:normAutofit/>
          </a:bodyPr>
          <a:lstStyle/>
          <a:p>
            <a:r>
              <a:rPr lang="en-US" sz="2400" b="1" i="1" dirty="0" smtClean="0">
                <a:solidFill>
                  <a:srgbClr val="002060"/>
                </a:solidFill>
              </a:rPr>
              <a:t>NASA’s MN Space Grant Consortium (</a:t>
            </a:r>
            <a:r>
              <a:rPr lang="en-US" sz="2400" b="1" i="1" dirty="0" err="1" smtClean="0">
                <a:solidFill>
                  <a:srgbClr val="002060"/>
                </a:solidFill>
              </a:rPr>
              <a:t>MnSGC</a:t>
            </a:r>
            <a:r>
              <a:rPr lang="en-US" sz="2400" b="1" i="1" dirty="0" smtClean="0">
                <a:solidFill>
                  <a:srgbClr val="002060"/>
                </a:solidFill>
              </a:rPr>
              <a:t>)</a:t>
            </a:r>
            <a:br>
              <a:rPr lang="en-US" sz="2400" b="1" i="1" dirty="0" smtClean="0">
                <a:solidFill>
                  <a:srgbClr val="002060"/>
                </a:solidFill>
              </a:rPr>
            </a:br>
            <a:r>
              <a:rPr lang="en-US" sz="2400" b="1" i="1" dirty="0" smtClean="0">
                <a:solidFill>
                  <a:srgbClr val="002060"/>
                </a:solidFill>
              </a:rPr>
              <a:t>Community College </a:t>
            </a:r>
            <a:r>
              <a:rPr lang="en-US" sz="2400" b="1" i="1" dirty="0" err="1" smtClean="0">
                <a:solidFill>
                  <a:srgbClr val="002060"/>
                </a:solidFill>
              </a:rPr>
              <a:t>Quadcopter</a:t>
            </a:r>
            <a:r>
              <a:rPr lang="en-US" sz="2400" b="1" i="1" dirty="0" smtClean="0">
                <a:solidFill>
                  <a:srgbClr val="002060"/>
                </a:solidFill>
              </a:rPr>
              <a:t> Competition</a:t>
            </a:r>
            <a:endParaRPr lang="en-US" sz="2400" b="1" i="1" dirty="0">
              <a:solidFill>
                <a:srgbClr val="002060"/>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57149"/>
            <a:ext cx="1877375" cy="169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4" descr="h:\wnt\desktop\My Briefcase\Space Grant workspace\MnSGC stationery\MnSGCLogoSc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657" y="19049"/>
            <a:ext cx="1468343" cy="173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6"/>
          <p:cNvSpPr>
            <a:spLocks noGrp="1"/>
          </p:cNvSpPr>
          <p:nvPr>
            <p:ph type="subTitle" idx="1"/>
          </p:nvPr>
        </p:nvSpPr>
        <p:spPr>
          <a:xfrm>
            <a:off x="838200" y="1676400"/>
            <a:ext cx="7315200" cy="533400"/>
          </a:xfrm>
        </p:spPr>
        <p:txBody>
          <a:bodyPr>
            <a:noAutofit/>
          </a:bodyPr>
          <a:lstStyle/>
          <a:p>
            <a:r>
              <a:rPr lang="en-US" sz="2600" b="1" dirty="0" smtClean="0"/>
              <a:t>Questions </a:t>
            </a:r>
            <a:r>
              <a:rPr lang="en-US" sz="2600" b="1" dirty="0"/>
              <a:t>/ </a:t>
            </a:r>
            <a:r>
              <a:rPr lang="en-US" sz="2600" b="1" dirty="0" smtClean="0"/>
              <a:t>Discussion</a:t>
            </a:r>
            <a:endParaRPr lang="en-US" sz="2600" b="1"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8889" b="32222"/>
          <a:stretch/>
        </p:blipFill>
        <p:spPr>
          <a:xfrm>
            <a:off x="0" y="2514600"/>
            <a:ext cx="9144000" cy="4038600"/>
          </a:xfrm>
          <a:prstGeom prst="rect">
            <a:avLst/>
          </a:prstGeom>
        </p:spPr>
      </p:pic>
    </p:spTree>
    <p:extLst>
      <p:ext uri="{BB962C8B-B14F-4D97-AF65-F5344CB8AC3E}">
        <p14:creationId xmlns:p14="http://schemas.microsoft.com/office/powerpoint/2010/main" val="10072973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2400"/>
            <a:ext cx="7772400" cy="1295400"/>
          </a:xfrm>
        </p:spPr>
        <p:txBody>
          <a:bodyPr>
            <a:normAutofit/>
          </a:bodyPr>
          <a:lstStyle/>
          <a:p>
            <a:r>
              <a:rPr lang="en-US" sz="2400" b="1" i="1" dirty="0">
                <a:solidFill>
                  <a:srgbClr val="002060"/>
                </a:solidFill>
              </a:rPr>
              <a:t>NASA’s MN Space Grant Consortium (</a:t>
            </a:r>
            <a:r>
              <a:rPr lang="en-US" sz="2400" b="1" i="1" dirty="0" err="1">
                <a:solidFill>
                  <a:srgbClr val="002060"/>
                </a:solidFill>
              </a:rPr>
              <a:t>MnSGC</a:t>
            </a:r>
            <a:r>
              <a:rPr lang="en-US" sz="2400" b="1" i="1" dirty="0">
                <a:solidFill>
                  <a:srgbClr val="002060"/>
                </a:solidFill>
              </a:rPr>
              <a:t>)</a:t>
            </a:r>
            <a:br>
              <a:rPr lang="en-US" sz="2400" b="1" i="1" dirty="0">
                <a:solidFill>
                  <a:srgbClr val="002060"/>
                </a:solidFill>
              </a:rPr>
            </a:br>
            <a:r>
              <a:rPr lang="en-US" sz="2400" b="1" i="1" dirty="0">
                <a:solidFill>
                  <a:srgbClr val="002060"/>
                </a:solidFill>
              </a:rPr>
              <a:t>Community College Quadcopter Competition</a:t>
            </a:r>
          </a:p>
        </p:txBody>
      </p:sp>
      <p:sp>
        <p:nvSpPr>
          <p:cNvPr id="4" name="Subtitle 2"/>
          <p:cNvSpPr txBox="1">
            <a:spLocks/>
          </p:cNvSpPr>
          <p:nvPr/>
        </p:nvSpPr>
        <p:spPr>
          <a:xfrm>
            <a:off x="228600" y="1447800"/>
            <a:ext cx="8534400" cy="5334000"/>
          </a:xfrm>
          <a:prstGeom prst="rect">
            <a:avLst/>
          </a:prstGeom>
        </p:spPr>
        <p:txBody>
          <a:bodyPr vert="horz" lIns="91440" tIns="45720" rIns="91440" bIns="45720" rtlCol="0">
            <a:normAutofit fontScale="77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3400" b="1" dirty="0" smtClean="0">
                <a:solidFill>
                  <a:schemeClr val="bg1">
                    <a:lumMod val="50000"/>
                  </a:schemeClr>
                </a:solidFill>
              </a:rPr>
              <a:t>Expectations</a:t>
            </a:r>
          </a:p>
          <a:p>
            <a:endParaRPr lang="en-US" sz="900" b="1" dirty="0" smtClean="0">
              <a:solidFill>
                <a:schemeClr val="bg1">
                  <a:lumMod val="50000"/>
                </a:schemeClr>
              </a:solidFill>
            </a:endParaRPr>
          </a:p>
          <a:p>
            <a:pPr marL="342900" indent="-342900" algn="l">
              <a:spcBef>
                <a:spcPts val="0"/>
              </a:spcBef>
              <a:buFont typeface="Arial" panose="020B0604020202020204" pitchFamily="34" charset="0"/>
              <a:buChar char="•"/>
            </a:pPr>
            <a:r>
              <a:rPr lang="en-US" sz="3100" dirty="0" smtClean="0">
                <a:solidFill>
                  <a:schemeClr val="bg1">
                    <a:lumMod val="50000"/>
                  </a:schemeClr>
                </a:solidFill>
              </a:rPr>
              <a:t>Recruit 7 five-person student teams at 5 Community Colleges, spread around the state of Minnesota.</a:t>
            </a:r>
          </a:p>
          <a:p>
            <a:pPr algn="l">
              <a:spcBef>
                <a:spcPts val="0"/>
              </a:spcBef>
            </a:pPr>
            <a:endParaRPr lang="en-US" sz="900" dirty="0" smtClean="0">
              <a:solidFill>
                <a:schemeClr val="bg1">
                  <a:lumMod val="50000"/>
                </a:schemeClr>
              </a:solidFill>
            </a:endParaRPr>
          </a:p>
          <a:p>
            <a:pPr marL="342900" indent="-342900" algn="l">
              <a:spcBef>
                <a:spcPts val="0"/>
              </a:spcBef>
              <a:buFont typeface="Arial" panose="020B0604020202020204" pitchFamily="34" charset="0"/>
              <a:buChar char="•"/>
            </a:pPr>
            <a:r>
              <a:rPr lang="en-US" sz="3100" dirty="0" smtClean="0">
                <a:solidFill>
                  <a:schemeClr val="bg1">
                    <a:lumMod val="50000"/>
                  </a:schemeClr>
                </a:solidFill>
              </a:rPr>
              <a:t>Each Community College provides (at least) one faculty adviser per </a:t>
            </a:r>
            <a:r>
              <a:rPr lang="en-US" sz="3100" dirty="0">
                <a:solidFill>
                  <a:schemeClr val="bg1">
                    <a:lumMod val="50000"/>
                  </a:schemeClr>
                </a:solidFill>
              </a:rPr>
              <a:t>student </a:t>
            </a:r>
            <a:r>
              <a:rPr lang="en-US" sz="3100" dirty="0" smtClean="0">
                <a:solidFill>
                  <a:schemeClr val="bg1">
                    <a:lumMod val="50000"/>
                  </a:schemeClr>
                </a:solidFill>
              </a:rPr>
              <a:t>team. Advisers </a:t>
            </a:r>
            <a:r>
              <a:rPr lang="en-US" sz="3100" dirty="0">
                <a:solidFill>
                  <a:schemeClr val="bg1">
                    <a:lumMod val="50000"/>
                  </a:schemeClr>
                </a:solidFill>
              </a:rPr>
              <a:t>receive compensation </a:t>
            </a:r>
            <a:r>
              <a:rPr lang="en-US" sz="3100" dirty="0" smtClean="0">
                <a:solidFill>
                  <a:schemeClr val="bg1">
                    <a:lumMod val="50000"/>
                  </a:schemeClr>
                </a:solidFill>
              </a:rPr>
              <a:t>(either ~2-credit </a:t>
            </a:r>
            <a:r>
              <a:rPr lang="en-US" sz="3100" dirty="0">
                <a:solidFill>
                  <a:schemeClr val="bg1">
                    <a:lumMod val="50000"/>
                  </a:schemeClr>
                </a:solidFill>
              </a:rPr>
              <a:t>course release or overload pay</a:t>
            </a:r>
            <a:r>
              <a:rPr lang="en-US" sz="3100" dirty="0" smtClean="0">
                <a:solidFill>
                  <a:schemeClr val="bg1">
                    <a:lumMod val="50000"/>
                  </a:schemeClr>
                </a:solidFill>
              </a:rPr>
              <a:t>).</a:t>
            </a:r>
          </a:p>
          <a:p>
            <a:pPr algn="l">
              <a:spcBef>
                <a:spcPts val="0"/>
              </a:spcBef>
            </a:pPr>
            <a:endParaRPr lang="en-US" sz="900" dirty="0" smtClean="0">
              <a:solidFill>
                <a:schemeClr val="bg1">
                  <a:lumMod val="50000"/>
                </a:schemeClr>
              </a:solidFill>
            </a:endParaRPr>
          </a:p>
          <a:p>
            <a:pPr marL="342900" indent="-342900" algn="l">
              <a:spcBef>
                <a:spcPts val="0"/>
              </a:spcBef>
              <a:buFont typeface="Arial" panose="020B0604020202020204" pitchFamily="34" charset="0"/>
              <a:buChar char="•"/>
            </a:pPr>
            <a:r>
              <a:rPr lang="en-US" sz="3100" dirty="0" smtClean="0">
                <a:solidFill>
                  <a:schemeClr val="bg1">
                    <a:lumMod val="50000"/>
                  </a:schemeClr>
                </a:solidFill>
              </a:rPr>
              <a:t>Each five-person student team contributes to diversity goals –   at least 40% women and at least 20% underrepresented.</a:t>
            </a:r>
          </a:p>
          <a:p>
            <a:pPr algn="l">
              <a:spcBef>
                <a:spcPts val="0"/>
              </a:spcBef>
            </a:pPr>
            <a:endParaRPr lang="en-US" sz="900" dirty="0">
              <a:solidFill>
                <a:schemeClr val="bg1">
                  <a:lumMod val="50000"/>
                </a:schemeClr>
              </a:solidFill>
            </a:endParaRPr>
          </a:p>
          <a:p>
            <a:pPr marL="342900" indent="-342900" algn="l">
              <a:spcBef>
                <a:spcPts val="0"/>
              </a:spcBef>
              <a:buFont typeface="Arial" panose="020B0604020202020204" pitchFamily="34" charset="0"/>
              <a:buChar char="•"/>
            </a:pPr>
            <a:r>
              <a:rPr lang="en-US" sz="3100" dirty="0" smtClean="0">
                <a:solidFill>
                  <a:schemeClr val="bg1">
                    <a:lumMod val="50000"/>
                  </a:schemeClr>
                </a:solidFill>
              </a:rPr>
              <a:t>Student participants will achieve the “significant engagement” level over the course of </a:t>
            </a:r>
            <a:r>
              <a:rPr lang="en-US" sz="3100" u="sng" dirty="0" smtClean="0">
                <a:solidFill>
                  <a:schemeClr val="bg1">
                    <a:lumMod val="50000"/>
                  </a:schemeClr>
                </a:solidFill>
              </a:rPr>
              <a:t>one year</a:t>
            </a:r>
            <a:r>
              <a:rPr lang="en-US" sz="3100" dirty="0" smtClean="0">
                <a:solidFill>
                  <a:schemeClr val="bg1">
                    <a:lumMod val="50000"/>
                  </a:schemeClr>
                </a:solidFill>
              </a:rPr>
              <a:t> with $2500+ in scholarships and at 80+ hours in total time on task. Different students will be involved in Year 2.</a:t>
            </a:r>
          </a:p>
          <a:p>
            <a:pPr algn="l">
              <a:spcBef>
                <a:spcPts val="0"/>
              </a:spcBef>
            </a:pPr>
            <a:endParaRPr lang="en-US" sz="1100" dirty="0" smtClean="0">
              <a:solidFill>
                <a:schemeClr val="bg1">
                  <a:lumMod val="50000"/>
                </a:schemeClr>
              </a:solidFill>
            </a:endParaRPr>
          </a:p>
          <a:p>
            <a:pPr marL="342900" indent="-342900" algn="l">
              <a:spcBef>
                <a:spcPts val="0"/>
              </a:spcBef>
              <a:buFont typeface="Arial" panose="020B0604020202020204" pitchFamily="34" charset="0"/>
              <a:buChar char="•"/>
            </a:pPr>
            <a:r>
              <a:rPr lang="en-US" sz="3100" dirty="0" smtClean="0">
                <a:solidFill>
                  <a:schemeClr val="bg1">
                    <a:lumMod val="50000"/>
                  </a:schemeClr>
                </a:solidFill>
              </a:rPr>
              <a:t>The U of MN – Twin Cities, lead institution of the </a:t>
            </a:r>
            <a:r>
              <a:rPr lang="en-US" sz="3100" dirty="0" err="1" smtClean="0">
                <a:solidFill>
                  <a:schemeClr val="bg1">
                    <a:lumMod val="50000"/>
                  </a:schemeClr>
                </a:solidFill>
              </a:rPr>
              <a:t>MnSGC</a:t>
            </a:r>
            <a:r>
              <a:rPr lang="en-US" sz="3100" dirty="0" smtClean="0">
                <a:solidFill>
                  <a:schemeClr val="bg1">
                    <a:lumMod val="50000"/>
                  </a:schemeClr>
                </a:solidFill>
              </a:rPr>
              <a:t>, hosts the spring competition, runs training workshops for advisers and student teams, and provides additional (remote) mentoring through bi-weekly </a:t>
            </a:r>
            <a:r>
              <a:rPr lang="en-US" sz="3100" dirty="0" err="1" smtClean="0">
                <a:solidFill>
                  <a:schemeClr val="bg1">
                    <a:lumMod val="50000"/>
                  </a:schemeClr>
                </a:solidFill>
              </a:rPr>
              <a:t>telecons</a:t>
            </a:r>
            <a:r>
              <a:rPr lang="en-US" sz="3100" dirty="0" smtClean="0">
                <a:solidFill>
                  <a:schemeClr val="bg1">
                    <a:lumMod val="50000"/>
                  </a:schemeClr>
                </a:solidFill>
              </a:rPr>
              <a:t>/videocons.</a:t>
            </a:r>
            <a:endParaRPr lang="en-US" sz="3100" dirty="0">
              <a:solidFill>
                <a:schemeClr val="bg1">
                  <a:lumMod val="50000"/>
                </a:schemeClr>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57149"/>
            <a:ext cx="1877375" cy="169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4" descr="h:\wnt\desktop\My Briefcase\Space Grant workspace\MnSGC stationery\MnSGCLogoSc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657" y="19049"/>
            <a:ext cx="1468343" cy="173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36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2400"/>
            <a:ext cx="7772400" cy="1295400"/>
          </a:xfrm>
        </p:spPr>
        <p:txBody>
          <a:bodyPr>
            <a:normAutofit/>
          </a:bodyPr>
          <a:lstStyle/>
          <a:p>
            <a:r>
              <a:rPr lang="en-US" sz="2400" b="1" i="1" dirty="0" smtClean="0">
                <a:solidFill>
                  <a:srgbClr val="002060"/>
                </a:solidFill>
              </a:rPr>
              <a:t>NASA’s MN Space Grant Consortium (</a:t>
            </a:r>
            <a:r>
              <a:rPr lang="en-US" sz="2400" b="1" i="1" dirty="0" err="1" smtClean="0">
                <a:solidFill>
                  <a:srgbClr val="002060"/>
                </a:solidFill>
              </a:rPr>
              <a:t>MnSGC</a:t>
            </a:r>
            <a:r>
              <a:rPr lang="en-US" sz="2400" b="1" i="1" dirty="0" smtClean="0">
                <a:solidFill>
                  <a:srgbClr val="002060"/>
                </a:solidFill>
              </a:rPr>
              <a:t>)</a:t>
            </a:r>
            <a:br>
              <a:rPr lang="en-US" sz="2400" b="1" i="1" dirty="0" smtClean="0">
                <a:solidFill>
                  <a:srgbClr val="002060"/>
                </a:solidFill>
              </a:rPr>
            </a:br>
            <a:r>
              <a:rPr lang="en-US" sz="2400" b="1" i="1" dirty="0" smtClean="0">
                <a:solidFill>
                  <a:srgbClr val="002060"/>
                </a:solidFill>
              </a:rPr>
              <a:t>Community College Quadcopter Competition</a:t>
            </a:r>
            <a:endParaRPr lang="en-US" sz="2400" b="1" i="1" dirty="0">
              <a:solidFill>
                <a:srgbClr val="002060"/>
              </a:solidFill>
            </a:endParaRPr>
          </a:p>
        </p:txBody>
      </p:sp>
      <p:sp>
        <p:nvSpPr>
          <p:cNvPr id="4" name="Subtitle 2"/>
          <p:cNvSpPr txBox="1">
            <a:spLocks/>
          </p:cNvSpPr>
          <p:nvPr/>
        </p:nvSpPr>
        <p:spPr>
          <a:xfrm>
            <a:off x="457200" y="1371600"/>
            <a:ext cx="8305800" cy="2438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600" b="1" dirty="0" smtClean="0">
                <a:solidFill>
                  <a:srgbClr val="00B050"/>
                </a:solidFill>
              </a:rPr>
              <a:t>Participating faculty</a:t>
            </a:r>
            <a:endParaRPr lang="en-US" sz="2400" dirty="0">
              <a:solidFill>
                <a:srgbClr val="00B050"/>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57149"/>
            <a:ext cx="1877375" cy="169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4" descr="h:\wnt\desktop\My Briefcase\Space Grant workspace\MnSGC stationery\MnSGCLogoSc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657" y="19049"/>
            <a:ext cx="1468343" cy="173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E:\Community College solicitation\Adviser training workshop Year 1\Quadcopter Adviser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599" y="1905000"/>
            <a:ext cx="6413501" cy="4810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4428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2400"/>
            <a:ext cx="7772400" cy="1295400"/>
          </a:xfrm>
        </p:spPr>
        <p:txBody>
          <a:bodyPr>
            <a:normAutofit/>
          </a:bodyPr>
          <a:lstStyle/>
          <a:p>
            <a:r>
              <a:rPr lang="en-US" sz="2400" b="1" i="1" dirty="0" smtClean="0">
                <a:solidFill>
                  <a:srgbClr val="002060"/>
                </a:solidFill>
              </a:rPr>
              <a:t>NASA’s MN Space Grant Consortium (</a:t>
            </a:r>
            <a:r>
              <a:rPr lang="en-US" sz="2400" b="1" i="1" dirty="0" err="1" smtClean="0">
                <a:solidFill>
                  <a:srgbClr val="002060"/>
                </a:solidFill>
              </a:rPr>
              <a:t>MnSGC</a:t>
            </a:r>
            <a:r>
              <a:rPr lang="en-US" sz="2400" b="1" i="1" dirty="0" smtClean="0">
                <a:solidFill>
                  <a:srgbClr val="002060"/>
                </a:solidFill>
              </a:rPr>
              <a:t>)</a:t>
            </a:r>
            <a:br>
              <a:rPr lang="en-US" sz="2400" b="1" i="1" dirty="0" smtClean="0">
                <a:solidFill>
                  <a:srgbClr val="002060"/>
                </a:solidFill>
              </a:rPr>
            </a:br>
            <a:r>
              <a:rPr lang="en-US" sz="2400" b="1" i="1" dirty="0" smtClean="0">
                <a:solidFill>
                  <a:srgbClr val="002060"/>
                </a:solidFill>
              </a:rPr>
              <a:t>Community College Quadcopter Competition</a:t>
            </a:r>
            <a:endParaRPr lang="en-US" sz="2400" b="1" i="1" dirty="0">
              <a:solidFill>
                <a:srgbClr val="002060"/>
              </a:solidFill>
            </a:endParaRPr>
          </a:p>
        </p:txBody>
      </p:sp>
      <p:sp>
        <p:nvSpPr>
          <p:cNvPr id="4" name="Subtitle 2"/>
          <p:cNvSpPr txBox="1">
            <a:spLocks/>
          </p:cNvSpPr>
          <p:nvPr/>
        </p:nvSpPr>
        <p:spPr>
          <a:xfrm>
            <a:off x="457200" y="1371600"/>
            <a:ext cx="8305800" cy="2438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600" b="1" dirty="0" smtClean="0">
                <a:solidFill>
                  <a:srgbClr val="00B050"/>
                </a:solidFill>
              </a:rPr>
              <a:t>Participating teams</a:t>
            </a:r>
            <a:endParaRPr lang="en-US" sz="2600" b="1" dirty="0">
              <a:solidFill>
                <a:srgbClr val="00B050"/>
              </a:solidFill>
            </a:endParaRPr>
          </a:p>
          <a:p>
            <a:pPr marL="342900" indent="-342900" algn="l">
              <a:spcBef>
                <a:spcPts val="0"/>
              </a:spcBef>
              <a:buFont typeface="Arial" panose="020B0604020202020204" pitchFamily="34" charset="0"/>
              <a:buChar char="•"/>
            </a:pPr>
            <a:r>
              <a:rPr lang="en-US" sz="2400" dirty="0">
                <a:solidFill>
                  <a:srgbClr val="00B050"/>
                </a:solidFill>
              </a:rPr>
              <a:t>Central Lakes College, Brainerd &amp; Staples </a:t>
            </a:r>
            <a:r>
              <a:rPr lang="en-US" sz="2400" dirty="0" smtClean="0">
                <a:solidFill>
                  <a:srgbClr val="00B050"/>
                </a:solidFill>
              </a:rPr>
              <a:t>campuses</a:t>
            </a:r>
            <a:endParaRPr lang="en-US" sz="2400" dirty="0">
              <a:solidFill>
                <a:srgbClr val="00B050"/>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57149"/>
            <a:ext cx="1877375" cy="169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4" descr="h:\wnt\desktop\My Briefcase\Space Grant workspace\MnSGC stationery\MnSGCLogoSc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657" y="19049"/>
            <a:ext cx="1468343" cy="173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E:\Community College solicitation\Team Photos Year 1\Central Lakes no nam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2286000"/>
            <a:ext cx="5951307" cy="4463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597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2400"/>
            <a:ext cx="7772400" cy="1295400"/>
          </a:xfrm>
        </p:spPr>
        <p:txBody>
          <a:bodyPr>
            <a:normAutofit/>
          </a:bodyPr>
          <a:lstStyle/>
          <a:p>
            <a:r>
              <a:rPr lang="en-US" sz="2400" b="1" i="1" dirty="0" smtClean="0">
                <a:solidFill>
                  <a:srgbClr val="002060"/>
                </a:solidFill>
              </a:rPr>
              <a:t>NASA’s MN Space Grant Consortium (</a:t>
            </a:r>
            <a:r>
              <a:rPr lang="en-US" sz="2400" b="1" i="1" dirty="0" err="1" smtClean="0">
                <a:solidFill>
                  <a:srgbClr val="002060"/>
                </a:solidFill>
              </a:rPr>
              <a:t>MnSGC</a:t>
            </a:r>
            <a:r>
              <a:rPr lang="en-US" sz="2400" b="1" i="1" dirty="0" smtClean="0">
                <a:solidFill>
                  <a:srgbClr val="002060"/>
                </a:solidFill>
              </a:rPr>
              <a:t>)</a:t>
            </a:r>
            <a:br>
              <a:rPr lang="en-US" sz="2400" b="1" i="1" dirty="0" smtClean="0">
                <a:solidFill>
                  <a:srgbClr val="002060"/>
                </a:solidFill>
              </a:rPr>
            </a:br>
            <a:r>
              <a:rPr lang="en-US" sz="2400" b="1" i="1" dirty="0" smtClean="0">
                <a:solidFill>
                  <a:srgbClr val="002060"/>
                </a:solidFill>
              </a:rPr>
              <a:t>Community College Quadcopter Competition</a:t>
            </a:r>
            <a:endParaRPr lang="en-US" sz="2400" b="1" i="1" dirty="0">
              <a:solidFill>
                <a:srgbClr val="002060"/>
              </a:solidFill>
            </a:endParaRPr>
          </a:p>
        </p:txBody>
      </p:sp>
      <p:sp>
        <p:nvSpPr>
          <p:cNvPr id="4" name="Subtitle 2"/>
          <p:cNvSpPr txBox="1">
            <a:spLocks/>
          </p:cNvSpPr>
          <p:nvPr/>
        </p:nvSpPr>
        <p:spPr>
          <a:xfrm>
            <a:off x="457200" y="1371600"/>
            <a:ext cx="8305800" cy="2438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600" b="1" dirty="0">
                <a:solidFill>
                  <a:srgbClr val="00B050"/>
                </a:solidFill>
              </a:rPr>
              <a:t>Participating </a:t>
            </a:r>
            <a:r>
              <a:rPr lang="en-US" sz="2600" b="1" dirty="0" smtClean="0">
                <a:solidFill>
                  <a:srgbClr val="00B050"/>
                </a:solidFill>
              </a:rPr>
              <a:t>teams</a:t>
            </a:r>
            <a:endParaRPr lang="en-US" sz="2600" b="1" dirty="0">
              <a:solidFill>
                <a:srgbClr val="00B050"/>
              </a:solidFill>
            </a:endParaRPr>
          </a:p>
          <a:p>
            <a:pPr marL="342900" indent="-342900" algn="l">
              <a:spcBef>
                <a:spcPts val="0"/>
              </a:spcBef>
              <a:buFont typeface="Arial" panose="020B0604020202020204" pitchFamily="34" charset="0"/>
              <a:buChar char="•"/>
            </a:pPr>
            <a:r>
              <a:rPr lang="en-US" sz="2400" dirty="0" smtClean="0">
                <a:solidFill>
                  <a:srgbClr val="00B050"/>
                </a:solidFill>
              </a:rPr>
              <a:t>Century </a:t>
            </a:r>
            <a:r>
              <a:rPr lang="en-US" sz="2400" dirty="0">
                <a:solidFill>
                  <a:srgbClr val="00B050"/>
                </a:solidFill>
              </a:rPr>
              <a:t>College, White Bear </a:t>
            </a:r>
            <a:r>
              <a:rPr lang="en-US" sz="2400" dirty="0" smtClean="0">
                <a:solidFill>
                  <a:srgbClr val="00B050"/>
                </a:solidFill>
              </a:rPr>
              <a:t>Lake – Team A</a:t>
            </a:r>
            <a:endParaRPr lang="en-US" sz="2400" dirty="0">
              <a:solidFill>
                <a:srgbClr val="00B050"/>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57149"/>
            <a:ext cx="1877375" cy="169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4" descr="h:\wnt\desktop\My Briefcase\Space Grant workspace\MnSGC stationery\MnSGCLogoSc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657" y="19049"/>
            <a:ext cx="1468343" cy="173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E:\Community College solicitation\Team Photos Year 1\Century A Team Pho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2263508"/>
            <a:ext cx="5923057" cy="4442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2131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2400"/>
            <a:ext cx="7772400" cy="1295400"/>
          </a:xfrm>
        </p:spPr>
        <p:txBody>
          <a:bodyPr>
            <a:normAutofit/>
          </a:bodyPr>
          <a:lstStyle/>
          <a:p>
            <a:r>
              <a:rPr lang="en-US" sz="2400" b="1" i="1" dirty="0" smtClean="0">
                <a:solidFill>
                  <a:srgbClr val="002060"/>
                </a:solidFill>
              </a:rPr>
              <a:t>NASA’s MN Space Grant Consortium (</a:t>
            </a:r>
            <a:r>
              <a:rPr lang="en-US" sz="2400" b="1" i="1" dirty="0" err="1" smtClean="0">
                <a:solidFill>
                  <a:srgbClr val="002060"/>
                </a:solidFill>
              </a:rPr>
              <a:t>MnSGC</a:t>
            </a:r>
            <a:r>
              <a:rPr lang="en-US" sz="2400" b="1" i="1" dirty="0" smtClean="0">
                <a:solidFill>
                  <a:srgbClr val="002060"/>
                </a:solidFill>
              </a:rPr>
              <a:t>)</a:t>
            </a:r>
            <a:br>
              <a:rPr lang="en-US" sz="2400" b="1" i="1" dirty="0" smtClean="0">
                <a:solidFill>
                  <a:srgbClr val="002060"/>
                </a:solidFill>
              </a:rPr>
            </a:br>
            <a:r>
              <a:rPr lang="en-US" sz="2400" b="1" i="1" dirty="0" smtClean="0">
                <a:solidFill>
                  <a:srgbClr val="002060"/>
                </a:solidFill>
              </a:rPr>
              <a:t>Community College Quadcopter Competition</a:t>
            </a:r>
            <a:endParaRPr lang="en-US" sz="2400" b="1" i="1" dirty="0">
              <a:solidFill>
                <a:srgbClr val="002060"/>
              </a:solidFill>
            </a:endParaRPr>
          </a:p>
        </p:txBody>
      </p:sp>
      <p:sp>
        <p:nvSpPr>
          <p:cNvPr id="4" name="Subtitle 2"/>
          <p:cNvSpPr txBox="1">
            <a:spLocks/>
          </p:cNvSpPr>
          <p:nvPr/>
        </p:nvSpPr>
        <p:spPr>
          <a:xfrm>
            <a:off x="457200" y="1371600"/>
            <a:ext cx="8305800" cy="2438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600" b="1" dirty="0">
                <a:solidFill>
                  <a:srgbClr val="00B050"/>
                </a:solidFill>
              </a:rPr>
              <a:t>Participating </a:t>
            </a:r>
            <a:r>
              <a:rPr lang="en-US" sz="2600" b="1" dirty="0" smtClean="0">
                <a:solidFill>
                  <a:srgbClr val="00B050"/>
                </a:solidFill>
              </a:rPr>
              <a:t>teams</a:t>
            </a:r>
            <a:endParaRPr lang="en-US" sz="2600" b="1" dirty="0">
              <a:solidFill>
                <a:srgbClr val="00B050"/>
              </a:solidFill>
            </a:endParaRPr>
          </a:p>
          <a:p>
            <a:pPr marL="342900" indent="-342900" algn="l">
              <a:spcBef>
                <a:spcPts val="0"/>
              </a:spcBef>
              <a:buFont typeface="Arial" panose="020B0604020202020204" pitchFamily="34" charset="0"/>
              <a:buChar char="•"/>
            </a:pPr>
            <a:r>
              <a:rPr lang="en-US" sz="2400" dirty="0" smtClean="0">
                <a:solidFill>
                  <a:srgbClr val="00B050"/>
                </a:solidFill>
              </a:rPr>
              <a:t>Century </a:t>
            </a:r>
            <a:r>
              <a:rPr lang="en-US" sz="2400" dirty="0">
                <a:solidFill>
                  <a:srgbClr val="00B050"/>
                </a:solidFill>
              </a:rPr>
              <a:t>College, White Bear </a:t>
            </a:r>
            <a:r>
              <a:rPr lang="en-US" sz="2400" dirty="0" smtClean="0">
                <a:solidFill>
                  <a:srgbClr val="00B050"/>
                </a:solidFill>
              </a:rPr>
              <a:t>Lake – Team B</a:t>
            </a:r>
            <a:endParaRPr lang="en-US" sz="2400" dirty="0">
              <a:solidFill>
                <a:srgbClr val="00B050"/>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57149"/>
            <a:ext cx="1877375" cy="169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4" descr="h:\wnt\desktop\My Briefcase\Space Grant workspace\MnSGC stationery\MnSGCLogoSc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657" y="19049"/>
            <a:ext cx="1468343" cy="173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E:\Community College solicitation\Team Photos Year 1\Century_College_Team_B_Abe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2286001"/>
            <a:ext cx="6745385"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6168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2400"/>
            <a:ext cx="7772400" cy="1295400"/>
          </a:xfrm>
        </p:spPr>
        <p:txBody>
          <a:bodyPr>
            <a:normAutofit/>
          </a:bodyPr>
          <a:lstStyle/>
          <a:p>
            <a:r>
              <a:rPr lang="en-US" sz="2400" b="1" i="1" dirty="0" smtClean="0">
                <a:solidFill>
                  <a:srgbClr val="002060"/>
                </a:solidFill>
              </a:rPr>
              <a:t>NASA’s MN Space Grant Consortium (</a:t>
            </a:r>
            <a:r>
              <a:rPr lang="en-US" sz="2400" b="1" i="1" dirty="0" err="1" smtClean="0">
                <a:solidFill>
                  <a:srgbClr val="002060"/>
                </a:solidFill>
              </a:rPr>
              <a:t>MnSGC</a:t>
            </a:r>
            <a:r>
              <a:rPr lang="en-US" sz="2400" b="1" i="1" dirty="0" smtClean="0">
                <a:solidFill>
                  <a:srgbClr val="002060"/>
                </a:solidFill>
              </a:rPr>
              <a:t>)</a:t>
            </a:r>
            <a:br>
              <a:rPr lang="en-US" sz="2400" b="1" i="1" dirty="0" smtClean="0">
                <a:solidFill>
                  <a:srgbClr val="002060"/>
                </a:solidFill>
              </a:rPr>
            </a:br>
            <a:r>
              <a:rPr lang="en-US" sz="2400" b="1" i="1" dirty="0" smtClean="0">
                <a:solidFill>
                  <a:srgbClr val="002060"/>
                </a:solidFill>
              </a:rPr>
              <a:t>Community College Quadcopter Competition</a:t>
            </a:r>
            <a:endParaRPr lang="en-US" sz="2400" b="1" i="1" dirty="0">
              <a:solidFill>
                <a:srgbClr val="002060"/>
              </a:solidFill>
            </a:endParaRPr>
          </a:p>
        </p:txBody>
      </p:sp>
      <p:sp>
        <p:nvSpPr>
          <p:cNvPr id="4" name="Subtitle 2"/>
          <p:cNvSpPr txBox="1">
            <a:spLocks/>
          </p:cNvSpPr>
          <p:nvPr/>
        </p:nvSpPr>
        <p:spPr>
          <a:xfrm>
            <a:off x="457200" y="1371600"/>
            <a:ext cx="8305800" cy="2438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600" b="1" dirty="0">
                <a:solidFill>
                  <a:srgbClr val="00B050"/>
                </a:solidFill>
              </a:rPr>
              <a:t>Participating </a:t>
            </a:r>
            <a:r>
              <a:rPr lang="en-US" sz="2600" b="1" dirty="0" smtClean="0">
                <a:solidFill>
                  <a:srgbClr val="00B050"/>
                </a:solidFill>
              </a:rPr>
              <a:t>teams</a:t>
            </a:r>
            <a:endParaRPr lang="en-US" sz="2600" b="1" dirty="0">
              <a:solidFill>
                <a:srgbClr val="00B050"/>
              </a:solidFill>
            </a:endParaRPr>
          </a:p>
          <a:p>
            <a:pPr marL="342900" indent="-342900" algn="l">
              <a:spcBef>
                <a:spcPts val="0"/>
              </a:spcBef>
              <a:buFont typeface="Arial" panose="020B0604020202020204" pitchFamily="34" charset="0"/>
              <a:buChar char="•"/>
            </a:pPr>
            <a:r>
              <a:rPr lang="en-US" sz="2400" dirty="0" smtClean="0">
                <a:solidFill>
                  <a:srgbClr val="00B050"/>
                </a:solidFill>
              </a:rPr>
              <a:t>Fond </a:t>
            </a:r>
            <a:r>
              <a:rPr lang="en-US" sz="2400" dirty="0">
                <a:solidFill>
                  <a:srgbClr val="00B050"/>
                </a:solidFill>
              </a:rPr>
              <a:t>du Lac Tribal and Community College, </a:t>
            </a:r>
            <a:r>
              <a:rPr lang="en-US" sz="2400" dirty="0" err="1" smtClean="0">
                <a:solidFill>
                  <a:srgbClr val="00B050"/>
                </a:solidFill>
              </a:rPr>
              <a:t>Cloquet</a:t>
            </a:r>
            <a:r>
              <a:rPr lang="en-US" sz="2400" dirty="0">
                <a:solidFill>
                  <a:srgbClr val="00B050"/>
                </a:solidFill>
              </a:rPr>
              <a:t> </a:t>
            </a:r>
            <a:r>
              <a:rPr lang="en-US" sz="2400" dirty="0" smtClean="0">
                <a:solidFill>
                  <a:srgbClr val="00B050"/>
                </a:solidFill>
              </a:rPr>
              <a:t>- women</a:t>
            </a:r>
            <a:endParaRPr lang="en-US" sz="2400" dirty="0">
              <a:solidFill>
                <a:srgbClr val="00B050"/>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57149"/>
            <a:ext cx="1877375" cy="169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4" descr="h:\wnt\desktop\My Briefcase\Space Grant workspace\MnSGC stationery\MnSGCLogoSc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657" y="19049"/>
            <a:ext cx="1468343" cy="173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12.jpg" descr="IMG_2909.JPG"/>
          <p:cNvPicPr>
            <a:picLocks noChangeAspect="1"/>
          </p:cNvPicPr>
          <p:nvPr/>
        </p:nvPicPr>
        <p:blipFill>
          <a:blip r:embed="rId4"/>
          <a:srcRect/>
          <a:stretch>
            <a:fillRect/>
          </a:stretch>
        </p:blipFill>
        <p:spPr>
          <a:xfrm>
            <a:off x="381000" y="2290412"/>
            <a:ext cx="8305800" cy="4420708"/>
          </a:xfrm>
          <a:prstGeom prst="rect">
            <a:avLst/>
          </a:prstGeom>
          <a:ln/>
        </p:spPr>
      </p:pic>
    </p:spTree>
    <p:extLst>
      <p:ext uri="{BB962C8B-B14F-4D97-AF65-F5344CB8AC3E}">
        <p14:creationId xmlns:p14="http://schemas.microsoft.com/office/powerpoint/2010/main" val="35982131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521</TotalTime>
  <Words>1925</Words>
  <Application>Microsoft Office PowerPoint</Application>
  <PresentationFormat>On-screen Show (4:3)</PresentationFormat>
  <Paragraphs>177</Paragraphs>
  <Slides>31</Slides>
  <Notes>3</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NASA’s MN Space Grant Consortium (MnSGC) Community College Quadcopter Competition</vt:lpstr>
      <vt:lpstr>NASA’s MN Space Grant Consortium (MnSGC) Community College Quadcopter Competition</vt:lpstr>
      <vt:lpstr>NASA’s MN Space Grant Consortium (MnSGC) Community College Quadcopter Competition</vt:lpstr>
      <vt:lpstr>NASA’s MN Space Grant Consortium (MnSGC) Community College Quadcopter Competition</vt:lpstr>
      <vt:lpstr>NASA’s MN Space Grant Consortium (MnSGC) Community College Quadcopter Competition</vt:lpstr>
      <vt:lpstr>NASA’s MN Space Grant Consortium (MnSGC) Community College Quadcopter Competition</vt:lpstr>
      <vt:lpstr>NASA’s MN Space Grant Consortium (MnSGC) Community College Quadcopter Competition</vt:lpstr>
      <vt:lpstr>NASA’s MN Space Grant Consortium (MnSGC) Community College Quadcopter Competition</vt:lpstr>
      <vt:lpstr>NASA’s MN Space Grant Consortium (MnSGC) Community College Quadcopter Competition</vt:lpstr>
      <vt:lpstr>NASA’s MN Space Grant Consortium (MnSGC) Community College Quadcopter Competition</vt:lpstr>
      <vt:lpstr>NASA’s MN Space Grant Consortium (MnSGC) Community College Quadcopter Competition</vt:lpstr>
      <vt:lpstr>NASA’s MN Space Grant Consortium (MnSGC) Community College Quadcopter Competition</vt:lpstr>
      <vt:lpstr>PowerPoint Presentation</vt:lpstr>
      <vt:lpstr>NASA’s MN Space Grant Consortium (MnSGC) Community College Quadcopter Competition</vt:lpstr>
      <vt:lpstr>NASA’s MN Space Grant Consortium (MnSGC) Community College Quadcopter Competition</vt:lpstr>
      <vt:lpstr>NASA’s MN Space Grant Consortium (MnSGC) Community College Quadcopter Competition</vt:lpstr>
      <vt:lpstr>NASA’s MN Space Grant Consortium (MnSGC) Community College Quadcopter Competition</vt:lpstr>
      <vt:lpstr>NASA’s MN Space Grant Consortium (MnSGC) Community College Quadcopter Competition</vt:lpstr>
      <vt:lpstr>NASA’s MN Space Grant Consortium (MnSGC) Community College Quadcopter Competition</vt:lpstr>
      <vt:lpstr>NASA’s MN Space Grant Consortium (MnSGC) Community College Quadcopter Competition</vt:lpstr>
      <vt:lpstr>NASA’s MN Space Grant Consortium (MnSGC) Community College Quadcopter Competition</vt:lpstr>
      <vt:lpstr>NASA’s MN Space Grant Consortium (MnSGC) Community College Quadcopter Competition</vt:lpstr>
      <vt:lpstr>NASA’s MN Space Grant Consortium (MnSGC) Community College Quadcopter Competition</vt:lpstr>
      <vt:lpstr>NASA’s MN Space Grant Consortium (MnSGC) Community College Quadcopter Competition</vt:lpstr>
      <vt:lpstr>NASA’s MN Space Grant Consortium (MnSGC) Community College Quadcopter Competition</vt:lpstr>
      <vt:lpstr>NASA’s MN Space Grant Consortium (MnSGC) Community College Quadcopter Competition</vt:lpstr>
      <vt:lpstr>NASA’s MN Space Grant Consortium (MnSGC) Community College Quadcopter Competition</vt:lpstr>
      <vt:lpstr>NASA’s MN Space Grant Consortium (MnSGC) Community College Quadcopter Competition</vt:lpstr>
      <vt:lpstr>PowerPoint Presentation</vt:lpstr>
      <vt:lpstr>PowerPoint Presentation</vt:lpstr>
      <vt:lpstr>NASA’s MN Space Grant Consortium (MnSGC) Community College Quadcopter Competition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NASA’s MN Space Grant Consortium (MnSGC) Community College Quadcopter Initiative</dc:title>
  <dc:creator>James Flaten</dc:creator>
  <cp:lastModifiedBy>James Flaten</cp:lastModifiedBy>
  <cp:revision>74</cp:revision>
  <dcterms:created xsi:type="dcterms:W3CDTF">2014-10-12T13:17:59Z</dcterms:created>
  <dcterms:modified xsi:type="dcterms:W3CDTF">2015-10-01T19:30:02Z</dcterms:modified>
</cp:coreProperties>
</file>