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76012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212115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2738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86622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F978B-B8AC-49CA-A9B2-276695F66E7A}" type="datetimeFigureOut">
              <a:rPr lang="en-US" smtClean="0"/>
              <a:pPr/>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73847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F978B-B8AC-49CA-A9B2-276695F66E7A}" type="datetimeFigureOut">
              <a:rPr lang="en-US" smtClean="0"/>
              <a:pPr/>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12294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F978B-B8AC-49CA-A9B2-276695F66E7A}" type="datetimeFigureOut">
              <a:rPr lang="en-US" smtClean="0"/>
              <a:pPr/>
              <a:t>4/8/16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91896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F978B-B8AC-49CA-A9B2-276695F66E7A}" type="datetimeFigureOut">
              <a:rPr lang="en-US" smtClean="0"/>
              <a:pPr/>
              <a:t>4/8/16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212218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F978B-B8AC-49CA-A9B2-276695F66E7A}" type="datetimeFigureOut">
              <a:rPr lang="en-US" smtClean="0"/>
              <a:pPr/>
              <a:t>4/8/16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60371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F978B-B8AC-49CA-A9B2-276695F66E7A}" type="datetimeFigureOut">
              <a:rPr lang="en-US" smtClean="0"/>
              <a:pPr/>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111012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F978B-B8AC-49CA-A9B2-276695F66E7A}" type="datetimeFigureOut">
              <a:rPr lang="en-US" smtClean="0"/>
              <a:pPr/>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val="366519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F978B-B8AC-49CA-A9B2-276695F66E7A}" type="datetimeFigureOut">
              <a:rPr lang="en-US" smtClean="0"/>
              <a:pPr/>
              <a:t>4/8/16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9F2DD-9873-41EA-9C9B-17DB77A7578F}" type="slidenum">
              <a:rPr lang="en-US" smtClean="0"/>
              <a:pPr/>
              <a:t>‹#›</a:t>
            </a:fld>
            <a:endParaRPr lang="en-US"/>
          </a:p>
        </p:txBody>
      </p:sp>
    </p:spTree>
    <p:extLst>
      <p:ext uri="{BB962C8B-B14F-4D97-AF65-F5344CB8AC3E}">
        <p14:creationId xmlns:p14="http://schemas.microsoft.com/office/powerpoint/2010/main" val="1036711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62500" lnSpcReduction="20000"/>
          </a:bodyPr>
          <a:lstStyle/>
          <a:p>
            <a:r>
              <a:rPr lang="en-US" b="1" dirty="0" smtClean="0">
                <a:solidFill>
                  <a:schemeClr val="tx1"/>
                </a:solidFill>
              </a:rPr>
              <a:t>MN Space Grant Community College</a:t>
            </a:r>
          </a:p>
          <a:p>
            <a:r>
              <a:rPr lang="en-US" b="1" dirty="0" smtClean="0">
                <a:solidFill>
                  <a:schemeClr val="tx1"/>
                </a:solidFill>
              </a:rPr>
              <a:t>2015-2016 </a:t>
            </a:r>
            <a:r>
              <a:rPr lang="en-US" b="1" dirty="0" err="1" smtClean="0">
                <a:solidFill>
                  <a:schemeClr val="tx1"/>
                </a:solidFill>
              </a:rPr>
              <a:t>Quadcopter</a:t>
            </a:r>
            <a:r>
              <a:rPr lang="en-US" b="1" dirty="0" smtClean="0">
                <a:solidFill>
                  <a:schemeClr val="tx1"/>
                </a:solidFill>
              </a:rPr>
              <a:t> </a:t>
            </a:r>
            <a:r>
              <a:rPr lang="en-US" b="1" dirty="0" smtClean="0">
                <a:solidFill>
                  <a:schemeClr val="tx1"/>
                </a:solidFill>
              </a:rPr>
              <a:t>Challenge</a:t>
            </a:r>
            <a:endParaRPr lang="en-US" b="1" dirty="0" smtClean="0">
              <a:solidFill>
                <a:schemeClr val="tx1"/>
              </a:solidFill>
            </a:endParaRPr>
          </a:p>
          <a:p>
            <a:r>
              <a:rPr lang="en-US" sz="2600" i="1" dirty="0" smtClean="0">
                <a:solidFill>
                  <a:schemeClr val="tx1"/>
                </a:solidFill>
              </a:rPr>
              <a:t>General advice about giving the team oral presentation at the </a:t>
            </a:r>
            <a:r>
              <a:rPr lang="en-US" sz="2600" i="1" dirty="0" smtClean="0">
                <a:solidFill>
                  <a:schemeClr val="tx1"/>
                </a:solidFill>
              </a:rPr>
              <a:t>competition </a:t>
            </a:r>
            <a:r>
              <a:rPr lang="en-US" sz="2600" i="1" dirty="0" smtClean="0">
                <a:solidFill>
                  <a:schemeClr val="tx1"/>
                </a:solidFill>
              </a:rPr>
              <a:t>from Professor Flaten.</a:t>
            </a:r>
          </a:p>
          <a:p>
            <a:pPr marL="342900" indent="-342900" algn="l">
              <a:buFont typeface="Arial" panose="020B0604020202020204" pitchFamily="34" charset="0"/>
              <a:buChar char="•"/>
            </a:pPr>
            <a:r>
              <a:rPr lang="en-US" sz="2600" dirty="0" smtClean="0">
                <a:solidFill>
                  <a:schemeClr val="tx1"/>
                </a:solidFill>
              </a:rPr>
              <a:t>Use PowerPoint (or something comparable) to make your slides . Check in advance that the slides display correctly on the presentation room laptop.  Videos can be particularly tricky to show.</a:t>
            </a:r>
          </a:p>
          <a:p>
            <a:pPr marL="342900" indent="-342900" algn="l">
              <a:buFont typeface="Arial" panose="020B0604020202020204" pitchFamily="34" charset="0"/>
              <a:buChar char="•"/>
            </a:pPr>
            <a:r>
              <a:rPr lang="en-US" sz="2600" dirty="0" smtClean="0">
                <a:solidFill>
                  <a:schemeClr val="tx1"/>
                </a:solidFill>
              </a:rPr>
              <a:t>Don’t make slides too “busy” or too “wordy”:  </a:t>
            </a:r>
            <a:r>
              <a:rPr lang="en-US" sz="2600" dirty="0" smtClean="0">
                <a:solidFill>
                  <a:schemeClr val="tx1"/>
                </a:solidFill>
              </a:rPr>
              <a:t>(note – this </a:t>
            </a:r>
            <a:r>
              <a:rPr lang="en-US" sz="2600" dirty="0" smtClean="0">
                <a:solidFill>
                  <a:schemeClr val="tx1"/>
                </a:solidFill>
              </a:rPr>
              <a:t>slide is too wordy for oral presentation use!)</a:t>
            </a:r>
          </a:p>
          <a:p>
            <a:pPr marL="800100" lvl="1" indent="-342900" algn="l">
              <a:buFont typeface="Wingdings" panose="05000000000000000000" pitchFamily="2" charset="2"/>
              <a:buChar char="Ø"/>
            </a:pPr>
            <a:r>
              <a:rPr lang="en-US" sz="2600" dirty="0" smtClean="0">
                <a:solidFill>
                  <a:schemeClr val="tx1"/>
                </a:solidFill>
              </a:rPr>
              <a:t>Slides must be readable from the back of the room.</a:t>
            </a:r>
          </a:p>
          <a:p>
            <a:pPr marL="793750" lvl="1" indent="-336550" algn="l">
              <a:buFont typeface="Wingdings" panose="05000000000000000000" pitchFamily="2" charset="2"/>
              <a:buChar char="Ø"/>
            </a:pPr>
            <a:r>
              <a:rPr lang="en-US" sz="2600" dirty="0">
                <a:solidFill>
                  <a:schemeClr val="tx1"/>
                </a:solidFill>
              </a:rPr>
              <a:t>B</a:t>
            </a:r>
            <a:r>
              <a:rPr lang="en-US" sz="2600" dirty="0" smtClean="0">
                <a:solidFill>
                  <a:schemeClr val="tx1"/>
                </a:solidFill>
              </a:rPr>
              <a:t>ullet points are preferable to </a:t>
            </a:r>
            <a:r>
              <a:rPr lang="en-US" sz="2600" dirty="0" smtClean="0">
                <a:solidFill>
                  <a:schemeClr val="tx1"/>
                </a:solidFill>
              </a:rPr>
              <a:t>extensive prose</a:t>
            </a:r>
            <a:r>
              <a:rPr lang="en-US" sz="2600" dirty="0" smtClean="0">
                <a:solidFill>
                  <a:schemeClr val="tx1"/>
                </a:solidFill>
              </a:rPr>
              <a:t>.</a:t>
            </a:r>
          </a:p>
          <a:p>
            <a:pPr marL="342900" indent="-342900" algn="l">
              <a:buFont typeface="Arial" panose="020B0604020202020204" pitchFamily="34" charset="0"/>
              <a:buChar char="•"/>
            </a:pPr>
            <a:r>
              <a:rPr lang="en-US" sz="2600" dirty="0" smtClean="0">
                <a:solidFill>
                  <a:schemeClr val="tx1"/>
                </a:solidFill>
              </a:rPr>
              <a:t>Maintain eye contact with the audience, especially with the judges, when speaking.</a:t>
            </a:r>
          </a:p>
          <a:p>
            <a:pPr marL="342900" indent="-342900" algn="l">
              <a:buFont typeface="Arial" panose="020B0604020202020204" pitchFamily="34" charset="0"/>
              <a:buChar char="•"/>
            </a:pPr>
            <a:r>
              <a:rPr lang="en-US" altLang="en-US" sz="2600" dirty="0" smtClean="0">
                <a:solidFill>
                  <a:schemeClr val="tx1"/>
                </a:solidFill>
              </a:rPr>
              <a:t>Speak clearly, slowly, and loudly enough to be heard easily </a:t>
            </a:r>
            <a:r>
              <a:rPr lang="en-US" altLang="en-US" sz="2600" dirty="0" smtClean="0">
                <a:solidFill>
                  <a:schemeClr val="tx1"/>
                </a:solidFill>
              </a:rPr>
              <a:t>all the way to</a:t>
            </a:r>
            <a:r>
              <a:rPr lang="en-US" altLang="en-US" sz="2600" dirty="0" smtClean="0">
                <a:solidFill>
                  <a:schemeClr val="tx1"/>
                </a:solidFill>
              </a:rPr>
              <a:t> </a:t>
            </a:r>
            <a:r>
              <a:rPr lang="en-US" altLang="en-US" sz="2600" dirty="0" smtClean="0">
                <a:solidFill>
                  <a:schemeClr val="tx1"/>
                </a:solidFill>
              </a:rPr>
              <a:t>the back of the room.</a:t>
            </a:r>
            <a:endParaRPr lang="en-US" sz="2600" dirty="0" smtClean="0">
              <a:solidFill>
                <a:schemeClr val="tx1"/>
              </a:solidFill>
            </a:endParaRPr>
          </a:p>
          <a:p>
            <a:pPr marL="342900" indent="-342900" algn="l">
              <a:buFont typeface="Arial" panose="020B0604020202020204" pitchFamily="34" charset="0"/>
              <a:buChar char="•"/>
            </a:pPr>
            <a:r>
              <a:rPr lang="en-US" sz="2600" dirty="0" smtClean="0">
                <a:solidFill>
                  <a:schemeClr val="tx1"/>
                </a:solidFill>
              </a:rPr>
              <a:t>Don’t just read the slides – people can read faster than you can talk.  Instead, use slides to complement or summarize what you are saying aloud.</a:t>
            </a:r>
          </a:p>
          <a:p>
            <a:pPr marL="342900" indent="-342900" algn="l">
              <a:buFont typeface="Arial" panose="020B0604020202020204" pitchFamily="34" charset="0"/>
              <a:buChar char="•"/>
            </a:pPr>
            <a:r>
              <a:rPr lang="en-US" sz="2600" dirty="0" smtClean="0">
                <a:solidFill>
                  <a:schemeClr val="tx1"/>
                </a:solidFill>
              </a:rPr>
              <a:t>Use laser pointers (and also PowerPoint “bells and whistles”) very judiciously – make sure they add value, rather than distract.</a:t>
            </a:r>
          </a:p>
          <a:p>
            <a:pPr marL="342900" indent="-342900" algn="l">
              <a:buFont typeface="Arial" panose="020B0604020202020204" pitchFamily="34" charset="0"/>
              <a:buChar char="•"/>
            </a:pPr>
            <a:r>
              <a:rPr lang="en-US" sz="2600" dirty="0" smtClean="0">
                <a:solidFill>
                  <a:schemeClr val="tx1"/>
                </a:solidFill>
              </a:rPr>
              <a:t>All team members should stand up front and introduce themselves and their role in the project (at least) early in the presentation. After that you may decide </a:t>
            </a:r>
            <a:r>
              <a:rPr lang="en-US" sz="2600" dirty="0" smtClean="0">
                <a:solidFill>
                  <a:schemeClr val="tx1"/>
                </a:solidFill>
              </a:rPr>
              <a:t>which team </a:t>
            </a:r>
            <a:r>
              <a:rPr lang="en-US" sz="2600" dirty="0" smtClean="0">
                <a:solidFill>
                  <a:schemeClr val="tx1"/>
                </a:solidFill>
              </a:rPr>
              <a:t>members present </a:t>
            </a:r>
            <a:r>
              <a:rPr lang="en-US" sz="2600" dirty="0" smtClean="0">
                <a:solidFill>
                  <a:schemeClr val="tx1"/>
                </a:solidFill>
              </a:rPr>
              <a:t>which of the </a:t>
            </a:r>
            <a:r>
              <a:rPr lang="en-US" sz="2600" dirty="0" smtClean="0">
                <a:solidFill>
                  <a:schemeClr val="tx1"/>
                </a:solidFill>
              </a:rPr>
              <a:t>rest of the slides</a:t>
            </a:r>
            <a:r>
              <a:rPr lang="en-US" sz="2600" dirty="0" smtClean="0">
                <a:solidFill>
                  <a:schemeClr val="tx1"/>
                </a:solidFill>
              </a:rPr>
              <a:t>.  All team members should be involved in delivering the rest of the oral presentation but you don’t have to divide the number of slides, nor the content, exactly evenly among team members.</a:t>
            </a:r>
            <a:endParaRPr lang="en-US" sz="2600" dirty="0" smtClean="0">
              <a:solidFill>
                <a:schemeClr val="tx1"/>
              </a:solidFill>
            </a:endParaRPr>
          </a:p>
          <a:p>
            <a:pPr marL="342900" indent="-342900" algn="l">
              <a:buFont typeface="Arial" panose="020B0604020202020204" pitchFamily="34" charset="0"/>
              <a:buChar char="•"/>
            </a:pPr>
            <a:r>
              <a:rPr lang="en-US" sz="2600" dirty="0" smtClean="0">
                <a:solidFill>
                  <a:schemeClr val="tx1"/>
                </a:solidFill>
              </a:rPr>
              <a:t>All team members should stay on task, even when not actually presenting, and help answer questions.</a:t>
            </a:r>
          </a:p>
          <a:p>
            <a:pPr marL="342900" indent="-342900" algn="l">
              <a:buFont typeface="Arial" panose="020B0604020202020204" pitchFamily="34" charset="0"/>
              <a:buChar char="•"/>
            </a:pPr>
            <a:r>
              <a:rPr lang="en-US" altLang="en-US" sz="2600" dirty="0" smtClean="0">
                <a:solidFill>
                  <a:schemeClr val="tx1"/>
                </a:solidFill>
              </a:rPr>
              <a:t>Watch your time!  For this presentation you may use up to 10 minutes, followed by 2 minutes for questions. If you find you aren’t using it all, go into more depth.  But don’t go over time!  Practice the presentation out loud as a team, to get the timing down.  Maybe have some extra slides ready to help  answer specific questions and/or to go in additional directions, if time allows.</a:t>
            </a:r>
          </a:p>
          <a:p>
            <a:pPr marL="342900" indent="-342900" algn="l">
              <a:buFont typeface="Arial" panose="020B0604020202020204" pitchFamily="34" charset="0"/>
              <a:buChar char="•"/>
            </a:pPr>
            <a:r>
              <a:rPr lang="en-US" altLang="en-US" sz="2600" dirty="0" smtClean="0">
                <a:solidFill>
                  <a:schemeClr val="tx1"/>
                </a:solidFill>
              </a:rPr>
              <a:t>Avoid just </a:t>
            </a:r>
            <a:r>
              <a:rPr lang="en-US" altLang="en-US" sz="2600" u="sng" dirty="0" smtClean="0">
                <a:solidFill>
                  <a:schemeClr val="tx1"/>
                </a:solidFill>
              </a:rPr>
              <a:t>listing</a:t>
            </a:r>
            <a:r>
              <a:rPr lang="en-US" altLang="en-US" sz="2600" dirty="0" smtClean="0">
                <a:solidFill>
                  <a:schemeClr val="tx1"/>
                </a:solidFill>
              </a:rPr>
              <a:t> things all the time.  For example, Org Charts are a way to show </a:t>
            </a:r>
            <a:r>
              <a:rPr lang="en-US" altLang="en-US" sz="2600" u="sng" dirty="0" smtClean="0">
                <a:solidFill>
                  <a:schemeClr val="tx1"/>
                </a:solidFill>
              </a:rPr>
              <a:t>graphically</a:t>
            </a:r>
            <a:r>
              <a:rPr lang="en-US" altLang="en-US" sz="2600" dirty="0" smtClean="0">
                <a:solidFill>
                  <a:schemeClr val="tx1"/>
                </a:solidFill>
              </a:rPr>
              <a:t> how tasks and people are organized and is more eye-catching than a text list.</a:t>
            </a:r>
          </a:p>
          <a:p>
            <a:pPr marL="342900" indent="-342900" algn="l">
              <a:buFont typeface="Arial" panose="020B0604020202020204" pitchFamily="34" charset="0"/>
              <a:buChar char="•"/>
            </a:pPr>
            <a:r>
              <a:rPr lang="en-US" altLang="en-US" sz="2600" dirty="0" smtClean="0">
                <a:solidFill>
                  <a:schemeClr val="tx1"/>
                </a:solidFill>
              </a:rPr>
              <a:t>You </a:t>
            </a:r>
            <a:r>
              <a:rPr lang="en-US" altLang="en-US" sz="2600" dirty="0" smtClean="0">
                <a:solidFill>
                  <a:schemeClr val="tx1"/>
                </a:solidFill>
              </a:rPr>
              <a:t>do</a:t>
            </a:r>
            <a:r>
              <a:rPr lang="en-US" altLang="en-US" sz="2600" dirty="0" smtClean="0">
                <a:solidFill>
                  <a:schemeClr val="tx1"/>
                </a:solidFill>
              </a:rPr>
              <a:t> </a:t>
            </a:r>
            <a:r>
              <a:rPr lang="en-US" altLang="en-US" sz="2600" dirty="0" smtClean="0">
                <a:solidFill>
                  <a:schemeClr val="tx1"/>
                </a:solidFill>
              </a:rPr>
              <a:t>not need to go through all the text on every slide, especially in the case of long lists </a:t>
            </a:r>
            <a:r>
              <a:rPr lang="en-US" altLang="en-US" sz="2600" dirty="0" smtClean="0">
                <a:solidFill>
                  <a:schemeClr val="tx1"/>
                </a:solidFill>
              </a:rPr>
              <a:t>(</a:t>
            </a:r>
            <a:r>
              <a:rPr lang="en-US" altLang="en-US" sz="2600" dirty="0" smtClean="0">
                <a:solidFill>
                  <a:schemeClr val="tx1"/>
                </a:solidFill>
              </a:rPr>
              <a:t>which</a:t>
            </a:r>
            <a:r>
              <a:rPr lang="en-US" altLang="en-US" sz="2600" dirty="0" smtClean="0">
                <a:solidFill>
                  <a:schemeClr val="tx1"/>
                </a:solidFill>
              </a:rPr>
              <a:t> </a:t>
            </a:r>
            <a:r>
              <a:rPr lang="en-US" altLang="en-US" sz="2600" dirty="0" smtClean="0">
                <a:solidFill>
                  <a:schemeClr val="tx1"/>
                </a:solidFill>
              </a:rPr>
              <a:t>are included mostly for completeness).  But be sure to point out items of particular note, even on </a:t>
            </a:r>
            <a:r>
              <a:rPr lang="en-US" altLang="en-US" sz="2600" dirty="0" smtClean="0">
                <a:solidFill>
                  <a:schemeClr val="tx1"/>
                </a:solidFill>
              </a:rPr>
              <a:t>long lists</a:t>
            </a:r>
            <a:r>
              <a:rPr lang="en-US" altLang="en-US" sz="2600" dirty="0" smtClean="0">
                <a:solidFill>
                  <a:schemeClr val="tx1"/>
                </a:solidFill>
              </a:rPr>
              <a:t>.</a:t>
            </a:r>
          </a:p>
          <a:p>
            <a:pPr marL="342900" indent="-342900" algn="l">
              <a:buFont typeface="Arial" panose="020B0604020202020204" pitchFamily="34" charset="0"/>
              <a:buChar char="•"/>
            </a:pPr>
            <a:r>
              <a:rPr lang="en-US" altLang="en-US" sz="2600" dirty="0" smtClean="0">
                <a:solidFill>
                  <a:schemeClr val="tx1"/>
                </a:solidFill>
              </a:rPr>
              <a:t>Always act like your presentation stands alone, rather than assuming the audience has seen similar material in other presentations.  On the other hand, your audience will be familiar with the </a:t>
            </a:r>
            <a:r>
              <a:rPr lang="en-US" altLang="en-US" sz="2600" dirty="0" smtClean="0">
                <a:solidFill>
                  <a:schemeClr val="tx1"/>
                </a:solidFill>
              </a:rPr>
              <a:t>challenge rules,</a:t>
            </a:r>
            <a:r>
              <a:rPr lang="en-US" altLang="en-US" sz="2600" dirty="0" smtClean="0">
                <a:solidFill>
                  <a:schemeClr val="tx1"/>
                </a:solidFill>
              </a:rPr>
              <a:t> </a:t>
            </a:r>
            <a:r>
              <a:rPr lang="en-US" altLang="en-US" sz="2600" dirty="0" smtClean="0">
                <a:solidFill>
                  <a:schemeClr val="tx1"/>
                </a:solidFill>
              </a:rPr>
              <a:t>so you do </a:t>
            </a:r>
            <a:r>
              <a:rPr lang="en-US" altLang="en-US" sz="2600" u="sng" dirty="0" smtClean="0">
                <a:solidFill>
                  <a:schemeClr val="tx1"/>
                </a:solidFill>
              </a:rPr>
              <a:t>not</a:t>
            </a:r>
            <a:r>
              <a:rPr lang="en-US" altLang="en-US" sz="2600" dirty="0" smtClean="0">
                <a:solidFill>
                  <a:schemeClr val="tx1"/>
                </a:solidFill>
              </a:rPr>
              <a:t> need to start your story from scratch.</a:t>
            </a:r>
          </a:p>
        </p:txBody>
      </p:sp>
    </p:spTree>
    <p:extLst>
      <p:ext uri="{BB962C8B-B14F-4D97-AF65-F5344CB8AC3E}">
        <p14:creationId xmlns:p14="http://schemas.microsoft.com/office/powerpoint/2010/main" val="316584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r>
              <a:rPr lang="en-US" altLang="en-US" sz="2400" b="1" dirty="0" smtClean="0">
                <a:solidFill>
                  <a:schemeClr val="tx1"/>
                </a:solidFill>
              </a:rPr>
              <a:t>Presentation organization – some recommendations:</a:t>
            </a:r>
          </a:p>
          <a:p>
            <a:pPr marL="342900" indent="-342900" algn="l">
              <a:buFont typeface="Arial" panose="020B0604020202020204" pitchFamily="34" charset="0"/>
              <a:buChar char="•"/>
            </a:pPr>
            <a:r>
              <a:rPr lang="en-US" altLang="en-US" sz="2400" u="sng" dirty="0" smtClean="0">
                <a:solidFill>
                  <a:schemeClr val="tx1"/>
                </a:solidFill>
              </a:rPr>
              <a:t>Do</a:t>
            </a:r>
            <a:r>
              <a:rPr lang="en-US" altLang="en-US" sz="2400" dirty="0" smtClean="0">
                <a:solidFill>
                  <a:schemeClr val="tx1"/>
                </a:solidFill>
              </a:rPr>
              <a:t> have a title slide – include basic </a:t>
            </a:r>
            <a:r>
              <a:rPr lang="en-US" altLang="en-US" sz="2400" dirty="0" smtClean="0">
                <a:solidFill>
                  <a:schemeClr val="tx1"/>
                </a:solidFill>
              </a:rPr>
              <a:t>information, </a:t>
            </a:r>
            <a:r>
              <a:rPr lang="en-US" altLang="en-US" sz="2400" dirty="0" smtClean="0">
                <a:solidFill>
                  <a:schemeClr val="tx1"/>
                </a:solidFill>
              </a:rPr>
              <a:t>like </a:t>
            </a:r>
            <a:r>
              <a:rPr lang="en-US" altLang="en-US" sz="2400" dirty="0" smtClean="0">
                <a:solidFill>
                  <a:schemeClr val="tx1"/>
                </a:solidFill>
              </a:rPr>
              <a:t>on the PDR </a:t>
            </a:r>
            <a:r>
              <a:rPr lang="en-US" altLang="en-US" sz="2400" dirty="0" smtClean="0">
                <a:solidFill>
                  <a:schemeClr val="tx1"/>
                </a:solidFill>
              </a:rPr>
              <a:t>&amp; CDR.</a:t>
            </a:r>
          </a:p>
          <a:p>
            <a:pPr marL="342900" indent="-342900" algn="l">
              <a:buFont typeface="Arial" panose="020B0604020202020204" pitchFamily="34" charset="0"/>
              <a:buChar char="•"/>
            </a:pPr>
            <a:r>
              <a:rPr lang="en-US" altLang="en-US" sz="2400" dirty="0" smtClean="0">
                <a:solidFill>
                  <a:schemeClr val="tx1"/>
                </a:solidFill>
              </a:rPr>
              <a:t>A Table of Contents slide is optional – if used, don’t dwell on it.</a:t>
            </a:r>
          </a:p>
          <a:p>
            <a:pPr marL="342900" indent="-342900" algn="l">
              <a:buFont typeface="Arial" panose="020B0604020202020204" pitchFamily="34" charset="0"/>
              <a:buChar char="•"/>
            </a:pPr>
            <a:r>
              <a:rPr lang="en-US" altLang="en-US" sz="2400" dirty="0" smtClean="0">
                <a:solidFill>
                  <a:schemeClr val="tx1"/>
                </a:solidFill>
              </a:rPr>
              <a:t>Begin with ~30-second-each team member introductions – name, interests, role, etc.  Show your Org chart at some point, now or later.</a:t>
            </a:r>
          </a:p>
          <a:p>
            <a:pPr marL="342900" indent="-342900" algn="l">
              <a:buFont typeface="Arial" panose="020B0604020202020204" pitchFamily="34" charset="0"/>
              <a:buChar char="•"/>
            </a:pPr>
            <a:r>
              <a:rPr lang="en-US" altLang="en-US" sz="2400" dirty="0" smtClean="0">
                <a:solidFill>
                  <a:schemeClr val="tx1"/>
                </a:solidFill>
              </a:rPr>
              <a:t>Everyone in the audience knows about the </a:t>
            </a:r>
            <a:r>
              <a:rPr lang="en-US" altLang="en-US" sz="2400" dirty="0" smtClean="0">
                <a:solidFill>
                  <a:schemeClr val="tx1"/>
                </a:solidFill>
              </a:rPr>
              <a:t>challenge rules</a:t>
            </a:r>
            <a:r>
              <a:rPr lang="en-US" altLang="en-US" sz="2400" dirty="0" smtClean="0">
                <a:solidFill>
                  <a:schemeClr val="tx1"/>
                </a:solidFill>
              </a:rPr>
              <a:t> </a:t>
            </a:r>
            <a:r>
              <a:rPr lang="en-US" altLang="en-US" sz="2400" dirty="0" smtClean="0">
                <a:solidFill>
                  <a:schemeClr val="tx1"/>
                </a:solidFill>
              </a:rPr>
              <a:t>– </a:t>
            </a:r>
            <a:r>
              <a:rPr lang="en-US" altLang="en-US" sz="2400" dirty="0" smtClean="0">
                <a:solidFill>
                  <a:schemeClr val="tx1"/>
                </a:solidFill>
              </a:rPr>
              <a:t>probably show a </a:t>
            </a:r>
            <a:r>
              <a:rPr lang="en-US" altLang="en-US" sz="2400" dirty="0" smtClean="0">
                <a:solidFill>
                  <a:schemeClr val="tx1"/>
                </a:solidFill>
              </a:rPr>
              <a:t>list of </a:t>
            </a:r>
            <a:r>
              <a:rPr lang="en-US" altLang="en-US" sz="2400" dirty="0" smtClean="0">
                <a:solidFill>
                  <a:schemeClr val="tx1"/>
                </a:solidFill>
              </a:rPr>
              <a:t>this year’s goals </a:t>
            </a:r>
            <a:r>
              <a:rPr lang="en-US" altLang="en-US" sz="2400" dirty="0" smtClean="0">
                <a:solidFill>
                  <a:schemeClr val="tx1"/>
                </a:solidFill>
              </a:rPr>
              <a:t>at </a:t>
            </a:r>
            <a:r>
              <a:rPr lang="en-US" altLang="en-US" sz="2400" dirty="0" smtClean="0">
                <a:solidFill>
                  <a:schemeClr val="tx1"/>
                </a:solidFill>
              </a:rPr>
              <a:t>some point (for completeness and/or to organize your presentation</a:t>
            </a:r>
            <a:r>
              <a:rPr lang="en-US" altLang="en-US" sz="2400" dirty="0" smtClean="0">
                <a:solidFill>
                  <a:schemeClr val="tx1"/>
                </a:solidFill>
              </a:rPr>
              <a:t>), </a:t>
            </a:r>
            <a:r>
              <a:rPr lang="en-US" altLang="en-US" sz="2400" dirty="0" smtClean="0">
                <a:solidFill>
                  <a:schemeClr val="tx1"/>
                </a:solidFill>
              </a:rPr>
              <a:t>but you don’t need to dwell on that either.</a:t>
            </a:r>
          </a:p>
          <a:p>
            <a:pPr marL="342900" indent="-342900" algn="l">
              <a:buFont typeface="Arial" panose="020B0604020202020204" pitchFamily="34" charset="0"/>
              <a:buChar char="•"/>
            </a:pPr>
            <a:r>
              <a:rPr lang="en-US" altLang="en-US" sz="2400" dirty="0" smtClean="0">
                <a:solidFill>
                  <a:schemeClr val="tx1"/>
                </a:solidFill>
              </a:rPr>
              <a:t>Be sure to show off your actual </a:t>
            </a:r>
            <a:r>
              <a:rPr lang="en-US" altLang="en-US" sz="2400" dirty="0" smtClean="0">
                <a:solidFill>
                  <a:schemeClr val="tx1"/>
                </a:solidFill>
              </a:rPr>
              <a:t>hardware</a:t>
            </a:r>
            <a:r>
              <a:rPr lang="en-US" altLang="en-US" sz="2400" dirty="0" smtClean="0">
                <a:solidFill>
                  <a:schemeClr val="tx1"/>
                </a:solidFill>
              </a:rPr>
              <a:t>, </a:t>
            </a:r>
            <a:r>
              <a:rPr lang="en-US" altLang="en-US" sz="2400" dirty="0" smtClean="0">
                <a:solidFill>
                  <a:schemeClr val="tx1"/>
                </a:solidFill>
              </a:rPr>
              <a:t>not just photos of it.  Focus on the functionality you added to </a:t>
            </a:r>
            <a:r>
              <a:rPr lang="en-US" altLang="en-US" sz="2400" dirty="0" smtClean="0">
                <a:solidFill>
                  <a:schemeClr val="tx1"/>
                </a:solidFill>
              </a:rPr>
              <a:t>the original kit</a:t>
            </a:r>
            <a:r>
              <a:rPr lang="en-US" altLang="en-US" sz="2400" dirty="0" smtClean="0">
                <a:solidFill>
                  <a:schemeClr val="tx1"/>
                </a:solidFill>
              </a:rPr>
              <a:t> </a:t>
            </a:r>
            <a:r>
              <a:rPr lang="en-US" altLang="en-US" sz="2400" dirty="0" smtClean="0">
                <a:solidFill>
                  <a:schemeClr val="tx1"/>
                </a:solidFill>
              </a:rPr>
              <a:t>– rotor protection, camera mount, sensors, sample return, unique capability, etc.  Include a parts list (vendor, part #, cost) for all things you added, for completeness.</a:t>
            </a:r>
          </a:p>
          <a:p>
            <a:pPr marL="342900" indent="-342900" algn="l">
              <a:buFont typeface="Arial" panose="020B0604020202020204" pitchFamily="34" charset="0"/>
              <a:buChar char="•"/>
            </a:pPr>
            <a:r>
              <a:rPr lang="en-US" altLang="en-US" sz="2400" dirty="0" smtClean="0">
                <a:solidFill>
                  <a:schemeClr val="tx1"/>
                </a:solidFill>
              </a:rPr>
              <a:t>Include interesting stories (challenges overcome, learning to fly, etc.).</a:t>
            </a:r>
          </a:p>
          <a:p>
            <a:pPr marL="342900" indent="-342900" algn="l">
              <a:buFont typeface="Arial" panose="020B0604020202020204" pitchFamily="34" charset="0"/>
              <a:buChar char="•"/>
            </a:pPr>
            <a:r>
              <a:rPr lang="en-US" altLang="en-US" sz="2400" dirty="0" smtClean="0">
                <a:solidFill>
                  <a:schemeClr val="tx1"/>
                </a:solidFill>
              </a:rPr>
              <a:t>Be sure to c</a:t>
            </a:r>
            <a:r>
              <a:rPr lang="en-US" altLang="en-US" sz="2400" dirty="0" smtClean="0">
                <a:solidFill>
                  <a:schemeClr val="tx1"/>
                </a:solidFill>
              </a:rPr>
              <a:t>onvince </a:t>
            </a:r>
            <a:r>
              <a:rPr lang="en-US" altLang="en-US" sz="2400" dirty="0" smtClean="0">
                <a:solidFill>
                  <a:schemeClr val="tx1"/>
                </a:solidFill>
              </a:rPr>
              <a:t>the judges that you know what you are </a:t>
            </a:r>
            <a:r>
              <a:rPr lang="en-US" altLang="en-US" sz="2400" dirty="0" smtClean="0">
                <a:solidFill>
                  <a:schemeClr val="tx1"/>
                </a:solidFill>
              </a:rPr>
              <a:t>doing</a:t>
            </a:r>
            <a:r>
              <a:rPr lang="en-US" altLang="en-US" sz="2400" dirty="0" smtClean="0">
                <a:solidFill>
                  <a:schemeClr val="tx1"/>
                </a:solidFill>
              </a:rPr>
              <a:t>.  However</a:t>
            </a:r>
            <a:r>
              <a:rPr lang="en-US" altLang="en-US" sz="2400" dirty="0" smtClean="0">
                <a:solidFill>
                  <a:schemeClr val="tx1"/>
                </a:solidFill>
              </a:rPr>
              <a:t> </a:t>
            </a:r>
            <a:r>
              <a:rPr lang="en-US" altLang="en-US" sz="2400" dirty="0" smtClean="0">
                <a:solidFill>
                  <a:schemeClr val="tx1"/>
                </a:solidFill>
              </a:rPr>
              <a:t>you </a:t>
            </a:r>
            <a:r>
              <a:rPr lang="en-US" altLang="en-US" sz="2400" dirty="0" smtClean="0">
                <a:solidFill>
                  <a:schemeClr val="tx1"/>
                </a:solidFill>
              </a:rPr>
              <a:t>may </a:t>
            </a:r>
            <a:r>
              <a:rPr lang="en-US" altLang="en-US" sz="2400" dirty="0" smtClean="0">
                <a:solidFill>
                  <a:schemeClr val="tx1"/>
                </a:solidFill>
              </a:rPr>
              <a:t>elect</a:t>
            </a:r>
            <a:r>
              <a:rPr lang="en-US" altLang="en-US" sz="2400" dirty="0" smtClean="0">
                <a:solidFill>
                  <a:schemeClr val="tx1"/>
                </a:solidFill>
              </a:rPr>
              <a:t> </a:t>
            </a:r>
            <a:r>
              <a:rPr lang="en-US" altLang="en-US" sz="2400" dirty="0" smtClean="0">
                <a:solidFill>
                  <a:schemeClr val="tx1"/>
                </a:solidFill>
              </a:rPr>
              <a:t>not to “give away” too many details about your planned flight operations and data analysis strategies, since other teams will be listening to your presentation.</a:t>
            </a:r>
          </a:p>
          <a:p>
            <a:pPr marL="342900" indent="-342900" algn="l">
              <a:buFont typeface="Arial" panose="020B0604020202020204" pitchFamily="34" charset="0"/>
              <a:buChar char="•"/>
            </a:pPr>
            <a:r>
              <a:rPr lang="en-US" altLang="en-US" sz="2400" dirty="0">
                <a:solidFill>
                  <a:schemeClr val="tx1"/>
                </a:solidFill>
              </a:rPr>
              <a:t>E</a:t>
            </a:r>
            <a:r>
              <a:rPr lang="en-US" altLang="en-US" sz="2400" dirty="0" smtClean="0">
                <a:solidFill>
                  <a:schemeClr val="tx1"/>
                </a:solidFill>
              </a:rPr>
              <a:t>nd with Acknowledgements plus </a:t>
            </a:r>
            <a:r>
              <a:rPr lang="en-US" altLang="en-US" sz="2400" dirty="0" smtClean="0">
                <a:solidFill>
                  <a:schemeClr val="tx1"/>
                </a:solidFill>
              </a:rPr>
              <a:t>one</a:t>
            </a:r>
            <a:r>
              <a:rPr lang="en-US" altLang="en-US" sz="2400" dirty="0" smtClean="0">
                <a:solidFill>
                  <a:schemeClr val="tx1"/>
                </a:solidFill>
              </a:rPr>
              <a:t> </a:t>
            </a:r>
            <a:r>
              <a:rPr lang="en-US" altLang="en-US" sz="2400" dirty="0" smtClean="0">
                <a:solidFill>
                  <a:schemeClr val="tx1"/>
                </a:solidFill>
              </a:rPr>
              <a:t>“Advice” or “Lessons Learned” slide.</a:t>
            </a:r>
          </a:p>
        </p:txBody>
      </p:sp>
    </p:spTree>
    <p:extLst>
      <p:ext uri="{BB962C8B-B14F-4D97-AF65-F5344CB8AC3E}">
        <p14:creationId xmlns:p14="http://schemas.microsoft.com/office/powerpoint/2010/main" val="3098144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738</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Flaten</dc:creator>
  <cp:lastModifiedBy>James A Flaten</cp:lastModifiedBy>
  <cp:revision>13</cp:revision>
  <dcterms:created xsi:type="dcterms:W3CDTF">2015-03-31T01:19:50Z</dcterms:created>
  <dcterms:modified xsi:type="dcterms:W3CDTF">2016-04-08T17:04:59Z</dcterms:modified>
</cp:coreProperties>
</file>