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87" r:id="rId2"/>
    <p:sldId id="257" r:id="rId3"/>
    <p:sldId id="258" r:id="rId4"/>
    <p:sldId id="259" r:id="rId5"/>
    <p:sldId id="260" r:id="rId6"/>
    <p:sldId id="261" r:id="rId7"/>
    <p:sldId id="262" r:id="rId8"/>
    <p:sldId id="263" r:id="rId9"/>
    <p:sldId id="264" r:id="rId10"/>
    <p:sldId id="265" r:id="rId11"/>
    <p:sldId id="266" r:id="rId12"/>
    <p:sldId id="282" r:id="rId13"/>
    <p:sldId id="283" r:id="rId14"/>
    <p:sldId id="284" r:id="rId15"/>
    <p:sldId id="267" r:id="rId16"/>
    <p:sldId id="268" r:id="rId17"/>
    <p:sldId id="269" r:id="rId18"/>
    <p:sldId id="270" r:id="rId19"/>
    <p:sldId id="285" r:id="rId20"/>
    <p:sldId id="286" r:id="rId21"/>
    <p:sldId id="271" r:id="rId22"/>
    <p:sldId id="272" r:id="rId23"/>
    <p:sldId id="273" r:id="rId24"/>
    <p:sldId id="274" r:id="rId25"/>
    <p:sldId id="275" r:id="rId26"/>
    <p:sldId id="276" r:id="rId27"/>
    <p:sldId id="277" r:id="rId28"/>
    <p:sldId id="278" r:id="rId29"/>
    <p:sldId id="279" r:id="rId30"/>
    <p:sldId id="280" r:id="rId31"/>
    <p:sldId id="281"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597" autoAdjust="0"/>
    <p:restoredTop sz="84726" autoAdjust="0"/>
  </p:normalViewPr>
  <p:slideViewPr>
    <p:cSldViewPr>
      <p:cViewPr varScale="1">
        <p:scale>
          <a:sx n="119" d="100"/>
          <a:sy n="119" d="100"/>
        </p:scale>
        <p:origin x="96" y="156"/>
      </p:cViewPr>
      <p:guideLst>
        <p:guide orient="horz" pos="2160"/>
        <p:guide pos="2880"/>
      </p:guideLst>
    </p:cSldViewPr>
  </p:slideViewPr>
  <p:outlineViewPr>
    <p:cViewPr>
      <p:scale>
        <a:sx n="33" d="100"/>
        <a:sy n="33" d="100"/>
      </p:scale>
      <p:origin x="54" y="12378"/>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C89E210D-FC41-45EE-AC33-F97A0131D8A7}" type="datetimeFigureOut">
              <a:rPr lang="en-US" smtClean="0"/>
              <a:t>12/9/15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923922-A57C-4A4F-8FC2-661A58005F2B}"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89E210D-FC41-45EE-AC33-F97A0131D8A7}" type="datetimeFigureOut">
              <a:rPr lang="en-US" smtClean="0"/>
              <a:t>12/9/15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923922-A57C-4A4F-8FC2-661A58005F2B}"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C89E210D-FC41-45EE-AC33-F97A0131D8A7}" type="datetimeFigureOut">
              <a:rPr lang="en-US" smtClean="0"/>
              <a:t>12/9/15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923922-A57C-4A4F-8FC2-661A58005F2B}" type="slidenum">
              <a:rPr lang="en-US" smtClean="0"/>
              <a:t>‹#›</a:t>
            </a:fld>
            <a:endParaRPr lang="en-US"/>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89E210D-FC41-45EE-AC33-F97A0131D8A7}" type="datetimeFigureOut">
              <a:rPr lang="en-US" smtClean="0"/>
              <a:t>12/9/15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923922-A57C-4A4F-8FC2-661A58005F2B}" type="slidenum">
              <a:rPr lang="en-US" smtClean="0"/>
              <a:t>‹#›</a:t>
            </a:fld>
            <a:endParaRPr lang="en-US"/>
          </a:p>
        </p:txBody>
      </p:sp>
      <p:sp>
        <p:nvSpPr>
          <p:cNvPr id="7" name="Title 6"/>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89E210D-FC41-45EE-AC33-F97A0131D8A7}" type="datetimeFigureOut">
              <a:rPr lang="en-US" smtClean="0"/>
              <a:t>12/9/15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923922-A57C-4A4F-8FC2-661A58005F2B}"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C89E210D-FC41-45EE-AC33-F97A0131D8A7}" type="datetimeFigureOut">
              <a:rPr lang="en-US" smtClean="0"/>
              <a:t>12/9/15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6923922-A57C-4A4F-8FC2-661A58005F2B}" type="slidenum">
              <a:rPr lang="en-US" smtClean="0"/>
              <a:t>‹#›</a:t>
            </a:fld>
            <a:endParaRPr lang="en-US"/>
          </a:p>
        </p:txBody>
      </p:sp>
      <p:sp>
        <p:nvSpPr>
          <p:cNvPr id="9" name="Content Placeholder 8"/>
          <p:cNvSpPr>
            <a:spLocks noGrp="1"/>
          </p:cNvSpPr>
          <p:nvPr>
            <p:ph sz="quarter" idx="13"/>
          </p:nvPr>
        </p:nvSpPr>
        <p:spPr>
          <a:xfrm>
            <a:off x="676655"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C89E210D-FC41-45EE-AC33-F97A0131D8A7}" type="datetimeFigureOut">
              <a:rPr lang="en-US" smtClean="0"/>
              <a:t>12/9/15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6923922-A57C-4A4F-8FC2-661A58005F2B}"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89E210D-FC41-45EE-AC33-F97A0131D8A7}" type="datetimeFigureOut">
              <a:rPr lang="en-US" smtClean="0"/>
              <a:t>12/9/15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6923922-A57C-4A4F-8FC2-661A58005F2B}"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C89E210D-FC41-45EE-AC33-F97A0131D8A7}" type="datetimeFigureOut">
              <a:rPr lang="en-US" smtClean="0"/>
              <a:t>12/9/15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6923922-A57C-4A4F-8FC2-661A58005F2B}"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C89E210D-FC41-45EE-AC33-F97A0131D8A7}" type="datetimeFigureOut">
              <a:rPr lang="en-US" smtClean="0"/>
              <a:t>12/9/15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6923922-A57C-4A4F-8FC2-661A58005F2B}" type="slidenum">
              <a:rPr lang="en-US" smtClean="0"/>
              <a:t>‹#›</a:t>
            </a:fld>
            <a:endParaRPr lang="en-US"/>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89E210D-FC41-45EE-AC33-F97A0131D8A7}" type="datetimeFigureOut">
              <a:rPr lang="en-US" smtClean="0"/>
              <a:t>12/9/15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6923922-A57C-4A4F-8FC2-661A58005F2B}" type="slidenum">
              <a:rPr lang="en-US" smtClean="0"/>
              <a:t>‹#›</a:t>
            </a:fld>
            <a:endParaRPr lang="en-US"/>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C89E210D-FC41-45EE-AC33-F97A0131D8A7}" type="datetimeFigureOut">
              <a:rPr lang="en-US" smtClean="0"/>
              <a:t>12/9/15</a:t>
            </a:fld>
            <a:endParaRPr lang="en-US"/>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en-US"/>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56923922-A57C-4A4F-8FC2-661A58005F2B}" type="slidenum">
              <a:rPr lang="en-US" smtClean="0"/>
              <a:t>‹#›</a:t>
            </a:fld>
            <a:endParaRPr lang="en-US"/>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batteryuniversity.com/learn/" TargetMode="External"/><Relationship Id="rId2" Type="http://schemas.openxmlformats.org/officeDocument/2006/relationships/hyperlink" Target="http://www.rchelicopterfun.com/rc-lipo-batteries.html"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ardupilot.com/downloads/?did=82" TargetMode="External"/><Relationship Id="rId2" Type="http://schemas.openxmlformats.org/officeDocument/2006/relationships/hyperlink" Target="http://3drobotics.com/kb/pixhawk/" TargetMode="External"/><Relationship Id="rId1" Type="http://schemas.openxmlformats.org/officeDocument/2006/relationships/slideLayout" Target="../slideLayouts/slideLayout2.xml"/><Relationship Id="rId5" Type="http://schemas.openxmlformats.org/officeDocument/2006/relationships/hyperlink" Target="http://www.horizonhobby.com/pdf/DX6i-Manual_EN.pdf" TargetMode="External"/><Relationship Id="rId4" Type="http://schemas.openxmlformats.org/officeDocument/2006/relationships/hyperlink" Target="https://3drobotics.com/wp-content/uploads/2014/03/pixhawk-manual-rev7.pdf"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youtu.be/DyMtlj2eaks" TargetMode="External"/><Relationship Id="rId2" Type="http://schemas.openxmlformats.org/officeDocument/2006/relationships/hyperlink" Target="https://youtu.be/KsQy0OIlVp0?t=3m8s"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295400"/>
            <a:ext cx="7772400" cy="713308"/>
          </a:xfrm>
        </p:spPr>
        <p:txBody>
          <a:bodyPr>
            <a:normAutofit fontScale="90000"/>
          </a:bodyPr>
          <a:lstStyle/>
          <a:p>
            <a:r>
              <a:rPr lang="en-US" dirty="0" smtClean="0"/>
              <a:t>So You Want to Fly an ELEV-8?</a:t>
            </a:r>
            <a:endParaRPr lang="en-US" dirty="0"/>
          </a:p>
        </p:txBody>
      </p:sp>
      <p:sp>
        <p:nvSpPr>
          <p:cNvPr id="3" name="Subtitle 2"/>
          <p:cNvSpPr>
            <a:spLocks noGrp="1"/>
          </p:cNvSpPr>
          <p:nvPr>
            <p:ph type="subTitle" idx="1"/>
          </p:nvPr>
        </p:nvSpPr>
        <p:spPr>
          <a:xfrm>
            <a:off x="1371600" y="2362200"/>
            <a:ext cx="6400800" cy="2743200"/>
          </a:xfrm>
        </p:spPr>
        <p:txBody>
          <a:bodyPr>
            <a:normAutofit fontScale="77500" lnSpcReduction="20000"/>
          </a:bodyPr>
          <a:lstStyle/>
          <a:p>
            <a:r>
              <a:rPr lang="en-US" dirty="0" err="1" smtClean="0"/>
              <a:t>Pixhawk</a:t>
            </a:r>
            <a:r>
              <a:rPr lang="en-US" dirty="0" smtClean="0"/>
              <a:t> PX4 Flight Controller:</a:t>
            </a:r>
          </a:p>
          <a:p>
            <a:r>
              <a:rPr lang="en-US" dirty="0" smtClean="0"/>
              <a:t>Configuration for ELEV-8 V2</a:t>
            </a:r>
          </a:p>
          <a:p>
            <a:endParaRPr lang="en-US" dirty="0"/>
          </a:p>
          <a:p>
            <a:r>
              <a:rPr lang="en-US" dirty="0" smtClean="0"/>
              <a:t>Slides by Noah </a:t>
            </a:r>
            <a:r>
              <a:rPr lang="en-US" dirty="0" err="1" smtClean="0"/>
              <a:t>Germolus</a:t>
            </a:r>
            <a:r>
              <a:rPr lang="en-US" dirty="0" smtClean="0"/>
              <a:t> and </a:t>
            </a:r>
            <a:r>
              <a:rPr lang="en-US" dirty="0" smtClean="0"/>
              <a:t>C.J. </a:t>
            </a:r>
            <a:r>
              <a:rPr lang="en-US" dirty="0" err="1" smtClean="0"/>
              <a:t>Koshiol</a:t>
            </a:r>
            <a:endParaRPr lang="en-US" dirty="0" smtClean="0"/>
          </a:p>
          <a:p>
            <a:r>
              <a:rPr lang="en-US" dirty="0"/>
              <a:t>w</a:t>
            </a:r>
            <a:r>
              <a:rPr lang="en-US" dirty="0" smtClean="0"/>
              <a:t>ith Prof. James Flaten</a:t>
            </a:r>
          </a:p>
          <a:p>
            <a:r>
              <a:rPr lang="en-US" dirty="0" smtClean="0"/>
              <a:t>Aerospace Engineering Department, U </a:t>
            </a:r>
            <a:r>
              <a:rPr lang="en-US" dirty="0"/>
              <a:t>of MN – Twin </a:t>
            </a:r>
            <a:r>
              <a:rPr lang="en-US" dirty="0" smtClean="0"/>
              <a:t>Cities</a:t>
            </a:r>
          </a:p>
          <a:p>
            <a:endParaRPr lang="en-US" dirty="0" smtClean="0"/>
          </a:p>
          <a:p>
            <a:r>
              <a:rPr lang="en-US" dirty="0" smtClean="0"/>
              <a:t>NASA’s MN Space Grant Consortium</a:t>
            </a:r>
          </a:p>
          <a:p>
            <a:r>
              <a:rPr lang="en-US" dirty="0" smtClean="0"/>
              <a:t>Community College </a:t>
            </a:r>
            <a:r>
              <a:rPr lang="en-US" dirty="0" err="1" smtClean="0"/>
              <a:t>Quadcopter</a:t>
            </a:r>
            <a:r>
              <a:rPr lang="en-US" dirty="0" smtClean="0"/>
              <a:t> Project, </a:t>
            </a:r>
            <a:r>
              <a:rPr lang="en-US" dirty="0" smtClean="0"/>
              <a:t>2015-2106</a:t>
            </a:r>
          </a:p>
          <a:p>
            <a:endParaRPr lang="en-US" dirty="0"/>
          </a:p>
          <a:p>
            <a:r>
              <a:rPr lang="en-US" dirty="0" smtClean="0">
                <a:solidFill>
                  <a:srgbClr val="FFFF00"/>
                </a:solidFill>
              </a:rPr>
              <a:t>Slides v</a:t>
            </a:r>
            <a:r>
              <a:rPr lang="en-US" dirty="0" smtClean="0">
                <a:solidFill>
                  <a:srgbClr val="FFFF00"/>
                </a:solidFill>
              </a:rPr>
              <a:t>ersion date: Dec. 8, 2015 “v4”</a:t>
            </a:r>
            <a:endParaRPr lang="en-US" dirty="0" smtClean="0">
              <a:solidFill>
                <a:srgbClr val="FFFF00"/>
              </a:solidFill>
            </a:endParaRPr>
          </a:p>
        </p:txBody>
      </p:sp>
    </p:spTree>
    <p:extLst>
      <p:ext uri="{BB962C8B-B14F-4D97-AF65-F5344CB8AC3E}">
        <p14:creationId xmlns:p14="http://schemas.microsoft.com/office/powerpoint/2010/main" val="37321791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838200" y="1828800"/>
            <a:ext cx="7721600" cy="4343400"/>
          </a:xfrm>
        </p:spPr>
      </p:pic>
      <p:sp>
        <p:nvSpPr>
          <p:cNvPr id="3" name="Title 2"/>
          <p:cNvSpPr>
            <a:spLocks noGrp="1"/>
          </p:cNvSpPr>
          <p:nvPr>
            <p:ph type="title"/>
          </p:nvPr>
        </p:nvSpPr>
        <p:spPr/>
        <p:txBody>
          <a:bodyPr/>
          <a:lstStyle/>
          <a:p>
            <a:r>
              <a:rPr lang="en-US" dirty="0" smtClean="0"/>
              <a:t>Wrong</a:t>
            </a:r>
            <a:endParaRPr lang="en-US" dirty="0"/>
          </a:p>
        </p:txBody>
      </p:sp>
      <p:sp>
        <p:nvSpPr>
          <p:cNvPr id="5" name="TextBox 4"/>
          <p:cNvSpPr txBox="1"/>
          <p:nvPr/>
        </p:nvSpPr>
        <p:spPr>
          <a:xfrm>
            <a:off x="4419600" y="2286000"/>
            <a:ext cx="1219200" cy="369332"/>
          </a:xfrm>
          <a:prstGeom prst="rect">
            <a:avLst/>
          </a:prstGeom>
          <a:noFill/>
        </p:spPr>
        <p:txBody>
          <a:bodyPr wrap="square" rtlCol="0">
            <a:spAutoFit/>
          </a:bodyPr>
          <a:lstStyle/>
          <a:p>
            <a:r>
              <a:rPr lang="en-US" dirty="0" smtClean="0"/>
              <a:t>Octopus</a:t>
            </a:r>
            <a:endParaRPr lang="en-US" dirty="0"/>
          </a:p>
        </p:txBody>
      </p:sp>
      <p:sp>
        <p:nvSpPr>
          <p:cNvPr id="6" name="TextBox 5"/>
          <p:cNvSpPr txBox="1"/>
          <p:nvPr/>
        </p:nvSpPr>
        <p:spPr>
          <a:xfrm>
            <a:off x="3985324" y="3962400"/>
            <a:ext cx="1043876" cy="646331"/>
          </a:xfrm>
          <a:prstGeom prst="rect">
            <a:avLst/>
          </a:prstGeom>
          <a:noFill/>
        </p:spPr>
        <p:txBody>
          <a:bodyPr wrap="none" rtlCol="0">
            <a:spAutoFit/>
          </a:bodyPr>
          <a:lstStyle/>
          <a:p>
            <a:r>
              <a:rPr lang="en-US" dirty="0" smtClean="0"/>
              <a:t>Power</a:t>
            </a:r>
          </a:p>
          <a:p>
            <a:r>
              <a:rPr lang="en-US" dirty="0" smtClean="0"/>
              <a:t>Module</a:t>
            </a:r>
            <a:endParaRPr lang="en-US" dirty="0"/>
          </a:p>
        </p:txBody>
      </p:sp>
      <p:sp>
        <p:nvSpPr>
          <p:cNvPr id="7" name="TextBox 6"/>
          <p:cNvSpPr txBox="1"/>
          <p:nvPr/>
        </p:nvSpPr>
        <p:spPr>
          <a:xfrm>
            <a:off x="2438400" y="3505200"/>
            <a:ext cx="611065" cy="369332"/>
          </a:xfrm>
          <a:prstGeom prst="rect">
            <a:avLst/>
          </a:prstGeom>
          <a:noFill/>
        </p:spPr>
        <p:txBody>
          <a:bodyPr wrap="none" rtlCol="0">
            <a:spAutoFit/>
          </a:bodyPr>
          <a:lstStyle/>
          <a:p>
            <a:r>
              <a:rPr lang="en-US" dirty="0" smtClean="0"/>
              <a:t>ESC</a:t>
            </a:r>
            <a:endParaRPr lang="en-US" dirty="0"/>
          </a:p>
        </p:txBody>
      </p:sp>
    </p:spTree>
    <p:extLst>
      <p:ext uri="{BB962C8B-B14F-4D97-AF65-F5344CB8AC3E}">
        <p14:creationId xmlns:p14="http://schemas.microsoft.com/office/powerpoint/2010/main" val="1888600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57200" y="1524000"/>
            <a:ext cx="8317090" cy="4678363"/>
          </a:xfrm>
        </p:spPr>
      </p:pic>
      <p:sp>
        <p:nvSpPr>
          <p:cNvPr id="3" name="Title 2"/>
          <p:cNvSpPr>
            <a:spLocks noGrp="1"/>
          </p:cNvSpPr>
          <p:nvPr>
            <p:ph type="title"/>
          </p:nvPr>
        </p:nvSpPr>
        <p:spPr/>
        <p:txBody>
          <a:bodyPr/>
          <a:lstStyle/>
          <a:p>
            <a:r>
              <a:rPr lang="en-US" dirty="0" smtClean="0"/>
              <a:t>Right</a:t>
            </a:r>
            <a:endParaRPr lang="en-US" dirty="0"/>
          </a:p>
        </p:txBody>
      </p:sp>
      <p:sp>
        <p:nvSpPr>
          <p:cNvPr id="5" name="TextBox 4"/>
          <p:cNvSpPr txBox="1"/>
          <p:nvPr/>
        </p:nvSpPr>
        <p:spPr>
          <a:xfrm>
            <a:off x="4724400" y="2819400"/>
            <a:ext cx="1043876" cy="646331"/>
          </a:xfrm>
          <a:prstGeom prst="rect">
            <a:avLst/>
          </a:prstGeom>
          <a:noFill/>
        </p:spPr>
        <p:txBody>
          <a:bodyPr wrap="none" rtlCol="0">
            <a:spAutoFit/>
          </a:bodyPr>
          <a:lstStyle/>
          <a:p>
            <a:r>
              <a:rPr lang="en-US" dirty="0" smtClean="0"/>
              <a:t>Power</a:t>
            </a:r>
          </a:p>
          <a:p>
            <a:r>
              <a:rPr lang="en-US" dirty="0" smtClean="0"/>
              <a:t>Module</a:t>
            </a:r>
            <a:endParaRPr lang="en-US" dirty="0"/>
          </a:p>
        </p:txBody>
      </p:sp>
      <p:sp>
        <p:nvSpPr>
          <p:cNvPr id="6" name="TextBox 5"/>
          <p:cNvSpPr txBox="1"/>
          <p:nvPr/>
        </p:nvSpPr>
        <p:spPr>
          <a:xfrm>
            <a:off x="2667000" y="3352800"/>
            <a:ext cx="1151277" cy="369332"/>
          </a:xfrm>
          <a:prstGeom prst="rect">
            <a:avLst/>
          </a:prstGeom>
          <a:noFill/>
        </p:spPr>
        <p:txBody>
          <a:bodyPr wrap="none" rtlCol="0">
            <a:spAutoFit/>
          </a:bodyPr>
          <a:lstStyle/>
          <a:p>
            <a:r>
              <a:rPr lang="en-US" dirty="0" smtClean="0"/>
              <a:t>Octopus</a:t>
            </a:r>
            <a:endParaRPr lang="en-US" dirty="0"/>
          </a:p>
        </p:txBody>
      </p:sp>
      <p:sp>
        <p:nvSpPr>
          <p:cNvPr id="7" name="TextBox 6"/>
          <p:cNvSpPr txBox="1"/>
          <p:nvPr/>
        </p:nvSpPr>
        <p:spPr>
          <a:xfrm>
            <a:off x="1600200" y="3142565"/>
            <a:ext cx="611065" cy="369332"/>
          </a:xfrm>
          <a:prstGeom prst="rect">
            <a:avLst/>
          </a:prstGeom>
          <a:noFill/>
        </p:spPr>
        <p:txBody>
          <a:bodyPr wrap="none" rtlCol="0">
            <a:spAutoFit/>
          </a:bodyPr>
          <a:lstStyle/>
          <a:p>
            <a:r>
              <a:rPr lang="en-US" dirty="0" smtClean="0"/>
              <a:t>ESC</a:t>
            </a:r>
            <a:endParaRPr lang="en-US" dirty="0"/>
          </a:p>
        </p:txBody>
      </p:sp>
      <p:sp>
        <p:nvSpPr>
          <p:cNvPr id="8" name="TextBox 7"/>
          <p:cNvSpPr txBox="1"/>
          <p:nvPr/>
        </p:nvSpPr>
        <p:spPr>
          <a:xfrm>
            <a:off x="4495800" y="1676400"/>
            <a:ext cx="1127232" cy="646331"/>
          </a:xfrm>
          <a:prstGeom prst="rect">
            <a:avLst/>
          </a:prstGeom>
          <a:noFill/>
        </p:spPr>
        <p:txBody>
          <a:bodyPr wrap="none" rtlCol="0">
            <a:spAutoFit/>
          </a:bodyPr>
          <a:lstStyle/>
          <a:p>
            <a:r>
              <a:rPr lang="en-US" dirty="0" smtClean="0"/>
              <a:t>Battery</a:t>
            </a:r>
          </a:p>
          <a:p>
            <a:r>
              <a:rPr lang="en-US" dirty="0" smtClean="0"/>
              <a:t>Adapter</a:t>
            </a:r>
            <a:endParaRPr lang="en-US" dirty="0"/>
          </a:p>
        </p:txBody>
      </p:sp>
    </p:spTree>
    <p:extLst>
      <p:ext uri="{BB962C8B-B14F-4D97-AF65-F5344CB8AC3E}">
        <p14:creationId xmlns:p14="http://schemas.microsoft.com/office/powerpoint/2010/main" val="8929033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In the case that your receiver does not come with the DSMX satellite, you will need to take your transmitter’s broadcast channels and run them through a module to format the signal the </a:t>
            </a:r>
            <a:r>
              <a:rPr lang="en-US" dirty="0" err="1" smtClean="0"/>
              <a:t>Pixhawk</a:t>
            </a:r>
            <a:r>
              <a:rPr lang="en-US" dirty="0" smtClean="0"/>
              <a:t> receives. </a:t>
            </a:r>
            <a:endParaRPr lang="en-US" dirty="0"/>
          </a:p>
        </p:txBody>
      </p:sp>
      <p:sp>
        <p:nvSpPr>
          <p:cNvPr id="3" name="Title 2"/>
          <p:cNvSpPr>
            <a:spLocks noGrp="1"/>
          </p:cNvSpPr>
          <p:nvPr>
            <p:ph type="title"/>
          </p:nvPr>
        </p:nvSpPr>
        <p:spPr/>
        <p:txBody>
          <a:bodyPr/>
          <a:lstStyle/>
          <a:p>
            <a:r>
              <a:rPr lang="en-US" dirty="0" smtClean="0"/>
              <a:t>PPM Encoder</a:t>
            </a:r>
            <a:endParaRPr lang="en-US" dirty="0"/>
          </a:p>
        </p:txBody>
      </p:sp>
    </p:spTree>
    <p:extLst>
      <p:ext uri="{BB962C8B-B14F-4D97-AF65-F5344CB8AC3E}">
        <p14:creationId xmlns:p14="http://schemas.microsoft.com/office/powerpoint/2010/main" val="42928610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To use a PPM encoder module with the </a:t>
            </a:r>
            <a:r>
              <a:rPr lang="en-US" dirty="0" err="1" smtClean="0"/>
              <a:t>Pixhawk</a:t>
            </a:r>
            <a:r>
              <a:rPr lang="en-US" dirty="0" smtClean="0"/>
              <a:t>, insert the single plug on one side of the encoder into the “RC IN” port of the </a:t>
            </a:r>
            <a:r>
              <a:rPr lang="en-US" dirty="0" err="1" smtClean="0"/>
              <a:t>Pixhawk</a:t>
            </a:r>
            <a:r>
              <a:rPr lang="en-US" dirty="0" smtClean="0"/>
              <a:t>, and in your </a:t>
            </a:r>
            <a:r>
              <a:rPr lang="en-US" dirty="0" err="1" smtClean="0"/>
              <a:t>prebound</a:t>
            </a:r>
            <a:r>
              <a:rPr lang="en-US" dirty="0" smtClean="0"/>
              <a:t> receiver, insert the signal/power plugs from the module either in the order that worked for us, or guess and check the order until the RC calibration setup screen in Mission planner shows the connections correspond correctly.</a:t>
            </a:r>
            <a:endParaRPr lang="en-US" dirty="0"/>
          </a:p>
        </p:txBody>
      </p:sp>
      <p:sp>
        <p:nvSpPr>
          <p:cNvPr id="3" name="Title 2"/>
          <p:cNvSpPr>
            <a:spLocks noGrp="1"/>
          </p:cNvSpPr>
          <p:nvPr>
            <p:ph type="title"/>
          </p:nvPr>
        </p:nvSpPr>
        <p:spPr/>
        <p:txBody>
          <a:bodyPr/>
          <a:lstStyle/>
          <a:p>
            <a:r>
              <a:rPr lang="en-US" dirty="0" smtClean="0"/>
              <a:t>Implementation</a:t>
            </a:r>
            <a:endParaRPr lang="en-US" dirty="0"/>
          </a:p>
        </p:txBody>
      </p:sp>
    </p:spTree>
    <p:extLst>
      <p:ext uri="{BB962C8B-B14F-4D97-AF65-F5344CB8AC3E}">
        <p14:creationId xmlns:p14="http://schemas.microsoft.com/office/powerpoint/2010/main" val="21094981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dirty="0"/>
          </a:p>
        </p:txBody>
      </p:sp>
      <p:pic>
        <p:nvPicPr>
          <p:cNvPr id="1026" name="Picture 2" descr="C:\Users\germo_000\Desktop\Job Stuff\TA - MNSGC Quads\20151110_142848.jpg"/>
          <p:cNvPicPr>
            <a:picLocks noGrp="1" noChangeAspect="1" noChangeArrowheads="1"/>
          </p:cNvPicPr>
          <p:nvPr>
            <p:ph idx="1"/>
          </p:nvPr>
        </p:nvPicPr>
        <p:blipFill rotWithShape="1">
          <a:blip r:embed="rId2" cstate="print">
            <a:extLst>
              <a:ext uri="{28A0092B-C50C-407E-A947-70E740481C1C}">
                <a14:useLocalDpi xmlns:a14="http://schemas.microsoft.com/office/drawing/2010/main" val="0"/>
              </a:ext>
            </a:extLst>
          </a:blip>
          <a:srcRect l="31401" t="-1282" r="5860" b="1282"/>
          <a:stretch/>
        </p:blipFill>
        <p:spPr bwMode="auto">
          <a:xfrm rot="5400000">
            <a:off x="-243001" y="1943049"/>
            <a:ext cx="4699227" cy="4213225"/>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pic>
        <p:nvPicPr>
          <p:cNvPr id="1027" name="Picture 3" descr="C:\Users\germo_000\Desktop\Job Stuff\TA - MNSGC Quads\20151110_142933.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53091"/>
          <a:stretch/>
        </p:blipFill>
        <p:spPr bwMode="auto">
          <a:xfrm rot="5400000">
            <a:off x="4155971" y="1477912"/>
            <a:ext cx="4289323" cy="51435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143000" y="4336026"/>
            <a:ext cx="1802096" cy="369332"/>
          </a:xfrm>
          <a:prstGeom prst="rect">
            <a:avLst/>
          </a:prstGeom>
          <a:noFill/>
        </p:spPr>
        <p:txBody>
          <a:bodyPr wrap="none" rtlCol="0">
            <a:spAutoFit/>
          </a:bodyPr>
          <a:lstStyle/>
          <a:p>
            <a:r>
              <a:rPr lang="en-US" b="1" dirty="0" smtClean="0"/>
              <a:t>=3=1=2=4=5=&gt;</a:t>
            </a:r>
            <a:endParaRPr lang="en-US" b="1" dirty="0"/>
          </a:p>
        </p:txBody>
      </p:sp>
    </p:spTree>
    <p:extLst>
      <p:ext uri="{BB962C8B-B14F-4D97-AF65-F5344CB8AC3E}">
        <p14:creationId xmlns:p14="http://schemas.microsoft.com/office/powerpoint/2010/main" val="12642020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72067" y="2133600"/>
            <a:ext cx="7408333" cy="3992563"/>
          </a:xfrm>
        </p:spPr>
        <p:txBody>
          <a:bodyPr>
            <a:normAutofit lnSpcReduction="10000"/>
          </a:bodyPr>
          <a:lstStyle/>
          <a:p>
            <a:r>
              <a:rPr lang="en-US" dirty="0" smtClean="0"/>
              <a:t>The following slide shows a configured setup for the </a:t>
            </a:r>
            <a:r>
              <a:rPr lang="en-US" dirty="0" err="1" smtClean="0"/>
              <a:t>Pixhawk</a:t>
            </a:r>
            <a:r>
              <a:rPr lang="en-US" dirty="0" smtClean="0"/>
              <a:t>. As for the initial mounting, follow the instructions in the Quick Start guide. You’ll need to vary your setup a little bit on the spacers and plates above the battery to fit the </a:t>
            </a:r>
            <a:r>
              <a:rPr lang="en-US" dirty="0" err="1" smtClean="0"/>
              <a:t>Pixhawk</a:t>
            </a:r>
            <a:r>
              <a:rPr lang="en-US" dirty="0" smtClean="0"/>
              <a:t> on your quad. </a:t>
            </a:r>
          </a:p>
          <a:p>
            <a:r>
              <a:rPr lang="en-US" dirty="0" smtClean="0"/>
              <a:t>Note the connections on the board, and be creative with mounting the hardware. There’s more than there was with the </a:t>
            </a:r>
            <a:r>
              <a:rPr lang="en-US" dirty="0" err="1" smtClean="0"/>
              <a:t>HoverFly</a:t>
            </a:r>
            <a:r>
              <a:rPr lang="en-US" dirty="0" smtClean="0"/>
              <a:t> Open; in fact, </a:t>
            </a:r>
            <a:r>
              <a:rPr lang="en-US" i="1" dirty="0" smtClean="0"/>
              <a:t>the board won’t arm unless you use the safety switch.</a:t>
            </a:r>
            <a:endParaRPr lang="en-US" i="1" dirty="0"/>
          </a:p>
        </p:txBody>
      </p:sp>
      <p:sp>
        <p:nvSpPr>
          <p:cNvPr id="3" name="Title 2"/>
          <p:cNvSpPr>
            <a:spLocks noGrp="1"/>
          </p:cNvSpPr>
          <p:nvPr>
            <p:ph type="title"/>
          </p:nvPr>
        </p:nvSpPr>
        <p:spPr/>
        <p:txBody>
          <a:bodyPr/>
          <a:lstStyle/>
          <a:p>
            <a:r>
              <a:rPr lang="en-US" dirty="0" smtClean="0"/>
              <a:t>Implementation</a:t>
            </a:r>
            <a:endParaRPr lang="en-US" dirty="0"/>
          </a:p>
        </p:txBody>
      </p:sp>
    </p:spTree>
    <p:extLst>
      <p:ext uri="{BB962C8B-B14F-4D97-AF65-F5344CB8AC3E}">
        <p14:creationId xmlns:p14="http://schemas.microsoft.com/office/powerpoint/2010/main" val="8053694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l="27883" r="16319"/>
          <a:stretch/>
        </p:blipFill>
        <p:spPr>
          <a:xfrm rot="5400000">
            <a:off x="1017891" y="-16405"/>
            <a:ext cx="6727219" cy="6781800"/>
          </a:xfrm>
        </p:spPr>
      </p:pic>
      <p:sp>
        <p:nvSpPr>
          <p:cNvPr id="5" name="TextBox 4"/>
          <p:cNvSpPr txBox="1"/>
          <p:nvPr/>
        </p:nvSpPr>
        <p:spPr>
          <a:xfrm>
            <a:off x="5638800" y="304800"/>
            <a:ext cx="2514600" cy="923330"/>
          </a:xfrm>
          <a:prstGeom prst="rect">
            <a:avLst/>
          </a:prstGeom>
          <a:noFill/>
        </p:spPr>
        <p:txBody>
          <a:bodyPr wrap="square" rtlCol="0">
            <a:spAutoFit/>
          </a:bodyPr>
          <a:lstStyle/>
          <a:p>
            <a:r>
              <a:rPr lang="en-US" dirty="0" smtClean="0">
                <a:solidFill>
                  <a:schemeClr val="bg2"/>
                </a:solidFill>
              </a:rPr>
              <a:t>Battery Monitor – Attached to battery balance port</a:t>
            </a:r>
            <a:endParaRPr lang="en-US" dirty="0">
              <a:solidFill>
                <a:schemeClr val="bg2"/>
              </a:solidFill>
            </a:endParaRPr>
          </a:p>
        </p:txBody>
      </p:sp>
      <p:sp>
        <p:nvSpPr>
          <p:cNvPr id="6" name="TextBox 5"/>
          <p:cNvSpPr txBox="1"/>
          <p:nvPr/>
        </p:nvSpPr>
        <p:spPr>
          <a:xfrm>
            <a:off x="5791200" y="5334000"/>
            <a:ext cx="1752600" cy="646331"/>
          </a:xfrm>
          <a:prstGeom prst="rect">
            <a:avLst/>
          </a:prstGeom>
          <a:noFill/>
        </p:spPr>
        <p:txBody>
          <a:bodyPr wrap="square" rtlCol="0">
            <a:spAutoFit/>
          </a:bodyPr>
          <a:lstStyle/>
          <a:p>
            <a:r>
              <a:rPr lang="en-US" dirty="0" smtClean="0">
                <a:solidFill>
                  <a:schemeClr val="bg2"/>
                </a:solidFill>
              </a:rPr>
              <a:t>3DR Power Module</a:t>
            </a:r>
            <a:endParaRPr lang="en-US" dirty="0">
              <a:solidFill>
                <a:schemeClr val="bg2"/>
              </a:solidFill>
            </a:endParaRPr>
          </a:p>
        </p:txBody>
      </p:sp>
      <p:sp>
        <p:nvSpPr>
          <p:cNvPr id="7" name="TextBox 6"/>
          <p:cNvSpPr txBox="1"/>
          <p:nvPr/>
        </p:nvSpPr>
        <p:spPr>
          <a:xfrm>
            <a:off x="2133600" y="5029200"/>
            <a:ext cx="873957" cy="369332"/>
          </a:xfrm>
          <a:prstGeom prst="rect">
            <a:avLst/>
          </a:prstGeom>
          <a:noFill/>
        </p:spPr>
        <p:txBody>
          <a:bodyPr wrap="none" rtlCol="0">
            <a:spAutoFit/>
          </a:bodyPr>
          <a:lstStyle/>
          <a:p>
            <a:r>
              <a:rPr lang="en-US" dirty="0" smtClean="0">
                <a:solidFill>
                  <a:schemeClr val="bg2"/>
                </a:solidFill>
              </a:rPr>
              <a:t>Buzzer</a:t>
            </a:r>
            <a:endParaRPr lang="en-US" dirty="0">
              <a:solidFill>
                <a:schemeClr val="bg2"/>
              </a:solidFill>
            </a:endParaRPr>
          </a:p>
        </p:txBody>
      </p:sp>
      <p:sp>
        <p:nvSpPr>
          <p:cNvPr id="8" name="TextBox 7"/>
          <p:cNvSpPr txBox="1"/>
          <p:nvPr/>
        </p:nvSpPr>
        <p:spPr>
          <a:xfrm>
            <a:off x="990600" y="3984954"/>
            <a:ext cx="1369286" cy="369332"/>
          </a:xfrm>
          <a:prstGeom prst="rect">
            <a:avLst/>
          </a:prstGeom>
          <a:noFill/>
        </p:spPr>
        <p:txBody>
          <a:bodyPr wrap="none" rtlCol="0">
            <a:spAutoFit/>
          </a:bodyPr>
          <a:lstStyle/>
          <a:p>
            <a:r>
              <a:rPr lang="en-US" dirty="0" smtClean="0">
                <a:solidFill>
                  <a:schemeClr val="bg2"/>
                </a:solidFill>
              </a:rPr>
              <a:t>Satellite Rx</a:t>
            </a:r>
            <a:endParaRPr lang="en-US" dirty="0">
              <a:solidFill>
                <a:schemeClr val="bg2"/>
              </a:solidFill>
            </a:endParaRPr>
          </a:p>
        </p:txBody>
      </p:sp>
      <p:sp>
        <p:nvSpPr>
          <p:cNvPr id="9" name="TextBox 8"/>
          <p:cNvSpPr txBox="1"/>
          <p:nvPr/>
        </p:nvSpPr>
        <p:spPr>
          <a:xfrm>
            <a:off x="5257799" y="1447800"/>
            <a:ext cx="946093" cy="646331"/>
          </a:xfrm>
          <a:prstGeom prst="rect">
            <a:avLst/>
          </a:prstGeom>
          <a:noFill/>
        </p:spPr>
        <p:txBody>
          <a:bodyPr wrap="none" rtlCol="0">
            <a:spAutoFit/>
          </a:bodyPr>
          <a:lstStyle/>
          <a:p>
            <a:r>
              <a:rPr lang="en-US" dirty="0" smtClean="0">
                <a:solidFill>
                  <a:schemeClr val="bg2"/>
                </a:solidFill>
              </a:rPr>
              <a:t>Safety </a:t>
            </a:r>
          </a:p>
          <a:p>
            <a:r>
              <a:rPr lang="en-US" dirty="0" smtClean="0">
                <a:solidFill>
                  <a:schemeClr val="bg2"/>
                </a:solidFill>
              </a:rPr>
              <a:t>Switch</a:t>
            </a:r>
            <a:endParaRPr lang="en-US" dirty="0">
              <a:solidFill>
                <a:schemeClr val="bg2"/>
              </a:solidFill>
            </a:endParaRPr>
          </a:p>
        </p:txBody>
      </p:sp>
      <p:sp>
        <p:nvSpPr>
          <p:cNvPr id="10" name="TextBox 9"/>
          <p:cNvSpPr txBox="1"/>
          <p:nvPr/>
        </p:nvSpPr>
        <p:spPr>
          <a:xfrm>
            <a:off x="3733800" y="326571"/>
            <a:ext cx="1433406" cy="646331"/>
          </a:xfrm>
          <a:prstGeom prst="rect">
            <a:avLst/>
          </a:prstGeom>
          <a:noFill/>
        </p:spPr>
        <p:txBody>
          <a:bodyPr wrap="none" rtlCol="0">
            <a:spAutoFit/>
          </a:bodyPr>
          <a:lstStyle/>
          <a:p>
            <a:r>
              <a:rPr lang="en-US" dirty="0" smtClean="0">
                <a:solidFill>
                  <a:schemeClr val="bg2"/>
                </a:solidFill>
              </a:rPr>
              <a:t>Motor Ports</a:t>
            </a:r>
          </a:p>
          <a:p>
            <a:r>
              <a:rPr lang="en-US" dirty="0" smtClean="0">
                <a:solidFill>
                  <a:schemeClr val="bg2"/>
                </a:solidFill>
              </a:rPr>
              <a:t>1</a:t>
            </a:r>
            <a:r>
              <a:rPr lang="en-US" dirty="0" smtClean="0">
                <a:solidFill>
                  <a:schemeClr val="bg2"/>
                </a:solidFill>
                <a:sym typeface="Wingdings" pitchFamily="2" charset="2"/>
              </a:rPr>
              <a:t>4</a:t>
            </a:r>
            <a:endParaRPr lang="en-US" dirty="0">
              <a:solidFill>
                <a:schemeClr val="bg2"/>
              </a:solidFill>
            </a:endParaRPr>
          </a:p>
        </p:txBody>
      </p:sp>
    </p:spTree>
    <p:extLst>
      <p:ext uri="{BB962C8B-B14F-4D97-AF65-F5344CB8AC3E}">
        <p14:creationId xmlns:p14="http://schemas.microsoft.com/office/powerpoint/2010/main" val="34972893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72067" y="1676400"/>
            <a:ext cx="7408333" cy="4449763"/>
          </a:xfrm>
        </p:spPr>
        <p:txBody>
          <a:bodyPr/>
          <a:lstStyle/>
          <a:p>
            <a:r>
              <a:rPr lang="en-US" dirty="0" smtClean="0"/>
              <a:t>By now, hopefully you looked at all those links on the fourth slide. If you have, you’ve downloaded Mission Planner. This is the computer interface for your </a:t>
            </a:r>
            <a:r>
              <a:rPr lang="en-US" dirty="0" err="1" smtClean="0"/>
              <a:t>Pixhawk</a:t>
            </a:r>
            <a:r>
              <a:rPr lang="en-US" dirty="0" smtClean="0"/>
              <a:t>. Much of it we won’t use, as we’re operating without GPS/Autopilot functions. Much of it is self-explanatory, but there are some things I should point out. </a:t>
            </a:r>
            <a:endParaRPr lang="en-US" dirty="0"/>
          </a:p>
        </p:txBody>
      </p:sp>
      <p:sp>
        <p:nvSpPr>
          <p:cNvPr id="3" name="Title 2"/>
          <p:cNvSpPr>
            <a:spLocks noGrp="1"/>
          </p:cNvSpPr>
          <p:nvPr>
            <p:ph type="title"/>
          </p:nvPr>
        </p:nvSpPr>
        <p:spPr/>
        <p:txBody>
          <a:bodyPr/>
          <a:lstStyle/>
          <a:p>
            <a:r>
              <a:rPr lang="en-US" dirty="0" smtClean="0"/>
              <a:t>Mission Planner</a:t>
            </a:r>
            <a:endParaRPr lang="en-US" dirty="0"/>
          </a:p>
        </p:txBody>
      </p:sp>
    </p:spTree>
    <p:extLst>
      <p:ext uri="{BB962C8B-B14F-4D97-AF65-F5344CB8AC3E}">
        <p14:creationId xmlns:p14="http://schemas.microsoft.com/office/powerpoint/2010/main" val="13597022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81000" y="1600200"/>
            <a:ext cx="8396267" cy="4678363"/>
          </a:xfrm>
        </p:spPr>
      </p:pic>
      <p:sp>
        <p:nvSpPr>
          <p:cNvPr id="3" name="Title 2"/>
          <p:cNvSpPr>
            <a:spLocks noGrp="1"/>
          </p:cNvSpPr>
          <p:nvPr>
            <p:ph type="title"/>
          </p:nvPr>
        </p:nvSpPr>
        <p:spPr/>
        <p:txBody>
          <a:bodyPr/>
          <a:lstStyle/>
          <a:p>
            <a:r>
              <a:rPr lang="en-US" dirty="0" smtClean="0"/>
              <a:t>Mission Planner</a:t>
            </a:r>
            <a:endParaRPr lang="en-US" dirty="0"/>
          </a:p>
        </p:txBody>
      </p:sp>
      <p:sp>
        <p:nvSpPr>
          <p:cNvPr id="5" name="TextBox 4"/>
          <p:cNvSpPr txBox="1"/>
          <p:nvPr/>
        </p:nvSpPr>
        <p:spPr>
          <a:xfrm>
            <a:off x="2971800" y="2590800"/>
            <a:ext cx="2743200" cy="1200329"/>
          </a:xfrm>
          <a:prstGeom prst="rect">
            <a:avLst/>
          </a:prstGeom>
          <a:noFill/>
        </p:spPr>
        <p:txBody>
          <a:bodyPr wrap="square" rtlCol="0">
            <a:spAutoFit/>
          </a:bodyPr>
          <a:lstStyle/>
          <a:p>
            <a:r>
              <a:rPr lang="en-US" dirty="0" smtClean="0">
                <a:solidFill>
                  <a:schemeClr val="bg2"/>
                </a:solidFill>
              </a:rPr>
              <a:t>Connect your </a:t>
            </a:r>
            <a:r>
              <a:rPr lang="en-US" dirty="0" err="1" smtClean="0">
                <a:solidFill>
                  <a:schemeClr val="bg2"/>
                </a:solidFill>
              </a:rPr>
              <a:t>Pixhawk</a:t>
            </a:r>
            <a:r>
              <a:rPr lang="en-US" dirty="0" smtClean="0">
                <a:solidFill>
                  <a:schemeClr val="bg2"/>
                </a:solidFill>
              </a:rPr>
              <a:t> via USB and go to the Wizard in “Initial Setup”.</a:t>
            </a:r>
            <a:endParaRPr lang="en-US" dirty="0">
              <a:solidFill>
                <a:schemeClr val="bg2"/>
              </a:solidFill>
            </a:endParaRPr>
          </a:p>
        </p:txBody>
      </p:sp>
      <p:cxnSp>
        <p:nvCxnSpPr>
          <p:cNvPr id="7" name="Straight Arrow Connector 6"/>
          <p:cNvCxnSpPr/>
          <p:nvPr/>
        </p:nvCxnSpPr>
        <p:spPr>
          <a:xfrm flipH="1" flipV="1">
            <a:off x="1600200" y="2057400"/>
            <a:ext cx="1143000" cy="533400"/>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spTree>
    <p:extLst>
      <p:ext uri="{BB962C8B-B14F-4D97-AF65-F5344CB8AC3E}">
        <p14:creationId xmlns:p14="http://schemas.microsoft.com/office/powerpoint/2010/main" val="37768256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r>
              <a:rPr lang="en-US" dirty="0" smtClean="0"/>
              <a:t>In the video later on (slide 26), I note that it’s safer during tuning to connect via the 3DR telemetry radios. You can look to see the difference between these methods, but the best part is that it’s easy. For a wired connection, you just need the right COM port and bitrate, then click “connect” in the upper-right corner of Mission Planner. If you have a 3DR radio connected to both the quad and the computer, it’s the same procedure. Your port and bitrate will just be different. Easiest method: plug it in, select AUTO under port selection, and hit “connect.”</a:t>
            </a:r>
            <a:endParaRPr lang="en-US" dirty="0"/>
          </a:p>
        </p:txBody>
      </p:sp>
      <p:sp>
        <p:nvSpPr>
          <p:cNvPr id="3" name="Title 2"/>
          <p:cNvSpPr>
            <a:spLocks noGrp="1"/>
          </p:cNvSpPr>
          <p:nvPr>
            <p:ph type="title"/>
          </p:nvPr>
        </p:nvSpPr>
        <p:spPr/>
        <p:txBody>
          <a:bodyPr>
            <a:normAutofit fontScale="90000"/>
          </a:bodyPr>
          <a:lstStyle/>
          <a:p>
            <a:r>
              <a:rPr lang="en-US" dirty="0" smtClean="0"/>
              <a:t>Connecting to Mission Planner</a:t>
            </a:r>
            <a:br>
              <a:rPr lang="en-US" dirty="0" smtClean="0"/>
            </a:br>
            <a:r>
              <a:rPr lang="en-US" dirty="0" smtClean="0"/>
              <a:t>Wireless vs. Wired</a:t>
            </a:r>
            <a:endParaRPr lang="en-US" dirty="0"/>
          </a:p>
        </p:txBody>
      </p:sp>
    </p:spTree>
    <p:extLst>
      <p:ext uri="{BB962C8B-B14F-4D97-AF65-F5344CB8AC3E}">
        <p14:creationId xmlns:p14="http://schemas.microsoft.com/office/powerpoint/2010/main" val="2638208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Setup for the </a:t>
            </a:r>
            <a:r>
              <a:rPr lang="en-US" dirty="0" err="1" smtClean="0"/>
              <a:t>Pixhawk</a:t>
            </a:r>
            <a:r>
              <a:rPr lang="en-US" dirty="0" smtClean="0"/>
              <a:t> differs highly from the </a:t>
            </a:r>
            <a:r>
              <a:rPr lang="en-US" dirty="0" err="1" smtClean="0"/>
              <a:t>HoverFly</a:t>
            </a:r>
            <a:r>
              <a:rPr lang="en-US" dirty="0" smtClean="0"/>
              <a:t> Open. Once you reach Section 5 of the assembly in the ELEV-8 manual, these steps </a:t>
            </a:r>
            <a:r>
              <a:rPr lang="en-US" dirty="0" err="1" smtClean="0"/>
              <a:t>supercede</a:t>
            </a:r>
            <a:r>
              <a:rPr lang="en-US" dirty="0" smtClean="0"/>
              <a:t> that manual. Configuration of even your receiver and transmitter are fundamentally different.</a:t>
            </a:r>
            <a:endParaRPr lang="en-US" dirty="0"/>
          </a:p>
        </p:txBody>
      </p:sp>
      <p:sp>
        <p:nvSpPr>
          <p:cNvPr id="3" name="Title 2"/>
          <p:cNvSpPr>
            <a:spLocks noGrp="1"/>
          </p:cNvSpPr>
          <p:nvPr>
            <p:ph type="title"/>
          </p:nvPr>
        </p:nvSpPr>
        <p:spPr/>
        <p:txBody>
          <a:bodyPr/>
          <a:lstStyle/>
          <a:p>
            <a:r>
              <a:rPr lang="en-US" dirty="0" smtClean="0"/>
              <a:t>Note</a:t>
            </a:r>
            <a:endParaRPr lang="en-US" dirty="0"/>
          </a:p>
        </p:txBody>
      </p:sp>
    </p:spTree>
    <p:extLst>
      <p:ext uri="{BB962C8B-B14F-4D97-AF65-F5344CB8AC3E}">
        <p14:creationId xmlns:p14="http://schemas.microsoft.com/office/powerpoint/2010/main" val="22497898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Pictures: Wired vs. Wireless</a:t>
            </a:r>
            <a:endParaRPr lang="en-US" dirty="0"/>
          </a:p>
        </p:txBody>
      </p:sp>
      <p:pic>
        <p:nvPicPr>
          <p:cNvPr id="2050" name="Picture 2" descr="C:\Users\germo_000\Downloads\WireWlss.jpg"/>
          <p:cNvPicPr>
            <a:picLocks noGrp="1" noChangeAspect="1" noChangeArrowheads="1"/>
          </p:cNvPicPr>
          <p:nvPr>
            <p:ph idx="1"/>
          </p:nvPr>
        </p:nvPicPr>
        <p:blipFill rotWithShape="1">
          <a:blip r:embed="rId2" cstate="print">
            <a:extLst>
              <a:ext uri="{28A0092B-C50C-407E-A947-70E740481C1C}">
                <a14:useLocalDpi xmlns:a14="http://schemas.microsoft.com/office/drawing/2010/main" val="0"/>
              </a:ext>
            </a:extLst>
          </a:blip>
          <a:srcRect l="3778" t="11796" r="30212"/>
          <a:stretch/>
        </p:blipFill>
        <p:spPr bwMode="auto">
          <a:xfrm rot="5400000">
            <a:off x="-146842" y="2280442"/>
            <a:ext cx="4864098" cy="3656014"/>
          </a:xfrm>
          <a:prstGeom prst="rect">
            <a:avLst/>
          </a:prstGeom>
          <a:noFill/>
          <a:extLst>
            <a:ext uri="{909E8E84-426E-40DD-AFC4-6F175D3DCCD1}">
              <a14:hiddenFill xmlns:a14="http://schemas.microsoft.com/office/drawing/2010/main">
                <a:solidFill>
                  <a:srgbClr val="FFFFFF"/>
                </a:solidFill>
              </a14:hiddenFill>
            </a:ext>
          </a:extLst>
        </p:spPr>
      </p:pic>
      <p:sp>
        <p:nvSpPr>
          <p:cNvPr id="18" name="Oval 17"/>
          <p:cNvSpPr/>
          <p:nvPr/>
        </p:nvSpPr>
        <p:spPr>
          <a:xfrm>
            <a:off x="3886200" y="3543300"/>
            <a:ext cx="228600" cy="228600"/>
          </a:xfrm>
          <a:prstGeom prst="ellipse">
            <a:avLst/>
          </a:prstGeom>
          <a:noFill/>
          <a:ln w="381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2" name="Picture 4" descr="C:\Users\germo_000\Downloads\WireWlss2.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8941" r="13636"/>
          <a:stretch/>
        </p:blipFill>
        <p:spPr bwMode="auto">
          <a:xfrm>
            <a:off x="4254500" y="1692518"/>
            <a:ext cx="4302220" cy="4860681"/>
          </a:xfrm>
          <a:prstGeom prst="rect">
            <a:avLst/>
          </a:prstGeom>
          <a:noFill/>
          <a:ln>
            <a:solidFill>
              <a:schemeClr val="tx2">
                <a:lumMod val="60000"/>
                <a:lumOff val="40000"/>
              </a:schemeClr>
            </a:solidFill>
          </a:ln>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6656717" y="6019800"/>
            <a:ext cx="1912703" cy="369332"/>
          </a:xfrm>
          <a:prstGeom prst="rect">
            <a:avLst/>
          </a:prstGeom>
          <a:noFill/>
        </p:spPr>
        <p:txBody>
          <a:bodyPr wrap="none" rtlCol="0">
            <a:spAutoFit/>
          </a:bodyPr>
          <a:lstStyle/>
          <a:p>
            <a:r>
              <a:rPr lang="en-US" b="1" dirty="0" smtClean="0">
                <a:solidFill>
                  <a:srgbClr val="FFFF00"/>
                </a:solidFill>
              </a:rPr>
              <a:t>USB-&gt;computer</a:t>
            </a:r>
            <a:endParaRPr lang="en-US" b="1" dirty="0">
              <a:solidFill>
                <a:srgbClr val="FFFF00"/>
              </a:solidFill>
            </a:endParaRPr>
          </a:p>
        </p:txBody>
      </p:sp>
      <p:sp>
        <p:nvSpPr>
          <p:cNvPr id="6" name="TextBox 5"/>
          <p:cNvSpPr txBox="1"/>
          <p:nvPr/>
        </p:nvSpPr>
        <p:spPr>
          <a:xfrm>
            <a:off x="6553200" y="3974068"/>
            <a:ext cx="2164375" cy="369332"/>
          </a:xfrm>
          <a:prstGeom prst="rect">
            <a:avLst/>
          </a:prstGeom>
          <a:noFill/>
        </p:spPr>
        <p:txBody>
          <a:bodyPr wrap="none" rtlCol="0">
            <a:spAutoFit/>
          </a:bodyPr>
          <a:lstStyle/>
          <a:p>
            <a:r>
              <a:rPr lang="en-US" b="1" dirty="0" smtClean="0">
                <a:solidFill>
                  <a:srgbClr val="FFFF00"/>
                </a:solidFill>
              </a:rPr>
              <a:t>Micro USB-&gt;radio</a:t>
            </a:r>
            <a:endParaRPr lang="en-US" b="1" dirty="0">
              <a:solidFill>
                <a:srgbClr val="FFFF00"/>
              </a:solidFill>
            </a:endParaRPr>
          </a:p>
        </p:txBody>
      </p:sp>
      <p:sp>
        <p:nvSpPr>
          <p:cNvPr id="11" name="TextBox 10"/>
          <p:cNvSpPr txBox="1"/>
          <p:nvPr/>
        </p:nvSpPr>
        <p:spPr>
          <a:xfrm>
            <a:off x="685800" y="5638800"/>
            <a:ext cx="2443298" cy="369332"/>
          </a:xfrm>
          <a:prstGeom prst="rect">
            <a:avLst/>
          </a:prstGeom>
          <a:noFill/>
        </p:spPr>
        <p:txBody>
          <a:bodyPr wrap="none" rtlCol="0">
            <a:spAutoFit/>
          </a:bodyPr>
          <a:lstStyle/>
          <a:p>
            <a:r>
              <a:rPr lang="en-US" b="1" dirty="0" smtClean="0">
                <a:solidFill>
                  <a:srgbClr val="FFFF00"/>
                </a:solidFill>
              </a:rPr>
              <a:t>Micro USB-&gt;</a:t>
            </a:r>
            <a:r>
              <a:rPr lang="en-US" b="1" dirty="0" err="1" smtClean="0">
                <a:solidFill>
                  <a:srgbClr val="FFFF00"/>
                </a:solidFill>
              </a:rPr>
              <a:t>Pixhawk</a:t>
            </a:r>
            <a:endParaRPr lang="en-US" b="1" dirty="0">
              <a:solidFill>
                <a:srgbClr val="FFFF00"/>
              </a:solidFill>
            </a:endParaRPr>
          </a:p>
        </p:txBody>
      </p:sp>
      <p:sp>
        <p:nvSpPr>
          <p:cNvPr id="7" name="TextBox 6"/>
          <p:cNvSpPr txBox="1"/>
          <p:nvPr/>
        </p:nvSpPr>
        <p:spPr>
          <a:xfrm>
            <a:off x="4208544" y="2907268"/>
            <a:ext cx="2420856" cy="369332"/>
          </a:xfrm>
          <a:prstGeom prst="rect">
            <a:avLst/>
          </a:prstGeom>
          <a:noFill/>
        </p:spPr>
        <p:txBody>
          <a:bodyPr wrap="none" rtlCol="0">
            <a:spAutoFit/>
          </a:bodyPr>
          <a:lstStyle/>
          <a:p>
            <a:r>
              <a:rPr lang="en-US" b="1" dirty="0" smtClean="0">
                <a:solidFill>
                  <a:srgbClr val="FFFF00"/>
                </a:solidFill>
              </a:rPr>
              <a:t>Radio-&gt;5-wire snap </a:t>
            </a:r>
            <a:endParaRPr lang="en-US" b="1" dirty="0">
              <a:solidFill>
                <a:srgbClr val="FFFF00"/>
              </a:solidFill>
            </a:endParaRPr>
          </a:p>
        </p:txBody>
      </p:sp>
      <p:sp>
        <p:nvSpPr>
          <p:cNvPr id="10" name="TextBox 9"/>
          <p:cNvSpPr txBox="1"/>
          <p:nvPr/>
        </p:nvSpPr>
        <p:spPr>
          <a:xfrm>
            <a:off x="2057400" y="3657600"/>
            <a:ext cx="1912703" cy="369332"/>
          </a:xfrm>
          <a:prstGeom prst="rect">
            <a:avLst/>
          </a:prstGeom>
          <a:noFill/>
        </p:spPr>
        <p:txBody>
          <a:bodyPr wrap="none" rtlCol="0">
            <a:spAutoFit/>
          </a:bodyPr>
          <a:lstStyle/>
          <a:p>
            <a:r>
              <a:rPr lang="en-US" b="1" dirty="0" smtClean="0">
                <a:solidFill>
                  <a:srgbClr val="FFFF00"/>
                </a:solidFill>
              </a:rPr>
              <a:t>USB-&gt;computer</a:t>
            </a:r>
            <a:endParaRPr lang="en-US" b="1" dirty="0">
              <a:solidFill>
                <a:srgbClr val="FFFF00"/>
              </a:solidFill>
            </a:endParaRPr>
          </a:p>
        </p:txBody>
      </p:sp>
      <p:sp>
        <p:nvSpPr>
          <p:cNvPr id="13" name="TextBox 12"/>
          <p:cNvSpPr txBox="1"/>
          <p:nvPr/>
        </p:nvSpPr>
        <p:spPr>
          <a:xfrm>
            <a:off x="4159661" y="4355068"/>
            <a:ext cx="2930610" cy="369332"/>
          </a:xfrm>
          <a:prstGeom prst="rect">
            <a:avLst/>
          </a:prstGeom>
          <a:noFill/>
        </p:spPr>
        <p:txBody>
          <a:bodyPr wrap="none" rtlCol="0">
            <a:spAutoFit/>
          </a:bodyPr>
          <a:lstStyle/>
          <a:p>
            <a:r>
              <a:rPr lang="en-US" b="1" dirty="0" smtClean="0">
                <a:solidFill>
                  <a:srgbClr val="FFFF00"/>
                </a:solidFill>
              </a:rPr>
              <a:t>5-wire snap-&gt;TELEM port </a:t>
            </a:r>
            <a:endParaRPr lang="en-US" b="1" dirty="0">
              <a:solidFill>
                <a:srgbClr val="FFFF00"/>
              </a:solidFill>
            </a:endParaRPr>
          </a:p>
        </p:txBody>
      </p:sp>
      <p:sp>
        <p:nvSpPr>
          <p:cNvPr id="8" name="Oval 7"/>
          <p:cNvSpPr/>
          <p:nvPr/>
        </p:nvSpPr>
        <p:spPr>
          <a:xfrm>
            <a:off x="4419600" y="3276600"/>
            <a:ext cx="228600" cy="228600"/>
          </a:xfrm>
          <a:prstGeom prst="ellipse">
            <a:avLst/>
          </a:prstGeom>
          <a:noFill/>
          <a:ln w="381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8353520" y="6337300"/>
            <a:ext cx="228600" cy="228600"/>
          </a:xfrm>
          <a:prstGeom prst="ellipse">
            <a:avLst/>
          </a:prstGeom>
          <a:noFill/>
          <a:ln w="381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5624966" y="4122859"/>
            <a:ext cx="228600" cy="228600"/>
          </a:xfrm>
          <a:prstGeom prst="ellipse">
            <a:avLst/>
          </a:prstGeom>
          <a:noFill/>
          <a:ln w="381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7162800" y="4381500"/>
            <a:ext cx="228600" cy="228600"/>
          </a:xfrm>
          <a:prstGeom prst="ellipse">
            <a:avLst/>
          </a:prstGeom>
          <a:noFill/>
          <a:ln w="381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1600200" y="5257800"/>
            <a:ext cx="228600" cy="228600"/>
          </a:xfrm>
          <a:prstGeom prst="ellipse">
            <a:avLst/>
          </a:prstGeom>
          <a:noFill/>
          <a:ln w="381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817764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33400" y="2057400"/>
            <a:ext cx="5180087" cy="3451225"/>
          </a:xfrm>
        </p:spPr>
      </p:pic>
      <p:sp>
        <p:nvSpPr>
          <p:cNvPr id="3" name="Title 2"/>
          <p:cNvSpPr>
            <a:spLocks noGrp="1"/>
          </p:cNvSpPr>
          <p:nvPr>
            <p:ph type="title"/>
          </p:nvPr>
        </p:nvSpPr>
        <p:spPr/>
        <p:txBody>
          <a:bodyPr/>
          <a:lstStyle/>
          <a:p>
            <a:r>
              <a:rPr lang="en-US" dirty="0" smtClean="0"/>
              <a:t>Wizard Tips</a:t>
            </a:r>
            <a:endParaRPr lang="en-US" dirty="0"/>
          </a:p>
        </p:txBody>
      </p:sp>
      <p:sp>
        <p:nvSpPr>
          <p:cNvPr id="5" name="TextBox 4"/>
          <p:cNvSpPr txBox="1"/>
          <p:nvPr/>
        </p:nvSpPr>
        <p:spPr>
          <a:xfrm>
            <a:off x="5867401" y="2209800"/>
            <a:ext cx="3048000" cy="2031325"/>
          </a:xfrm>
          <a:prstGeom prst="rect">
            <a:avLst/>
          </a:prstGeom>
          <a:noFill/>
        </p:spPr>
        <p:txBody>
          <a:bodyPr wrap="square" rtlCol="0">
            <a:spAutoFit/>
          </a:bodyPr>
          <a:lstStyle/>
          <a:p>
            <a:r>
              <a:rPr lang="en-US" dirty="0" smtClean="0"/>
              <a:t>While your com port could be “PX4 FMU,” it could also be listed as something as simple as “USB Serial Device.” Just make sure the rate reads “115200.” </a:t>
            </a:r>
            <a:endParaRPr lang="en-US" dirty="0"/>
          </a:p>
        </p:txBody>
      </p:sp>
    </p:spTree>
    <p:extLst>
      <p:ext uri="{BB962C8B-B14F-4D97-AF65-F5344CB8AC3E}">
        <p14:creationId xmlns:p14="http://schemas.microsoft.com/office/powerpoint/2010/main" val="11211075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52600" y="1219200"/>
            <a:ext cx="5537518" cy="3451225"/>
          </a:xfrm>
        </p:spPr>
      </p:pic>
      <p:sp>
        <p:nvSpPr>
          <p:cNvPr id="3" name="Title 2"/>
          <p:cNvSpPr>
            <a:spLocks noGrp="1"/>
          </p:cNvSpPr>
          <p:nvPr>
            <p:ph type="title"/>
          </p:nvPr>
        </p:nvSpPr>
        <p:spPr>
          <a:xfrm>
            <a:off x="457200" y="152400"/>
            <a:ext cx="8229600" cy="1252728"/>
          </a:xfrm>
        </p:spPr>
        <p:txBody>
          <a:bodyPr/>
          <a:lstStyle/>
          <a:p>
            <a:r>
              <a:rPr lang="en-US" dirty="0" smtClean="0"/>
              <a:t>Wizard Tips</a:t>
            </a:r>
            <a:endParaRPr lang="en-US" dirty="0"/>
          </a:p>
        </p:txBody>
      </p:sp>
      <p:sp>
        <p:nvSpPr>
          <p:cNvPr id="5" name="TextBox 4"/>
          <p:cNvSpPr txBox="1"/>
          <p:nvPr/>
        </p:nvSpPr>
        <p:spPr>
          <a:xfrm>
            <a:off x="228600" y="4735286"/>
            <a:ext cx="8665029" cy="1754326"/>
          </a:xfrm>
          <a:prstGeom prst="rect">
            <a:avLst/>
          </a:prstGeom>
          <a:noFill/>
        </p:spPr>
        <p:txBody>
          <a:bodyPr wrap="square" rtlCol="0">
            <a:spAutoFit/>
          </a:bodyPr>
          <a:lstStyle/>
          <a:p>
            <a:r>
              <a:rPr lang="en-US" dirty="0" smtClean="0"/>
              <a:t>On this screen, your </a:t>
            </a:r>
            <a:r>
              <a:rPr lang="en-US" dirty="0" err="1" smtClean="0"/>
              <a:t>Tx</a:t>
            </a:r>
            <a:r>
              <a:rPr lang="en-US" dirty="0" smtClean="0"/>
              <a:t> stick movements should be registering as green level bars where the bars are shown here as gray (no transmitter signal). The “</a:t>
            </a:r>
            <a:r>
              <a:rPr lang="en-US" dirty="0" err="1" smtClean="0"/>
              <a:t>Spekrum</a:t>
            </a:r>
            <a:r>
              <a:rPr lang="en-US" dirty="0" smtClean="0"/>
              <a:t> Bind” options at the bottom are not only unnecessary for your pre-bound satellite Rx; they haven’t worked when I tried to bind using those. Follow the commands on screen to </a:t>
            </a:r>
            <a:r>
              <a:rPr lang="en-US" dirty="0"/>
              <a:t>calibrate the way the </a:t>
            </a:r>
            <a:r>
              <a:rPr lang="en-US" dirty="0" err="1"/>
              <a:t>Pixhawk</a:t>
            </a:r>
            <a:r>
              <a:rPr lang="en-US" dirty="0"/>
              <a:t> interprets the signal from the DX6i</a:t>
            </a:r>
            <a:r>
              <a:rPr lang="en-US" dirty="0" smtClean="0"/>
              <a:t>.</a:t>
            </a:r>
            <a:endParaRPr lang="en-US" dirty="0"/>
          </a:p>
        </p:txBody>
      </p:sp>
    </p:spTree>
    <p:extLst>
      <p:ext uri="{BB962C8B-B14F-4D97-AF65-F5344CB8AC3E}">
        <p14:creationId xmlns:p14="http://schemas.microsoft.com/office/powerpoint/2010/main" val="42889256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09600" y="2057400"/>
            <a:ext cx="7636933" cy="4343400"/>
          </a:xfrm>
        </p:spPr>
        <p:txBody>
          <a:bodyPr>
            <a:normAutofit fontScale="92500" lnSpcReduction="10000"/>
          </a:bodyPr>
          <a:lstStyle/>
          <a:p>
            <a:r>
              <a:rPr lang="en-US" dirty="0" smtClean="0"/>
              <a:t>After you’ve calibrated the accelerometer, compass, and radio, you should arrive at a screen entitled “Verify.” All but the GPS calibration verification should be shown as complete. If any of the necessary four show as incomplete, first go back and redo the specific step (once, the board only armed after we’d calibrated the radio five times). If that doesn’t help, go to the beginning of the wizard and flash the firmware again. This thing can be finicky. Look around online for help and the meaning of the signals the board gives (beeps, LEDs), so you don’t lead yourself on a wild troubleshooting goose chase.</a:t>
            </a:r>
            <a:endParaRPr lang="en-US" dirty="0"/>
          </a:p>
        </p:txBody>
      </p:sp>
      <p:sp>
        <p:nvSpPr>
          <p:cNvPr id="3" name="Title 2"/>
          <p:cNvSpPr>
            <a:spLocks noGrp="1"/>
          </p:cNvSpPr>
          <p:nvPr>
            <p:ph type="title"/>
          </p:nvPr>
        </p:nvSpPr>
        <p:spPr/>
        <p:txBody>
          <a:bodyPr/>
          <a:lstStyle/>
          <a:p>
            <a:r>
              <a:rPr lang="en-US" dirty="0" smtClean="0"/>
              <a:t>Wizard Tips - Troubleshooting</a:t>
            </a:r>
            <a:endParaRPr lang="en-US" dirty="0"/>
          </a:p>
        </p:txBody>
      </p:sp>
    </p:spTree>
    <p:extLst>
      <p:ext uri="{BB962C8B-B14F-4D97-AF65-F5344CB8AC3E}">
        <p14:creationId xmlns:p14="http://schemas.microsoft.com/office/powerpoint/2010/main" val="21002505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72067" y="2438400"/>
            <a:ext cx="7408333" cy="3687763"/>
          </a:xfrm>
        </p:spPr>
        <p:txBody>
          <a:bodyPr>
            <a:normAutofit fontScale="92500" lnSpcReduction="10000"/>
          </a:bodyPr>
          <a:lstStyle/>
          <a:p>
            <a:r>
              <a:rPr lang="en-US" dirty="0" smtClean="0"/>
              <a:t>After verifying completion of the necessary steps, make sure you’ve set all flight modes to “Stabilize,” without Simple or Super Simple modes enabled. These are mostly unnecessary adjustments for us. </a:t>
            </a:r>
          </a:p>
          <a:p>
            <a:r>
              <a:rPr lang="en-US" dirty="0" smtClean="0"/>
              <a:t>Make sure all the </a:t>
            </a:r>
            <a:r>
              <a:rPr lang="en-US" dirty="0" err="1" smtClean="0"/>
              <a:t>failsafes</a:t>
            </a:r>
            <a:r>
              <a:rPr lang="en-US" dirty="0" smtClean="0"/>
              <a:t> are disabled as well. They rely on GPS, typically. IF you want, you may play around with the battery failsafe’s Land mode, but research the information pertaining to your battery first. (The failsafe default trigger is not correct for your </a:t>
            </a:r>
            <a:r>
              <a:rPr lang="en-US" dirty="0" err="1" smtClean="0"/>
              <a:t>LiPo</a:t>
            </a:r>
            <a:r>
              <a:rPr lang="en-US" dirty="0" smtClean="0"/>
              <a:t>.)</a:t>
            </a:r>
            <a:endParaRPr lang="en-US" dirty="0"/>
          </a:p>
          <a:p>
            <a:r>
              <a:rPr lang="en-US" dirty="0" smtClean="0"/>
              <a:t>Also disable the </a:t>
            </a:r>
            <a:r>
              <a:rPr lang="en-US" dirty="0" err="1" smtClean="0"/>
              <a:t>GeoFence</a:t>
            </a:r>
            <a:r>
              <a:rPr lang="en-US" dirty="0" smtClean="0"/>
              <a:t>. </a:t>
            </a:r>
            <a:endParaRPr lang="en-US" dirty="0"/>
          </a:p>
        </p:txBody>
      </p:sp>
      <p:sp>
        <p:nvSpPr>
          <p:cNvPr id="3" name="Title 2"/>
          <p:cNvSpPr>
            <a:spLocks noGrp="1"/>
          </p:cNvSpPr>
          <p:nvPr>
            <p:ph type="title"/>
          </p:nvPr>
        </p:nvSpPr>
        <p:spPr/>
        <p:txBody>
          <a:bodyPr/>
          <a:lstStyle/>
          <a:p>
            <a:r>
              <a:rPr lang="en-US" dirty="0" smtClean="0"/>
              <a:t>Wizard Tips</a:t>
            </a:r>
            <a:endParaRPr lang="en-US" dirty="0"/>
          </a:p>
        </p:txBody>
      </p:sp>
    </p:spTree>
    <p:extLst>
      <p:ext uri="{BB962C8B-B14F-4D97-AF65-F5344CB8AC3E}">
        <p14:creationId xmlns:p14="http://schemas.microsoft.com/office/powerpoint/2010/main" val="93109063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Motor Layout</a:t>
            </a:r>
            <a:endParaRPr lang="en-US" dirty="0"/>
          </a:p>
        </p:txBody>
      </p:sp>
      <p:pic>
        <p:nvPicPr>
          <p:cNvPr id="1026"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50464" r="4525"/>
          <a:stretch/>
        </p:blipFill>
        <p:spPr bwMode="auto">
          <a:xfrm>
            <a:off x="609600" y="1981200"/>
            <a:ext cx="2786744" cy="293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3962400" y="2514600"/>
            <a:ext cx="4953000" cy="3139321"/>
          </a:xfrm>
          <a:prstGeom prst="rect">
            <a:avLst/>
          </a:prstGeom>
          <a:noFill/>
        </p:spPr>
        <p:txBody>
          <a:bodyPr wrap="square" rtlCol="0">
            <a:spAutoFit/>
          </a:bodyPr>
          <a:lstStyle/>
          <a:p>
            <a:r>
              <a:rPr lang="en-US" dirty="0" smtClean="0"/>
              <a:t>Note also, the motor layout required by the </a:t>
            </a:r>
            <a:r>
              <a:rPr lang="en-US" dirty="0" err="1"/>
              <a:t>P</a:t>
            </a:r>
            <a:r>
              <a:rPr lang="en-US" dirty="0" err="1" smtClean="0"/>
              <a:t>ixhawk</a:t>
            </a:r>
            <a:r>
              <a:rPr lang="en-US" dirty="0" smtClean="0"/>
              <a:t> is shown here. It </a:t>
            </a:r>
            <a:r>
              <a:rPr lang="en-US" i="1" dirty="0" smtClean="0"/>
              <a:t>is not the same </a:t>
            </a:r>
            <a:r>
              <a:rPr lang="en-US" dirty="0" smtClean="0"/>
              <a:t>as the numbering system given in your ELEV-8 manual; that numbering (starting front right, numbering CCW) is for the </a:t>
            </a:r>
            <a:r>
              <a:rPr lang="en-US" dirty="0" err="1" smtClean="0"/>
              <a:t>the</a:t>
            </a:r>
            <a:r>
              <a:rPr lang="en-US" dirty="0"/>
              <a:t> </a:t>
            </a:r>
            <a:r>
              <a:rPr lang="en-US" dirty="0" smtClean="0"/>
              <a:t>flight board that was included in the kit. You’re not using that one.</a:t>
            </a:r>
          </a:p>
          <a:p>
            <a:r>
              <a:rPr lang="en-US" dirty="0" smtClean="0"/>
              <a:t>If you don’t attach the motors correctly, the quad will inexplicably want to flip when you throttle up, and you’ll break a lot of props.</a:t>
            </a:r>
            <a:endParaRPr lang="en-US" dirty="0"/>
          </a:p>
        </p:txBody>
      </p:sp>
    </p:spTree>
    <p:extLst>
      <p:ext uri="{BB962C8B-B14F-4D97-AF65-F5344CB8AC3E}">
        <p14:creationId xmlns:p14="http://schemas.microsoft.com/office/powerpoint/2010/main" val="87457270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dirty="0" smtClean="0"/>
              <a:t>After your quad can already fly (this is important; if your bird can’t get off the ground successfully, </a:t>
            </a:r>
            <a:r>
              <a:rPr lang="en-US" i="1" dirty="0" smtClean="0"/>
              <a:t>you are not ready for this step</a:t>
            </a:r>
            <a:r>
              <a:rPr lang="en-US" dirty="0" smtClean="0"/>
              <a:t>) you may tune the proportional, integral, and derivative gain values (PID gain). This is found under the “extended tuning” menu in the “</a:t>
            </a:r>
            <a:r>
              <a:rPr lang="en-US" dirty="0" err="1" smtClean="0"/>
              <a:t>config</a:t>
            </a:r>
            <a:r>
              <a:rPr lang="en-US" dirty="0" smtClean="0"/>
              <a:t>/tuning” tab of Mission Planner. </a:t>
            </a:r>
          </a:p>
          <a:p>
            <a:r>
              <a:rPr lang="en-US" dirty="0" smtClean="0"/>
              <a:t>This will control how responsive your quad is to your commands. Preference varies by pilot.</a:t>
            </a:r>
            <a:endParaRPr lang="en-US" dirty="0"/>
          </a:p>
        </p:txBody>
      </p:sp>
      <p:sp>
        <p:nvSpPr>
          <p:cNvPr id="3" name="Title 2"/>
          <p:cNvSpPr>
            <a:spLocks noGrp="1"/>
          </p:cNvSpPr>
          <p:nvPr>
            <p:ph type="title"/>
          </p:nvPr>
        </p:nvSpPr>
        <p:spPr/>
        <p:txBody>
          <a:bodyPr/>
          <a:lstStyle/>
          <a:p>
            <a:r>
              <a:rPr lang="en-US" dirty="0" smtClean="0"/>
              <a:t>Fine-Tuning Your Quad</a:t>
            </a:r>
            <a:endParaRPr lang="en-US" dirty="0"/>
          </a:p>
        </p:txBody>
      </p:sp>
    </p:spTree>
    <p:extLst>
      <p:ext uri="{BB962C8B-B14F-4D97-AF65-F5344CB8AC3E}">
        <p14:creationId xmlns:p14="http://schemas.microsoft.com/office/powerpoint/2010/main" val="208769657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Here is a link to a video, which will be a better way of explaining this than me typing it all out. </a:t>
            </a:r>
          </a:p>
          <a:p>
            <a:endParaRPr lang="en-US" dirty="0"/>
          </a:p>
          <a:p>
            <a:r>
              <a:rPr lang="en-US" dirty="0"/>
              <a:t>https://youtu.be/U-5bFZtqpLM</a:t>
            </a:r>
          </a:p>
        </p:txBody>
      </p:sp>
      <p:sp>
        <p:nvSpPr>
          <p:cNvPr id="3" name="Title 2"/>
          <p:cNvSpPr>
            <a:spLocks noGrp="1"/>
          </p:cNvSpPr>
          <p:nvPr>
            <p:ph type="title"/>
          </p:nvPr>
        </p:nvSpPr>
        <p:spPr/>
        <p:txBody>
          <a:bodyPr/>
          <a:lstStyle/>
          <a:p>
            <a:r>
              <a:rPr lang="en-US" dirty="0" smtClean="0"/>
              <a:t>Video</a:t>
            </a:r>
            <a:endParaRPr lang="en-US" dirty="0"/>
          </a:p>
        </p:txBody>
      </p:sp>
    </p:spTree>
    <p:extLst>
      <p:ext uri="{BB962C8B-B14F-4D97-AF65-F5344CB8AC3E}">
        <p14:creationId xmlns:p14="http://schemas.microsoft.com/office/powerpoint/2010/main" val="2737827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71538" y="2158774"/>
            <a:ext cx="7408862" cy="3408815"/>
          </a:xfrm>
        </p:spPr>
      </p:pic>
      <p:sp>
        <p:nvSpPr>
          <p:cNvPr id="3" name="Title 2"/>
          <p:cNvSpPr>
            <a:spLocks noGrp="1"/>
          </p:cNvSpPr>
          <p:nvPr>
            <p:ph type="title"/>
          </p:nvPr>
        </p:nvSpPr>
        <p:spPr/>
        <p:txBody>
          <a:bodyPr/>
          <a:lstStyle/>
          <a:p>
            <a:r>
              <a:rPr lang="en-US" dirty="0" smtClean="0"/>
              <a:t>For Reference</a:t>
            </a:r>
            <a:endParaRPr lang="en-US" dirty="0"/>
          </a:p>
        </p:txBody>
      </p:sp>
    </p:spTree>
    <p:extLst>
      <p:ext uri="{BB962C8B-B14F-4D97-AF65-F5344CB8AC3E}">
        <p14:creationId xmlns:p14="http://schemas.microsoft.com/office/powerpoint/2010/main" val="277072545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38200" y="1905000"/>
            <a:ext cx="7408333" cy="4648200"/>
          </a:xfrm>
        </p:spPr>
        <p:txBody>
          <a:bodyPr>
            <a:normAutofit fontScale="85000" lnSpcReduction="20000"/>
          </a:bodyPr>
          <a:lstStyle/>
          <a:p>
            <a:r>
              <a:rPr lang="en-US" dirty="0" smtClean="0"/>
              <a:t>All that math doesn’t matter much for us. What it means for you is..</a:t>
            </a:r>
          </a:p>
          <a:p>
            <a:pPr fontAlgn="base"/>
            <a:r>
              <a:rPr lang="en-US" dirty="0" err="1"/>
              <a:t>K</a:t>
            </a:r>
            <a:r>
              <a:rPr lang="en-US" baseline="-25000" dirty="0" err="1"/>
              <a:t>p</a:t>
            </a:r>
            <a:r>
              <a:rPr lang="en-US" baseline="-25000" dirty="0"/>
              <a:t> </a:t>
            </a:r>
            <a:endParaRPr lang="en-US" dirty="0"/>
          </a:p>
          <a:p>
            <a:pPr lvl="1" fontAlgn="base"/>
            <a:r>
              <a:rPr lang="en-US" dirty="0"/>
              <a:t>Most important.</a:t>
            </a:r>
          </a:p>
          <a:p>
            <a:pPr lvl="1" fontAlgn="base"/>
            <a:r>
              <a:rPr lang="en-US" dirty="0"/>
              <a:t>Controls the sensitivity/ reactivity of the vehicle to angular changes.</a:t>
            </a:r>
          </a:p>
          <a:p>
            <a:pPr lvl="1" fontAlgn="base"/>
            <a:r>
              <a:rPr lang="en-US" dirty="0"/>
              <a:t>If too low – sluggish; If too high – high </a:t>
            </a:r>
            <a:r>
              <a:rPr lang="en-US" dirty="0" err="1"/>
              <a:t>fq</a:t>
            </a:r>
            <a:r>
              <a:rPr lang="en-US" dirty="0"/>
              <a:t>. Oscillations. </a:t>
            </a:r>
          </a:p>
          <a:p>
            <a:pPr fontAlgn="base"/>
            <a:r>
              <a:rPr lang="en-US" dirty="0"/>
              <a:t>K</a:t>
            </a:r>
            <a:r>
              <a:rPr lang="en-US" baseline="-25000" dirty="0"/>
              <a:t>i</a:t>
            </a:r>
            <a:endParaRPr lang="en-US" dirty="0"/>
          </a:p>
          <a:p>
            <a:pPr lvl="1" fontAlgn="base"/>
            <a:r>
              <a:rPr lang="en-US" dirty="0"/>
              <a:t>Prevents the vehicle from oscillating around set point.</a:t>
            </a:r>
          </a:p>
          <a:p>
            <a:pPr lvl="1" fontAlgn="base"/>
            <a:r>
              <a:rPr lang="en-US" dirty="0"/>
              <a:t>Acts against P.</a:t>
            </a:r>
          </a:p>
          <a:p>
            <a:pPr lvl="1" fontAlgn="base"/>
            <a:r>
              <a:rPr lang="en-US" dirty="0"/>
              <a:t>If too high – low </a:t>
            </a:r>
            <a:r>
              <a:rPr lang="en-US" dirty="0" err="1"/>
              <a:t>fq</a:t>
            </a:r>
            <a:r>
              <a:rPr lang="en-US" dirty="0"/>
              <a:t>. Oscillations.</a:t>
            </a:r>
          </a:p>
          <a:p>
            <a:pPr fontAlgn="base"/>
            <a:r>
              <a:rPr lang="en-US" dirty="0" err="1"/>
              <a:t>K</a:t>
            </a:r>
            <a:r>
              <a:rPr lang="en-US" baseline="-25000" dirty="0" err="1"/>
              <a:t>d</a:t>
            </a:r>
            <a:endParaRPr lang="en-US" dirty="0"/>
          </a:p>
          <a:p>
            <a:pPr lvl="1" fontAlgn="base"/>
            <a:r>
              <a:rPr lang="en-US" dirty="0"/>
              <a:t>Detects external forces.</a:t>
            </a:r>
          </a:p>
          <a:p>
            <a:pPr lvl="1" fontAlgn="base"/>
            <a:r>
              <a:rPr lang="en-US" dirty="0"/>
              <a:t>Lets the vehicle reach equilibrium quickly.</a:t>
            </a:r>
            <a:br>
              <a:rPr lang="en-US" dirty="0"/>
            </a:br>
            <a:r>
              <a:rPr lang="en-US" dirty="0"/>
              <a:t/>
            </a:r>
            <a:br>
              <a:rPr lang="en-US" dirty="0"/>
            </a:br>
            <a:endParaRPr lang="en-US" dirty="0"/>
          </a:p>
          <a:p>
            <a:endParaRPr lang="en-US" dirty="0"/>
          </a:p>
        </p:txBody>
      </p:sp>
      <p:sp>
        <p:nvSpPr>
          <p:cNvPr id="3" name="Title 2"/>
          <p:cNvSpPr>
            <a:spLocks noGrp="1"/>
          </p:cNvSpPr>
          <p:nvPr>
            <p:ph type="title"/>
          </p:nvPr>
        </p:nvSpPr>
        <p:spPr/>
        <p:txBody>
          <a:bodyPr/>
          <a:lstStyle/>
          <a:p>
            <a:r>
              <a:rPr lang="en-US" dirty="0" smtClean="0"/>
              <a:t>Simplified…</a:t>
            </a:r>
            <a:endParaRPr lang="en-US" dirty="0"/>
          </a:p>
        </p:txBody>
      </p:sp>
    </p:spTree>
    <p:extLst>
      <p:ext uri="{BB962C8B-B14F-4D97-AF65-F5344CB8AC3E}">
        <p14:creationId xmlns:p14="http://schemas.microsoft.com/office/powerpoint/2010/main" val="11653773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72067" y="4800599"/>
            <a:ext cx="7408333" cy="1600201"/>
          </a:xfrm>
        </p:spPr>
        <p:txBody>
          <a:bodyPr>
            <a:normAutofit fontScale="92500" lnSpcReduction="10000"/>
          </a:bodyPr>
          <a:lstStyle/>
          <a:p>
            <a:r>
              <a:rPr lang="en-US" dirty="0" smtClean="0"/>
              <a:t>Know (left-right, rear to front) transmitter (DX6i, </a:t>
            </a:r>
            <a:r>
              <a:rPr lang="en-US" dirty="0" err="1" smtClean="0"/>
              <a:t>Tx</a:t>
            </a:r>
            <a:r>
              <a:rPr lang="en-US" dirty="0" smtClean="0"/>
              <a:t>), receiver (Rx), bind plug, satellite receiver, </a:t>
            </a:r>
            <a:r>
              <a:rPr lang="en-US" dirty="0" err="1" smtClean="0"/>
              <a:t>Pixhawk</a:t>
            </a:r>
            <a:r>
              <a:rPr lang="en-US" dirty="0" smtClean="0"/>
              <a:t> flight controller (FC),3DR Power Module, safety switch, buzzer. The shortened jargon will be useful if you seek help on DIY web forums. </a:t>
            </a:r>
            <a:endParaRPr lang="en-US" dirty="0"/>
          </a:p>
        </p:txBody>
      </p:sp>
      <p:sp>
        <p:nvSpPr>
          <p:cNvPr id="3" name="Title 2"/>
          <p:cNvSpPr>
            <a:spLocks noGrp="1"/>
          </p:cNvSpPr>
          <p:nvPr>
            <p:ph type="title"/>
          </p:nvPr>
        </p:nvSpPr>
        <p:spPr/>
        <p:txBody>
          <a:bodyPr/>
          <a:lstStyle/>
          <a:p>
            <a:r>
              <a:rPr lang="en-US" dirty="0" smtClean="0"/>
              <a:t>Be familiar with your parts </a:t>
            </a:r>
            <a:endParaRPr lang="en-US" dirty="0"/>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r="5482" b="12293"/>
          <a:stretch/>
        </p:blipFill>
        <p:spPr>
          <a:xfrm>
            <a:off x="1371600" y="1404257"/>
            <a:ext cx="6193971" cy="3233057"/>
          </a:xfrm>
          <a:prstGeom prst="rect">
            <a:avLst/>
          </a:prstGeom>
        </p:spPr>
      </p:pic>
    </p:spTree>
    <p:extLst>
      <p:ext uri="{BB962C8B-B14F-4D97-AF65-F5344CB8AC3E}">
        <p14:creationId xmlns:p14="http://schemas.microsoft.com/office/powerpoint/2010/main" val="46439037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38200" y="1676400"/>
            <a:ext cx="7408333" cy="3840163"/>
          </a:xfrm>
        </p:spPr>
        <p:txBody>
          <a:bodyPr>
            <a:normAutofit/>
          </a:bodyPr>
          <a:lstStyle/>
          <a:p>
            <a:r>
              <a:rPr lang="en-US" sz="2000" dirty="0" smtClean="0"/>
              <a:t>Start here if you want, and tune according to what you see your vehicle doing. What really matters here is the Rate Roll and Rate Pitch values. The rest are defaults. Play at your own risk.</a:t>
            </a:r>
          </a:p>
          <a:p>
            <a:endParaRPr lang="en-US" sz="2000" dirty="0"/>
          </a:p>
        </p:txBody>
      </p:sp>
      <p:sp>
        <p:nvSpPr>
          <p:cNvPr id="3" name="Title 2"/>
          <p:cNvSpPr>
            <a:spLocks noGrp="1"/>
          </p:cNvSpPr>
          <p:nvPr>
            <p:ph type="title"/>
          </p:nvPr>
        </p:nvSpPr>
        <p:spPr/>
        <p:txBody>
          <a:bodyPr/>
          <a:lstStyle/>
          <a:p>
            <a:r>
              <a:rPr lang="en-US" dirty="0" smtClean="0"/>
              <a:t>Our Values</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1486" y="2928257"/>
            <a:ext cx="6858957" cy="3772426"/>
          </a:xfrm>
          <a:prstGeom prst="rect">
            <a:avLst/>
          </a:prstGeom>
        </p:spPr>
      </p:pic>
    </p:spTree>
    <p:extLst>
      <p:ext uri="{BB962C8B-B14F-4D97-AF65-F5344CB8AC3E}">
        <p14:creationId xmlns:p14="http://schemas.microsoft.com/office/powerpoint/2010/main" val="396314962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72067" y="1981200"/>
            <a:ext cx="7408333" cy="4144963"/>
          </a:xfrm>
        </p:spPr>
        <p:txBody>
          <a:bodyPr>
            <a:normAutofit/>
          </a:bodyPr>
          <a:lstStyle/>
          <a:p>
            <a:r>
              <a:rPr lang="en-US" dirty="0" smtClean="0"/>
              <a:t>Here are a couple links to help you understand the nature of the powerful lithium polymer batteries you’re using, as well as how to make sure you don’t kill them. I’ll send you a more concise guide with the email thread accompanying this as well. Read and be careful.</a:t>
            </a:r>
          </a:p>
          <a:p>
            <a:r>
              <a:rPr lang="en-US" dirty="0">
                <a:hlinkClick r:id="rId2"/>
              </a:rPr>
              <a:t>http://</a:t>
            </a:r>
            <a:r>
              <a:rPr lang="en-US" dirty="0" smtClean="0">
                <a:hlinkClick r:id="rId2"/>
              </a:rPr>
              <a:t>www.rchelicopterfun.com/rc-lipo-batteries.html</a:t>
            </a:r>
            <a:endParaRPr lang="en-US" dirty="0" smtClean="0"/>
          </a:p>
          <a:p>
            <a:r>
              <a:rPr lang="en-US" dirty="0">
                <a:hlinkClick r:id="rId3"/>
              </a:rPr>
              <a:t>http://batteryuniversity.com/learn</a:t>
            </a:r>
            <a:r>
              <a:rPr lang="en-US" dirty="0" smtClean="0">
                <a:hlinkClick r:id="rId3"/>
              </a:rPr>
              <a:t>/</a:t>
            </a:r>
            <a:endParaRPr lang="en-US" dirty="0" smtClean="0"/>
          </a:p>
          <a:p>
            <a:endParaRPr lang="en-US" dirty="0"/>
          </a:p>
          <a:p>
            <a:endParaRPr lang="en-US" dirty="0"/>
          </a:p>
        </p:txBody>
      </p:sp>
      <p:sp>
        <p:nvSpPr>
          <p:cNvPr id="3" name="Title 2"/>
          <p:cNvSpPr>
            <a:spLocks noGrp="1"/>
          </p:cNvSpPr>
          <p:nvPr>
            <p:ph type="title"/>
          </p:nvPr>
        </p:nvSpPr>
        <p:spPr/>
        <p:txBody>
          <a:bodyPr/>
          <a:lstStyle/>
          <a:p>
            <a:r>
              <a:rPr lang="en-US" dirty="0" err="1" smtClean="0"/>
              <a:t>LiPo</a:t>
            </a:r>
            <a:r>
              <a:rPr lang="en-US" dirty="0" smtClean="0"/>
              <a:t> Batteries</a:t>
            </a:r>
            <a:endParaRPr lang="en-US" dirty="0"/>
          </a:p>
        </p:txBody>
      </p:sp>
    </p:spTree>
    <p:extLst>
      <p:ext uri="{BB962C8B-B14F-4D97-AF65-F5344CB8AC3E}">
        <p14:creationId xmlns:p14="http://schemas.microsoft.com/office/powerpoint/2010/main" val="40047740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447800"/>
            <a:ext cx="8458199" cy="4678363"/>
          </a:xfrm>
        </p:spPr>
        <p:txBody>
          <a:bodyPr/>
          <a:lstStyle/>
          <a:p>
            <a:r>
              <a:rPr lang="en-US" dirty="0" smtClean="0"/>
              <a:t>Explore the 3DR site section on the </a:t>
            </a:r>
            <a:r>
              <a:rPr lang="en-US" dirty="0" err="1" smtClean="0"/>
              <a:t>Pixhawk</a:t>
            </a:r>
            <a:r>
              <a:rPr lang="en-US" dirty="0" smtClean="0"/>
              <a:t>. The LEDs, beeping signals, and most other information you need </a:t>
            </a:r>
            <a:r>
              <a:rPr lang="en-US" dirty="0"/>
              <a:t>is there: </a:t>
            </a:r>
            <a:endParaRPr lang="en-US" dirty="0" smtClean="0"/>
          </a:p>
          <a:p>
            <a:pPr lvl="1"/>
            <a:r>
              <a:rPr lang="en-US" dirty="0" smtClean="0">
                <a:hlinkClick r:id="rId2"/>
              </a:rPr>
              <a:t>http</a:t>
            </a:r>
            <a:r>
              <a:rPr lang="en-US" dirty="0">
                <a:hlinkClick r:id="rId2"/>
              </a:rPr>
              <a:t>://3drobotics.com/kb/pixhawk/</a:t>
            </a:r>
            <a:endParaRPr lang="en-US" dirty="0" smtClean="0"/>
          </a:p>
          <a:p>
            <a:r>
              <a:rPr lang="en-US" dirty="0" smtClean="0"/>
              <a:t>Mission Planner Download</a:t>
            </a:r>
          </a:p>
          <a:p>
            <a:pPr lvl="1"/>
            <a:r>
              <a:rPr lang="en-US" dirty="0">
                <a:hlinkClick r:id="rId3"/>
              </a:rPr>
              <a:t>http://ardupilot.com/downloads/?</a:t>
            </a:r>
            <a:r>
              <a:rPr lang="en-US" dirty="0" smtClean="0">
                <a:hlinkClick r:id="rId3"/>
              </a:rPr>
              <a:t>did=82</a:t>
            </a:r>
            <a:endParaRPr lang="en-US" dirty="0" smtClean="0"/>
          </a:p>
          <a:p>
            <a:r>
              <a:rPr lang="en-US" dirty="0" smtClean="0"/>
              <a:t>Quick Start Guide (</a:t>
            </a:r>
            <a:r>
              <a:rPr lang="en-US" dirty="0" err="1" smtClean="0"/>
              <a:t>Pixhawk</a:t>
            </a:r>
            <a:r>
              <a:rPr lang="en-US" dirty="0" smtClean="0"/>
              <a:t>)</a:t>
            </a:r>
          </a:p>
          <a:p>
            <a:pPr lvl="1"/>
            <a:r>
              <a:rPr lang="en-US" dirty="0">
                <a:hlinkClick r:id="rId4"/>
              </a:rPr>
              <a:t>https://</a:t>
            </a:r>
            <a:r>
              <a:rPr lang="en-US" dirty="0" smtClean="0">
                <a:hlinkClick r:id="rId4"/>
              </a:rPr>
              <a:t>3drobotics.com/wp-content/uploads/2014/03/pixhawk-manual-rev7.pdf</a:t>
            </a:r>
            <a:endParaRPr lang="en-US" dirty="0" smtClean="0"/>
          </a:p>
          <a:p>
            <a:r>
              <a:rPr lang="en-US" dirty="0" err="1" smtClean="0"/>
              <a:t>Spektrum</a:t>
            </a:r>
            <a:r>
              <a:rPr lang="en-US" dirty="0" smtClean="0"/>
              <a:t> DX6i Manual</a:t>
            </a:r>
          </a:p>
          <a:p>
            <a:pPr lvl="1"/>
            <a:r>
              <a:rPr lang="en-US" dirty="0">
                <a:hlinkClick r:id="rId5"/>
              </a:rPr>
              <a:t>http://</a:t>
            </a:r>
            <a:r>
              <a:rPr lang="en-US" dirty="0" smtClean="0">
                <a:hlinkClick r:id="rId5"/>
              </a:rPr>
              <a:t>www.horizonhobby.com/pdf/DX6i-Manual_EN.pdf</a:t>
            </a:r>
            <a:endParaRPr lang="en-US" dirty="0" smtClean="0"/>
          </a:p>
          <a:p>
            <a:endParaRPr lang="en-US" dirty="0"/>
          </a:p>
        </p:txBody>
      </p:sp>
      <p:sp>
        <p:nvSpPr>
          <p:cNvPr id="3" name="Title 2"/>
          <p:cNvSpPr>
            <a:spLocks noGrp="1"/>
          </p:cNvSpPr>
          <p:nvPr>
            <p:ph type="title"/>
          </p:nvPr>
        </p:nvSpPr>
        <p:spPr/>
        <p:txBody>
          <a:bodyPr/>
          <a:lstStyle/>
          <a:p>
            <a:r>
              <a:rPr lang="en-US" dirty="0" smtClean="0"/>
              <a:t>Links you need</a:t>
            </a:r>
            <a:endParaRPr lang="en-US" dirty="0"/>
          </a:p>
        </p:txBody>
      </p:sp>
    </p:spTree>
    <p:extLst>
      <p:ext uri="{BB962C8B-B14F-4D97-AF65-F5344CB8AC3E}">
        <p14:creationId xmlns:p14="http://schemas.microsoft.com/office/powerpoint/2010/main" val="5629779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Until </a:t>
            </a:r>
            <a:r>
              <a:rPr lang="en-US" dirty="0" smtClean="0"/>
              <a:t>later steps may differ, go </a:t>
            </a:r>
            <a:r>
              <a:rPr lang="en-US" dirty="0"/>
              <a:t>ahead and use the directions “Instructions for </a:t>
            </a:r>
            <a:r>
              <a:rPr lang="en-US" dirty="0" err="1"/>
              <a:t>Spektrum</a:t>
            </a:r>
            <a:r>
              <a:rPr lang="en-US" dirty="0"/>
              <a:t> DX6i </a:t>
            </a:r>
            <a:r>
              <a:rPr lang="en-US" dirty="0" smtClean="0"/>
              <a:t>Configuration” in the ELEV-8 manual to set up a model on your DX6i, but go ahead and use “PIXHAWK” as the model name if “ELEV-8 V2” is still on there from last year.</a:t>
            </a:r>
            <a:endParaRPr lang="en-US" dirty="0"/>
          </a:p>
        </p:txBody>
      </p:sp>
      <p:sp>
        <p:nvSpPr>
          <p:cNvPr id="3" name="Title 2"/>
          <p:cNvSpPr>
            <a:spLocks noGrp="1"/>
          </p:cNvSpPr>
          <p:nvPr>
            <p:ph type="title"/>
          </p:nvPr>
        </p:nvSpPr>
        <p:spPr/>
        <p:txBody>
          <a:bodyPr/>
          <a:lstStyle/>
          <a:p>
            <a:r>
              <a:rPr lang="en-US" dirty="0" err="1" smtClean="0"/>
              <a:t>Tx</a:t>
            </a:r>
            <a:r>
              <a:rPr lang="en-US" dirty="0" smtClean="0"/>
              <a:t>/Rx setup</a:t>
            </a:r>
            <a:endParaRPr lang="en-US" dirty="0"/>
          </a:p>
        </p:txBody>
      </p:sp>
    </p:spTree>
    <p:extLst>
      <p:ext uri="{BB962C8B-B14F-4D97-AF65-F5344CB8AC3E}">
        <p14:creationId xmlns:p14="http://schemas.microsoft.com/office/powerpoint/2010/main" val="38260496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r>
              <a:rPr lang="en-US" dirty="0" smtClean="0"/>
              <a:t>The </a:t>
            </a:r>
            <a:r>
              <a:rPr lang="en-US" dirty="0" err="1" smtClean="0"/>
              <a:t>Pixhawk</a:t>
            </a:r>
            <a:r>
              <a:rPr lang="en-US" dirty="0" smtClean="0"/>
              <a:t> is set up to use the DSMX satellite that attaches to your main Rx. To eliminate signal interference, you must bind your </a:t>
            </a:r>
            <a:r>
              <a:rPr lang="en-US" dirty="0" err="1" smtClean="0"/>
              <a:t>Tx</a:t>
            </a:r>
            <a:r>
              <a:rPr lang="en-US" dirty="0" smtClean="0"/>
              <a:t> and Rx to send and receive on the same band. </a:t>
            </a:r>
          </a:p>
          <a:p>
            <a:r>
              <a:rPr lang="en-US" dirty="0" smtClean="0"/>
              <a:t>IF your Rx does not come with a satellite, you will need slides 12-14 concerning the PPM Encoder.</a:t>
            </a:r>
          </a:p>
          <a:p>
            <a:r>
              <a:rPr lang="en-US" dirty="0" smtClean="0"/>
              <a:t>A video of the following procedure is here (though it’s done with </a:t>
            </a:r>
            <a:r>
              <a:rPr lang="en-US" dirty="0"/>
              <a:t>servos instead of ESCs): </a:t>
            </a:r>
            <a:r>
              <a:rPr lang="en-US" dirty="0">
                <a:hlinkClick r:id="rId2"/>
              </a:rPr>
              <a:t>https://</a:t>
            </a:r>
            <a:r>
              <a:rPr lang="en-US" dirty="0" smtClean="0">
                <a:hlinkClick r:id="rId2"/>
              </a:rPr>
              <a:t>youtu.be/KsQy0OIlVp0?t=3m8s</a:t>
            </a:r>
            <a:endParaRPr lang="en-US" dirty="0" smtClean="0"/>
          </a:p>
          <a:p>
            <a:r>
              <a:rPr lang="en-US" dirty="0" smtClean="0"/>
              <a:t>Also here (you don’t need a </a:t>
            </a:r>
            <a:r>
              <a:rPr lang="en-US" dirty="0"/>
              <a:t>motor connected): </a:t>
            </a:r>
            <a:r>
              <a:rPr lang="en-US" dirty="0">
                <a:hlinkClick r:id="rId3"/>
              </a:rPr>
              <a:t>https://</a:t>
            </a:r>
            <a:r>
              <a:rPr lang="en-US" dirty="0" smtClean="0">
                <a:hlinkClick r:id="rId3"/>
              </a:rPr>
              <a:t>youtu.be/DyMtlj2eaks</a:t>
            </a:r>
            <a:endParaRPr lang="en-US" dirty="0" smtClean="0"/>
          </a:p>
          <a:p>
            <a:endParaRPr lang="en-US" dirty="0"/>
          </a:p>
        </p:txBody>
      </p:sp>
      <p:sp>
        <p:nvSpPr>
          <p:cNvPr id="3" name="Title 2"/>
          <p:cNvSpPr>
            <a:spLocks noGrp="1"/>
          </p:cNvSpPr>
          <p:nvPr>
            <p:ph type="title"/>
          </p:nvPr>
        </p:nvSpPr>
        <p:spPr/>
        <p:txBody>
          <a:bodyPr/>
          <a:lstStyle/>
          <a:p>
            <a:r>
              <a:rPr lang="en-US" dirty="0" smtClean="0"/>
              <a:t>Binding</a:t>
            </a:r>
            <a:endParaRPr lang="en-US" dirty="0"/>
          </a:p>
        </p:txBody>
      </p:sp>
    </p:spTree>
    <p:extLst>
      <p:ext uri="{BB962C8B-B14F-4D97-AF65-F5344CB8AC3E}">
        <p14:creationId xmlns:p14="http://schemas.microsoft.com/office/powerpoint/2010/main" val="41078483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72067" y="1676400"/>
            <a:ext cx="7408333" cy="4449763"/>
          </a:xfrm>
        </p:spPr>
        <p:txBody>
          <a:bodyPr/>
          <a:lstStyle/>
          <a:p>
            <a:r>
              <a:rPr lang="en-US" dirty="0" smtClean="0"/>
              <a:t>Take one of your ESCs, and attach it to the throttle port on your Rx, with satellite, as shown, with the bind plug in the BND/DATA port of the Rx.</a:t>
            </a:r>
            <a:endParaRPr lang="en-US" dirty="0"/>
          </a:p>
        </p:txBody>
      </p:sp>
      <p:sp>
        <p:nvSpPr>
          <p:cNvPr id="3" name="Title 2"/>
          <p:cNvSpPr>
            <a:spLocks noGrp="1"/>
          </p:cNvSpPr>
          <p:nvPr>
            <p:ph type="title"/>
          </p:nvPr>
        </p:nvSpPr>
        <p:spPr/>
        <p:txBody>
          <a:bodyPr/>
          <a:lstStyle/>
          <a:p>
            <a:r>
              <a:rPr lang="en-US" dirty="0" smtClean="0"/>
              <a:t>Binding</a:t>
            </a:r>
            <a:endParaRPr lang="en-US" dirty="0"/>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32619" t="12328" r="17262"/>
          <a:stretch/>
        </p:blipFill>
        <p:spPr>
          <a:xfrm rot="5400000">
            <a:off x="2635726" y="2850674"/>
            <a:ext cx="3901122" cy="3838575"/>
          </a:xfrm>
          <a:prstGeom prst="rect">
            <a:avLst/>
          </a:prstGeom>
        </p:spPr>
      </p:pic>
    </p:spTree>
    <p:extLst>
      <p:ext uri="{BB962C8B-B14F-4D97-AF65-F5344CB8AC3E}">
        <p14:creationId xmlns:p14="http://schemas.microsoft.com/office/powerpoint/2010/main" val="10205521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dirty="0" smtClean="0"/>
              <a:t>Attach the power cables on the ESC to the </a:t>
            </a:r>
            <a:r>
              <a:rPr lang="en-US" dirty="0" err="1" smtClean="0"/>
              <a:t>LiPo</a:t>
            </a:r>
            <a:r>
              <a:rPr lang="en-US" dirty="0" smtClean="0"/>
              <a:t> battery. The LEDs on both the satellite and base Rx will blink rapidly. Step back from the table and locate the spring-loaded “Trainer” switch on your DX6i. Hold this in the up position while turning the </a:t>
            </a:r>
            <a:r>
              <a:rPr lang="en-US" dirty="0" err="1" smtClean="0"/>
              <a:t>Tx</a:t>
            </a:r>
            <a:r>
              <a:rPr lang="en-US" dirty="0" smtClean="0"/>
              <a:t> on. The </a:t>
            </a:r>
            <a:r>
              <a:rPr lang="en-US" dirty="0" err="1" smtClean="0"/>
              <a:t>Tx</a:t>
            </a:r>
            <a:r>
              <a:rPr lang="en-US" dirty="0" smtClean="0"/>
              <a:t> is now in bind mode. Watch the light on the Rx. It will flash slower, then go solid orange. Your </a:t>
            </a:r>
            <a:r>
              <a:rPr lang="en-US" dirty="0" err="1" smtClean="0"/>
              <a:t>Tx</a:t>
            </a:r>
            <a:r>
              <a:rPr lang="en-US" dirty="0" smtClean="0"/>
              <a:t> and Rx are now bound. Detach the battery and </a:t>
            </a:r>
            <a:r>
              <a:rPr lang="en-US" i="1" dirty="0" smtClean="0"/>
              <a:t>remove the bind plug.</a:t>
            </a:r>
            <a:r>
              <a:rPr lang="en-US" dirty="0" smtClean="0"/>
              <a:t> </a:t>
            </a:r>
            <a:endParaRPr lang="en-US" dirty="0"/>
          </a:p>
        </p:txBody>
      </p:sp>
      <p:sp>
        <p:nvSpPr>
          <p:cNvPr id="3" name="Title 2"/>
          <p:cNvSpPr>
            <a:spLocks noGrp="1"/>
          </p:cNvSpPr>
          <p:nvPr>
            <p:ph type="title"/>
          </p:nvPr>
        </p:nvSpPr>
        <p:spPr/>
        <p:txBody>
          <a:bodyPr/>
          <a:lstStyle/>
          <a:p>
            <a:r>
              <a:rPr lang="en-US" dirty="0" smtClean="0"/>
              <a:t>Binding</a:t>
            </a:r>
            <a:endParaRPr lang="en-US" dirty="0"/>
          </a:p>
        </p:txBody>
      </p:sp>
    </p:spTree>
    <p:extLst>
      <p:ext uri="{BB962C8B-B14F-4D97-AF65-F5344CB8AC3E}">
        <p14:creationId xmlns:p14="http://schemas.microsoft.com/office/powerpoint/2010/main" val="18993029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r>
              <a:rPr lang="en-US" dirty="0" smtClean="0"/>
              <a:t>The </a:t>
            </a:r>
            <a:r>
              <a:rPr lang="en-US" dirty="0" err="1" smtClean="0"/>
              <a:t>Pixhawk</a:t>
            </a:r>
            <a:r>
              <a:rPr lang="en-US" dirty="0" smtClean="0"/>
              <a:t> is powered not by the ESCs, but by its own power module. This module is to be set up in series with the rest of the ESCs, not in parallel. You were given a power splitter which the instructions call the “octopus.”</a:t>
            </a:r>
          </a:p>
          <a:p>
            <a:r>
              <a:rPr lang="en-US" dirty="0" smtClean="0"/>
              <a:t>Please note that the connections on the power module are different than that of your octopus or battery. You must solder new connections to make this work. </a:t>
            </a:r>
          </a:p>
          <a:p>
            <a:r>
              <a:rPr lang="en-US" dirty="0" smtClean="0"/>
              <a:t>The next slides show these soldered improvisations, as well as the “right” and “wrong” way to install your power module.</a:t>
            </a:r>
            <a:endParaRPr lang="en-US" dirty="0"/>
          </a:p>
        </p:txBody>
      </p:sp>
      <p:sp>
        <p:nvSpPr>
          <p:cNvPr id="3" name="Title 2"/>
          <p:cNvSpPr>
            <a:spLocks noGrp="1"/>
          </p:cNvSpPr>
          <p:nvPr>
            <p:ph type="title"/>
          </p:nvPr>
        </p:nvSpPr>
        <p:spPr/>
        <p:txBody>
          <a:bodyPr/>
          <a:lstStyle/>
          <a:p>
            <a:r>
              <a:rPr lang="en-US" dirty="0" smtClean="0"/>
              <a:t>Power</a:t>
            </a:r>
            <a:endParaRPr lang="en-US" dirty="0"/>
          </a:p>
        </p:txBody>
      </p:sp>
    </p:spTree>
    <p:extLst>
      <p:ext uri="{BB962C8B-B14F-4D97-AF65-F5344CB8AC3E}">
        <p14:creationId xmlns:p14="http://schemas.microsoft.com/office/powerpoint/2010/main" val="154801926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aveform">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Apothecary">
      <a:majorFont>
        <a:latin typeface="Book Antiqua"/>
        <a:ea typeface=""/>
        <a:cs typeface=""/>
        <a:font script="Jpan" typeface="HGS明朝B"/>
        <a:font script="Hang" typeface="HY견명조"/>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ＭＳ ゴシック"/>
        <a:font script="Hang" typeface="HY견명조"/>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Waveform">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Waveform</Template>
  <TotalTime>8044</TotalTime>
  <Words>1811</Words>
  <Application>Microsoft Office PowerPoint</Application>
  <PresentationFormat>On-screen Show (4:3)</PresentationFormat>
  <Paragraphs>121</Paragraphs>
  <Slides>31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31</vt:i4>
      </vt:variant>
    </vt:vector>
  </HeadingPairs>
  <TitlesOfParts>
    <vt:vector size="36" baseType="lpstr">
      <vt:lpstr>Book Antiqua</vt:lpstr>
      <vt:lpstr>Century Gothic</vt:lpstr>
      <vt:lpstr>Symbol</vt:lpstr>
      <vt:lpstr>Wingdings</vt:lpstr>
      <vt:lpstr>Waveform</vt:lpstr>
      <vt:lpstr>So You Want to Fly an ELEV-8?</vt:lpstr>
      <vt:lpstr>Note</vt:lpstr>
      <vt:lpstr>Be familiar with your parts </vt:lpstr>
      <vt:lpstr>Links you need</vt:lpstr>
      <vt:lpstr>Tx/Rx setup</vt:lpstr>
      <vt:lpstr>Binding</vt:lpstr>
      <vt:lpstr>Binding</vt:lpstr>
      <vt:lpstr>Binding</vt:lpstr>
      <vt:lpstr>Power</vt:lpstr>
      <vt:lpstr>Wrong</vt:lpstr>
      <vt:lpstr>Right</vt:lpstr>
      <vt:lpstr>PPM Encoder</vt:lpstr>
      <vt:lpstr>Implementation</vt:lpstr>
      <vt:lpstr>PowerPoint Presentation</vt:lpstr>
      <vt:lpstr>Implementation</vt:lpstr>
      <vt:lpstr>PowerPoint Presentation</vt:lpstr>
      <vt:lpstr>Mission Planner</vt:lpstr>
      <vt:lpstr>Mission Planner</vt:lpstr>
      <vt:lpstr>Connecting to Mission Planner Wireless vs. Wired</vt:lpstr>
      <vt:lpstr>Pictures: Wired vs. Wireless</vt:lpstr>
      <vt:lpstr>Wizard Tips</vt:lpstr>
      <vt:lpstr>Wizard Tips</vt:lpstr>
      <vt:lpstr>Wizard Tips - Troubleshooting</vt:lpstr>
      <vt:lpstr>Wizard Tips</vt:lpstr>
      <vt:lpstr>Motor Layout</vt:lpstr>
      <vt:lpstr>Fine-Tuning Your Quad</vt:lpstr>
      <vt:lpstr>Video</vt:lpstr>
      <vt:lpstr>For Reference</vt:lpstr>
      <vt:lpstr>Simplified…</vt:lpstr>
      <vt:lpstr>Our Values</vt:lpstr>
      <vt:lpstr>LiPo Batteries</vt:lpstr>
    </vt:vector>
  </TitlesOfParts>
  <Company>Hewlett-Packard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 You Want to Fly?</dc:title>
  <dc:creator>germolusnoah6@gmail.com</dc:creator>
  <cp:lastModifiedBy>James A Flaten</cp:lastModifiedBy>
  <cp:revision>40</cp:revision>
  <dcterms:created xsi:type="dcterms:W3CDTF">2015-10-01T17:24:00Z</dcterms:created>
  <dcterms:modified xsi:type="dcterms:W3CDTF">2015-12-09T21:15:49Z</dcterms:modified>
</cp:coreProperties>
</file>