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4" r:id="rId6"/>
    <p:sldId id="258" r:id="rId7"/>
    <p:sldId id="265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00"/>
    <a:srgbClr val="CC3399"/>
    <a:srgbClr val="0033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646" autoAdjust="0"/>
  </p:normalViewPr>
  <p:slideViewPr>
    <p:cSldViewPr>
      <p:cViewPr varScale="1">
        <p:scale>
          <a:sx n="58" d="100"/>
          <a:sy n="58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3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9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7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4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4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8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7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1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80544-8A94-4527-B4F7-B84B3CC4C62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55E5E-9CCE-4CA6-AF48-55A62A66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5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egne135@umn.edu" TargetMode="External"/><Relationship Id="rId2" Type="http://schemas.openxmlformats.org/officeDocument/2006/relationships/hyperlink" Target="mailto:flate001@umn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mailto:pratt268@umn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2954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NASA’s MN Space Grant Consortium (</a:t>
            </a:r>
            <a:r>
              <a:rPr lang="en-US" sz="2400" b="1" i="1" dirty="0" err="1" smtClean="0">
                <a:solidFill>
                  <a:srgbClr val="002060"/>
                </a:solidFill>
              </a:rPr>
              <a:t>MnSGC</a:t>
            </a:r>
            <a:r>
              <a:rPr lang="en-US" sz="2400" b="1" i="1" dirty="0" smtClean="0">
                <a:solidFill>
                  <a:srgbClr val="002060"/>
                </a:solidFill>
              </a:rPr>
              <a:t>)</a:t>
            </a:r>
            <a:br>
              <a:rPr lang="en-US" sz="2400" b="1" i="1" dirty="0" smtClean="0">
                <a:solidFill>
                  <a:srgbClr val="002060"/>
                </a:solidFill>
              </a:rPr>
            </a:br>
            <a:r>
              <a:rPr lang="en-US" sz="2400" b="1" i="1" dirty="0" smtClean="0">
                <a:solidFill>
                  <a:srgbClr val="002060"/>
                </a:solidFill>
              </a:rPr>
              <a:t>Community College Quadcopter Challenge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4419600"/>
            <a:ext cx="9144000" cy="20574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MnSGC</a:t>
            </a:r>
            <a:r>
              <a:rPr lang="en-US" sz="2400" b="1" dirty="0" smtClean="0">
                <a:solidFill>
                  <a:srgbClr val="0070C0"/>
                </a:solidFill>
              </a:rPr>
              <a:t> / U of MN Contacts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Professor James </a:t>
            </a:r>
            <a:r>
              <a:rPr lang="en-US" sz="2400" dirty="0" err="1" smtClean="0">
                <a:solidFill>
                  <a:srgbClr val="0070C0"/>
                </a:solidFill>
              </a:rPr>
              <a:t>Flaten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MnSGC</a:t>
            </a:r>
            <a:r>
              <a:rPr lang="en-US" sz="2400" dirty="0" smtClean="0">
                <a:solidFill>
                  <a:srgbClr val="0070C0"/>
                </a:solidFill>
              </a:rPr>
              <a:t> Associate Director, U of MN Aerospace Engineering Department, </a:t>
            </a:r>
            <a:r>
              <a:rPr lang="en-US" sz="2400" dirty="0" smtClean="0">
                <a:solidFill>
                  <a:srgbClr val="0070C0"/>
                </a:solidFill>
                <a:hlinkClick r:id="rId2"/>
              </a:rPr>
              <a:t>flate001@umn.edu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TA: CJ </a:t>
            </a:r>
            <a:r>
              <a:rPr lang="en-US" sz="2400" dirty="0" err="1" smtClean="0">
                <a:solidFill>
                  <a:srgbClr val="0070C0"/>
                </a:solidFill>
              </a:rPr>
              <a:t>Koshoil</a:t>
            </a:r>
            <a:r>
              <a:rPr lang="en-US" sz="2400" dirty="0" smtClean="0">
                <a:solidFill>
                  <a:srgbClr val="0070C0"/>
                </a:solidFill>
              </a:rPr>
              <a:t>, U of MN 2</a:t>
            </a:r>
            <a:r>
              <a:rPr lang="en-US" sz="2400" baseline="30000" dirty="0" smtClean="0">
                <a:solidFill>
                  <a:srgbClr val="0070C0"/>
                </a:solidFill>
              </a:rPr>
              <a:t>nd</a:t>
            </a:r>
            <a:r>
              <a:rPr lang="en-US" sz="2400" dirty="0" smtClean="0">
                <a:solidFill>
                  <a:srgbClr val="0070C0"/>
                </a:solidFill>
              </a:rPr>
              <a:t>-year student, </a:t>
            </a:r>
            <a:r>
              <a:rPr lang="en-US" sz="2400" dirty="0" smtClean="0">
                <a:solidFill>
                  <a:srgbClr val="0070C0"/>
                </a:solidFill>
                <a:hlinkClick r:id="rId3"/>
              </a:rPr>
              <a:t>koshi0190@umn.edu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TA: Noah </a:t>
            </a:r>
            <a:r>
              <a:rPr lang="en-US" sz="2400" dirty="0" err="1" smtClean="0">
                <a:solidFill>
                  <a:srgbClr val="0070C0"/>
                </a:solidFill>
              </a:rPr>
              <a:t>Germolus</a:t>
            </a:r>
            <a:r>
              <a:rPr lang="en-US" sz="2400" dirty="0" smtClean="0">
                <a:solidFill>
                  <a:srgbClr val="0070C0"/>
                </a:solidFill>
              </a:rPr>
              <a:t>, U of MN 2</a:t>
            </a:r>
            <a:r>
              <a:rPr lang="en-US" sz="2400" baseline="30000" dirty="0" smtClean="0">
                <a:solidFill>
                  <a:srgbClr val="0070C0"/>
                </a:solidFill>
              </a:rPr>
              <a:t>nd</a:t>
            </a:r>
            <a:r>
              <a:rPr lang="en-US" sz="2400" dirty="0" smtClean="0">
                <a:solidFill>
                  <a:srgbClr val="0070C0"/>
                </a:solidFill>
              </a:rPr>
              <a:t>-year student, </a:t>
            </a:r>
            <a:r>
              <a:rPr lang="en-US" sz="2400" dirty="0" smtClean="0">
                <a:solidFill>
                  <a:srgbClr val="0070C0"/>
                </a:solidFill>
                <a:hlinkClick r:id="rId4"/>
              </a:rPr>
              <a:t>germo006@umn.edu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828800"/>
            <a:ext cx="88392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00B050"/>
                </a:solidFill>
              </a:rPr>
              <a:t>Participating Institutions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Central Lakes College, Brainerd &amp; Staples campuses (1 team)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Century College, White Bear Lake (2 teams)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Fond du Lac Tribal and Community College, </a:t>
            </a:r>
            <a:r>
              <a:rPr lang="en-US" sz="2400" dirty="0" err="1" smtClean="0">
                <a:solidFill>
                  <a:srgbClr val="00B050"/>
                </a:solidFill>
              </a:rPr>
              <a:t>Cloquet</a:t>
            </a:r>
            <a:r>
              <a:rPr lang="en-US" sz="2400" dirty="0" smtClean="0">
                <a:solidFill>
                  <a:srgbClr val="00B050"/>
                </a:solidFill>
              </a:rPr>
              <a:t> (2 teams)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Itasca Community College, Grand Rapids (1 team)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MN West Community and Technical College, Worthington campus (1 team)</a:t>
            </a: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57149"/>
            <a:ext cx="1877375" cy="169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4" descr="h:\wnt\desktop\My Briefcase\Space Grant workspace\MnSGC stationery\MnSGCLogoSc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657" y="19049"/>
            <a:ext cx="1468343" cy="173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1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2954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NASA’s MN Space Grant Consortium (</a:t>
            </a:r>
            <a:r>
              <a:rPr lang="en-US" sz="2400" b="1" i="1" dirty="0" err="1" smtClean="0">
                <a:solidFill>
                  <a:srgbClr val="002060"/>
                </a:solidFill>
              </a:rPr>
              <a:t>MnSGC</a:t>
            </a:r>
            <a:r>
              <a:rPr lang="en-US" sz="2400" b="1" i="1" dirty="0" smtClean="0">
                <a:solidFill>
                  <a:srgbClr val="002060"/>
                </a:solidFill>
              </a:rPr>
              <a:t>)</a:t>
            </a:r>
            <a:br>
              <a:rPr lang="en-US" sz="2400" b="1" i="1" dirty="0" smtClean="0">
                <a:solidFill>
                  <a:srgbClr val="002060"/>
                </a:solidFill>
              </a:rPr>
            </a:br>
            <a:r>
              <a:rPr lang="en-US" sz="2400" b="1" i="1" dirty="0" smtClean="0">
                <a:solidFill>
                  <a:srgbClr val="002060"/>
                </a:solidFill>
              </a:rPr>
              <a:t>Community College Quadcopter Challenge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57149"/>
            <a:ext cx="1877375" cy="169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4" descr="h:\wnt\desktop\My Briefcase\Space Grant workspace\MnSGC stationery\MnSGCLogoSc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657" y="19049"/>
            <a:ext cx="1468343" cy="173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95878" y="33528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Questions /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2954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NASA’s MN Space Grant Consortium (</a:t>
            </a:r>
            <a:r>
              <a:rPr lang="en-US" sz="2400" b="1" i="1" dirty="0" err="1" smtClean="0">
                <a:solidFill>
                  <a:srgbClr val="002060"/>
                </a:solidFill>
              </a:rPr>
              <a:t>MnSGC</a:t>
            </a:r>
            <a:r>
              <a:rPr lang="en-US" sz="2400" b="1" i="1" dirty="0" smtClean="0">
                <a:solidFill>
                  <a:srgbClr val="002060"/>
                </a:solidFill>
              </a:rPr>
              <a:t>)</a:t>
            </a:r>
            <a:br>
              <a:rPr lang="en-US" sz="2400" b="1" i="1" dirty="0" smtClean="0">
                <a:solidFill>
                  <a:srgbClr val="002060"/>
                </a:solidFill>
              </a:rPr>
            </a:br>
            <a:r>
              <a:rPr lang="en-US" sz="2400" b="1" i="1" dirty="0" smtClean="0">
                <a:solidFill>
                  <a:srgbClr val="002060"/>
                </a:solidFill>
              </a:rPr>
              <a:t>Community College Quadcopter Challenge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447800"/>
            <a:ext cx="8305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</a:rPr>
              <a:t>Underlying goals of the program</a:t>
            </a:r>
          </a:p>
          <a:p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(STEM stands for “Science, Technology, Engineering, &amp; Mathematics”</a:t>
            </a:r>
          </a:p>
          <a:p>
            <a:endParaRPr lang="en-US" sz="9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ncrease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the number of community college students who graduate with STEM degrees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and get jobs in STEM areas or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transfer to STEM programs at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four-year institutions</a:t>
            </a:r>
          </a:p>
          <a:p>
            <a:pPr algn="l">
              <a:spcBef>
                <a:spcPts val="0"/>
              </a:spcBef>
            </a:pPr>
            <a:endParaRPr lang="en-US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ncrease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the ability of community college faculty members to deliver aerospace-related content in areas of interest to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NASA</a:t>
            </a:r>
          </a:p>
          <a:p>
            <a:pPr algn="l">
              <a:spcBef>
                <a:spcPts val="0"/>
              </a:spcBef>
            </a:pPr>
            <a:endParaRPr lang="en-US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nhance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the diversity of students pursing STEM education at </a:t>
            </a:r>
            <a:r>
              <a:rPr lang="en-US" sz="2600" dirty="0" err="1" smtClean="0">
                <a:solidFill>
                  <a:schemeClr val="bg1">
                    <a:lumMod val="50000"/>
                  </a:schemeClr>
                </a:solidFill>
              </a:rPr>
              <a:t>Minne-sota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community colleges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57149"/>
            <a:ext cx="1877375" cy="169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4" descr="h:\wnt\desktop\My Briefcase\Space Grant workspace\MnSGC stationery\MnSGCLogoSc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657" y="19049"/>
            <a:ext cx="1468343" cy="173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81000" y="4495800"/>
            <a:ext cx="83058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</a:rPr>
              <a:t>The bottom line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1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We hope that in this program you will </a:t>
            </a:r>
            <a:r>
              <a:rPr lang="en-US" sz="3100" u="sng" dirty="0" smtClean="0">
                <a:solidFill>
                  <a:schemeClr val="accent6">
                    <a:lumMod val="50000"/>
                  </a:schemeClr>
                </a:solidFill>
              </a:rPr>
              <a:t>learn lots</a:t>
            </a:r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100" u="sng" dirty="0" smtClean="0">
                <a:solidFill>
                  <a:schemeClr val="accent6">
                    <a:lumMod val="50000"/>
                  </a:schemeClr>
                </a:solidFill>
              </a:rPr>
              <a:t>have fun</a:t>
            </a:r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, and be even more motivated to </a:t>
            </a:r>
            <a:r>
              <a:rPr lang="en-US" sz="3100" u="sng" dirty="0" smtClean="0">
                <a:solidFill>
                  <a:schemeClr val="accent6">
                    <a:lumMod val="50000"/>
                  </a:schemeClr>
                </a:solidFill>
              </a:rPr>
              <a:t>stay in STEM</a:t>
            </a:r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 after completing your current course of studies, going into to a STEM job or else further studies in a STEM area.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11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Work with us, and with your team, to go even farther in STEM!</a:t>
            </a:r>
          </a:p>
        </p:txBody>
      </p:sp>
    </p:spTree>
    <p:extLst>
      <p:ext uri="{BB962C8B-B14F-4D97-AF65-F5344CB8AC3E}">
        <p14:creationId xmlns:p14="http://schemas.microsoft.com/office/powerpoint/2010/main" val="269232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76200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Overview of how the Quadcopter Challenge will work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04800" y="457200"/>
            <a:ext cx="205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Fall semester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4800" y="3810000"/>
            <a:ext cx="2743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Spring semester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9600" y="198120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B050"/>
                </a:solidFill>
              </a:rPr>
              <a:t>Build an ELEV-8 </a:t>
            </a:r>
            <a:r>
              <a:rPr lang="en-US" sz="1600" dirty="0" err="1" smtClean="0">
                <a:solidFill>
                  <a:srgbClr val="00B050"/>
                </a:solidFill>
              </a:rPr>
              <a:t>quadcopter</a:t>
            </a:r>
            <a:r>
              <a:rPr lang="en-US" sz="1600" dirty="0" smtClean="0">
                <a:solidFill>
                  <a:srgbClr val="00B050"/>
                </a:solidFill>
              </a:rPr>
              <a:t> kit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09600" y="2743200"/>
            <a:ext cx="54864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rgbClr val="00B050"/>
                </a:solidFill>
              </a:rPr>
              <a:t>D</a:t>
            </a:r>
            <a:r>
              <a:rPr lang="en-US" sz="1600" dirty="0" smtClean="0">
                <a:solidFill>
                  <a:srgbClr val="00B050"/>
                </a:solidFill>
              </a:rPr>
              <a:t>esign modifications to accomplish challenge goals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09600" y="121920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B050"/>
                </a:solidFill>
              </a:rPr>
              <a:t>Attend “Kick-off” (training)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09600" y="4191000"/>
            <a:ext cx="58674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B050"/>
                </a:solidFill>
              </a:rPr>
              <a:t>Implement and test modifications to accomplish challenge goals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09600" y="5486400"/>
            <a:ext cx="6324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B050"/>
                </a:solidFill>
              </a:rPr>
              <a:t>Demonstrate quadcopter capabilities at challenge event in April 2016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62000" y="1447800"/>
            <a:ext cx="16002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Learn to solder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762000" y="1676400"/>
            <a:ext cx="4114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Learn to program Arduino microcontrollers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953000" y="1447800"/>
            <a:ext cx="2667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Learn to use CAD software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953000" y="1676400"/>
            <a:ext cx="3429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Learn about 3D printing / laser cutting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62000" y="2209800"/>
            <a:ext cx="47244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Design, CAD, build, install rotor protection on ELEV-8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62000" y="2438400"/>
            <a:ext cx="7620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Learn to fly quadcopters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using toys, simulation software, commercial quads, etc.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62000" y="2971800"/>
            <a:ext cx="746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Write Preliminary Design Review (PDR): covers the ELEV-8 build, preliminary plans for accomplishing the challenge goals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762000" y="3505200"/>
            <a:ext cx="3733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Fall “Educational Enhancement” event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762000" y="4648200"/>
            <a:ext cx="3733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Spring “Educational Enhancement” event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762000" y="4876800"/>
            <a:ext cx="6019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“On-campus” and “off-campus” outreach event (at least one of each)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762000" y="4419600"/>
            <a:ext cx="6858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“Mid-program” in-person interviews (assessment) with Professor </a:t>
            </a:r>
            <a:r>
              <a:rPr lang="en-US" sz="1600" dirty="0" err="1" smtClean="0">
                <a:solidFill>
                  <a:srgbClr val="0070C0"/>
                </a:solidFill>
              </a:rPr>
              <a:t>Flaten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MnSGC</a:t>
            </a:r>
            <a:endParaRPr lang="en-US" sz="1600" dirty="0" smtClean="0">
              <a:solidFill>
                <a:srgbClr val="0070C0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762000" y="5105400"/>
            <a:ext cx="7620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Write Critical Design Review(CDR): covers new designs,  ELEV-8 modifications and testing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62000" y="5715000"/>
            <a:ext cx="77724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Oral Flight-Readiness Review(FRR): present modified ELEV-8, discuss design &amp; test results</a:t>
            </a: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62000" y="5943600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Write Post-competition Final Report: present competition results (e.g. maps, sensor data, etc.)</a:t>
            </a: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762000" y="914400"/>
            <a:ext cx="18669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Pre-program survey</a:t>
            </a: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762000" y="6172200"/>
            <a:ext cx="20574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Post-program survey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762000" y="6400800"/>
            <a:ext cx="8001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rgbClr val="0070C0"/>
                </a:solidFill>
              </a:rPr>
              <a:t>NASA longitudinal  tracking through “first step” (beyond current institution)</a:t>
            </a:r>
          </a:p>
        </p:txBody>
      </p:sp>
    </p:spTree>
    <p:extLst>
      <p:ext uri="{BB962C8B-B14F-4D97-AF65-F5344CB8AC3E}">
        <p14:creationId xmlns:p14="http://schemas.microsoft.com/office/powerpoint/2010/main" val="373435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524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Competition/Challenge Timeline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(generic, as described in the original proposal)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81088"/>
            <a:ext cx="7270202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6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524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Competition/Challenge Timeline contd.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(generic, as described in the original proposal)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66887"/>
            <a:ext cx="7270202" cy="343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7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524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Judged Aspects of the Quadcopter Challenge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(relative weights TBA)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1600200"/>
            <a:ext cx="83820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Videos</a:t>
            </a:r>
            <a:r>
              <a:rPr lang="en-US" sz="1600" dirty="0" smtClean="0">
                <a:solidFill>
                  <a:schemeClr val="tx1"/>
                </a:solidFill>
              </a:rPr>
              <a:t>: 1-2 minutes long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each – the last two (at least) will need captions and/or voice-audio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Show the ELEV-8 build and (hopefully) a demonstration flight (with rotor protection!)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Demonstration of basic piloting skills of all team members (1 minute per person maximum)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Demonstration of team’s unique </a:t>
            </a:r>
            <a:r>
              <a:rPr lang="en-US" sz="1600" dirty="0">
                <a:solidFill>
                  <a:schemeClr val="tx1"/>
                </a:solidFill>
              </a:rPr>
              <a:t>capability - allowed </a:t>
            </a:r>
            <a:r>
              <a:rPr lang="en-US" sz="1600" dirty="0" smtClean="0">
                <a:solidFill>
                  <a:schemeClr val="tx1"/>
                </a:solidFill>
              </a:rPr>
              <a:t>to (but </a:t>
            </a:r>
            <a:r>
              <a:rPr lang="en-US" sz="1600" dirty="0">
                <a:solidFill>
                  <a:schemeClr val="tx1"/>
                </a:solidFill>
              </a:rPr>
              <a:t>not required to) </a:t>
            </a:r>
            <a:r>
              <a:rPr lang="en-US" sz="1600" dirty="0" smtClean="0">
                <a:solidFill>
                  <a:schemeClr val="tx1"/>
                </a:solidFill>
              </a:rPr>
              <a:t>be useful during the challenge event, </a:t>
            </a:r>
            <a:r>
              <a:rPr lang="en-US" sz="1600" dirty="0">
                <a:solidFill>
                  <a:schemeClr val="tx1"/>
                </a:solidFill>
              </a:rPr>
              <a:t>must involve </a:t>
            </a:r>
            <a:r>
              <a:rPr lang="en-US" sz="1600" dirty="0" smtClean="0">
                <a:solidFill>
                  <a:schemeClr val="tx1"/>
                </a:solidFill>
              </a:rPr>
              <a:t>hardware that flies on the ELEV-8, </a:t>
            </a:r>
            <a:r>
              <a:rPr lang="en-US" sz="1600" dirty="0">
                <a:solidFill>
                  <a:schemeClr val="tx1"/>
                </a:solidFill>
              </a:rPr>
              <a:t>may be </a:t>
            </a:r>
            <a:r>
              <a:rPr lang="en-US" sz="1600" dirty="0" smtClean="0">
                <a:solidFill>
                  <a:schemeClr val="tx1"/>
                </a:solidFill>
              </a:rPr>
              <a:t>swapped-out equipment (i.e. it doesn’t have to be permanently mounted on the ELEV-8)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Promotional &amp; educational video (to be posted on YouTube and peer-rated at the April event)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1000" y="990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Rotor protection</a:t>
            </a:r>
            <a:r>
              <a:rPr lang="en-US" sz="1600" dirty="0" smtClean="0">
                <a:solidFill>
                  <a:schemeClr val="tx1"/>
                </a:solidFill>
              </a:rPr>
              <a:t>: CAD-drawn (at least), required whenever flying the ELEV-8 quadcopter  </a:t>
            </a:r>
            <a:r>
              <a:rPr lang="en-US" sz="1600" i="1" dirty="0" smtClean="0">
                <a:solidFill>
                  <a:schemeClr val="tx1"/>
                </a:solidFill>
              </a:rPr>
              <a:t>[BONUS – actually fabricate the rotor protection using the CAD files]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81000" y="3657600"/>
            <a:ext cx="83820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Written Reports</a:t>
            </a:r>
            <a:r>
              <a:rPr lang="en-US" sz="1600" dirty="0" smtClean="0">
                <a:solidFill>
                  <a:schemeClr val="tx1"/>
                </a:solidFill>
              </a:rPr>
              <a:t>: templates will be provided listing topics to cover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PDR (Preliminary Design Review) about the ELEV-8 (and rotor protection) build and preliminary plans to accomplish the challenge goals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CDR (</a:t>
            </a:r>
            <a:r>
              <a:rPr lang="en-US" sz="1600" dirty="0" err="1" smtClean="0">
                <a:solidFill>
                  <a:schemeClr val="tx1"/>
                </a:solidFill>
              </a:rPr>
              <a:t>Critial</a:t>
            </a:r>
            <a:r>
              <a:rPr lang="en-US" sz="1600" dirty="0" smtClean="0">
                <a:solidFill>
                  <a:schemeClr val="tx1"/>
                </a:solidFill>
              </a:rPr>
              <a:t> Design Review) about all modifications to the ELEV-8 (including the 3-D printed camera mount) and plans for operations during the challenge event and data analysis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PCR (Post-Competition Report) with presentation of (analyzed) sensor data, images, and maps from the challenge event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81000" y="5638800"/>
            <a:ext cx="8382000" cy="1028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Oral Report (to judge panel at challenge event)</a:t>
            </a:r>
            <a:r>
              <a:rPr lang="en-US" sz="1600" dirty="0" smtClean="0">
                <a:solidFill>
                  <a:schemeClr val="tx1"/>
                </a:solidFill>
              </a:rPr>
              <a:t>: a template will be provided listing topics to cover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FRR (Flight Readiness Review) about the ELEV-8 build, modifications, testing, and preparations for the competition event</a:t>
            </a:r>
          </a:p>
        </p:txBody>
      </p:sp>
    </p:spTree>
    <p:extLst>
      <p:ext uri="{BB962C8B-B14F-4D97-AF65-F5344CB8AC3E}">
        <p14:creationId xmlns:p14="http://schemas.microsoft.com/office/powerpoint/2010/main" val="200651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524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Judged Aspects of the Quadcopter Challenge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(relative weights TBA)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81000" y="1219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Camera mount</a:t>
            </a:r>
            <a:r>
              <a:rPr lang="en-US" sz="1600" dirty="0" smtClean="0">
                <a:solidFill>
                  <a:schemeClr val="tx1"/>
                </a:solidFill>
              </a:rPr>
              <a:t>: CAD-drawn, must be fabricated using 3-D printing and/or laser cutting, must be switchable between out view &amp; down view within 60 seconds, may not use </a:t>
            </a:r>
            <a:r>
              <a:rPr lang="en-US" sz="1600" dirty="0" err="1" smtClean="0">
                <a:solidFill>
                  <a:schemeClr val="tx1"/>
                </a:solidFill>
              </a:rPr>
              <a:t>velcro</a:t>
            </a:r>
            <a:r>
              <a:rPr lang="en-US" sz="1600" dirty="0" smtClean="0">
                <a:solidFill>
                  <a:schemeClr val="tx1"/>
                </a:solidFill>
              </a:rPr>
              <a:t> or tape </a:t>
            </a:r>
            <a:r>
              <a:rPr lang="en-US" sz="1600" i="1" dirty="0" smtClean="0">
                <a:solidFill>
                  <a:schemeClr val="tx1"/>
                </a:solidFill>
              </a:rPr>
              <a:t>[</a:t>
            </a:r>
            <a:r>
              <a:rPr lang="en-US" sz="1600" i="1" dirty="0">
                <a:solidFill>
                  <a:schemeClr val="tx1"/>
                </a:solidFill>
              </a:rPr>
              <a:t>BONUS – </a:t>
            </a:r>
            <a:r>
              <a:rPr lang="en-US" sz="1600" i="1" dirty="0" smtClean="0">
                <a:solidFill>
                  <a:schemeClr val="tx1"/>
                </a:solidFill>
              </a:rPr>
              <a:t>continuously adjustable angle and/or can be re-aimed remotely (i.e. while in flight)]</a:t>
            </a:r>
            <a:endParaRPr lang="en-US" sz="1600" i="1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81000" y="2057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Arduino-logged sensor pack</a:t>
            </a:r>
            <a:r>
              <a:rPr lang="en-US" sz="1600" dirty="0" smtClean="0">
                <a:solidFill>
                  <a:schemeClr val="tx1"/>
                </a:solidFill>
              </a:rPr>
              <a:t>: log air temperature, air pressure, relative humidity, and ambient magnetic field to an SD card with real-time clock stamps on all data; also be able to measure temperature and magnetic field of surface samples to identify environmental anomalies</a:t>
            </a:r>
          </a:p>
          <a:p>
            <a:pPr algn="l">
              <a:spcBef>
                <a:spcPts val="0"/>
              </a:spcBef>
            </a:pPr>
            <a:r>
              <a:rPr lang="en-US" sz="1600" i="1" dirty="0" smtClean="0">
                <a:solidFill>
                  <a:schemeClr val="tx1"/>
                </a:solidFill>
              </a:rPr>
              <a:t>[BONUS – send data (or perhaps just some of it) back to team in real time (i.e. while in flight)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81000" y="3124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Unique (flight hardware) feature</a:t>
            </a:r>
            <a:r>
              <a:rPr lang="en-US" sz="1600" dirty="0" smtClean="0">
                <a:solidFill>
                  <a:schemeClr val="tx1"/>
                </a:solidFill>
              </a:rPr>
              <a:t>: does </a:t>
            </a:r>
            <a:r>
              <a:rPr lang="en-US" sz="1600" u="sng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have to be useful for accomplishing challenge goals, must be different from BONUS options in </a:t>
            </a:r>
            <a:r>
              <a:rPr lang="en-US" sz="1600" dirty="0">
                <a:solidFill>
                  <a:schemeClr val="tx1"/>
                </a:solidFill>
              </a:rPr>
              <a:t>other </a:t>
            </a:r>
            <a:r>
              <a:rPr lang="en-US" sz="1600" dirty="0" smtClean="0">
                <a:solidFill>
                  <a:schemeClr val="tx1"/>
                </a:solidFill>
              </a:rPr>
              <a:t>categories, </a:t>
            </a:r>
            <a:r>
              <a:rPr lang="en-US" sz="1600" dirty="0">
                <a:solidFill>
                  <a:schemeClr val="tx1"/>
                </a:solidFill>
              </a:rPr>
              <a:t>must be </a:t>
            </a:r>
            <a:r>
              <a:rPr lang="en-US" sz="1600" dirty="0" smtClean="0">
                <a:solidFill>
                  <a:schemeClr val="tx1"/>
                </a:solidFill>
              </a:rPr>
              <a:t>non-trivial</a:t>
            </a:r>
            <a:endParaRPr lang="en-US" sz="1600" i="1" dirty="0" smtClean="0">
              <a:solidFill>
                <a:schemeClr val="tx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81000" y="3733800"/>
            <a:ext cx="838200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Challenge event activities (walk-through then in-flight with modified ELEV-8) (may swap out equipment between challenges) (some/all will be time-limited)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Close-up imaging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take </a:t>
            </a:r>
            <a:r>
              <a:rPr lang="en-US" sz="1600" dirty="0" smtClean="0">
                <a:solidFill>
                  <a:schemeClr val="tx1"/>
                </a:solidFill>
              </a:rPr>
              <a:t>high-quality images of </a:t>
            </a:r>
            <a:r>
              <a:rPr lang="en-US" sz="1600" dirty="0">
                <a:solidFill>
                  <a:schemeClr val="tx1"/>
                </a:solidFill>
              </a:rPr>
              <a:t>targets on </a:t>
            </a:r>
            <a:r>
              <a:rPr lang="en-US" sz="1600" dirty="0" smtClean="0">
                <a:solidFill>
                  <a:schemeClr val="tx1"/>
                </a:solidFill>
              </a:rPr>
              <a:t>both horizontal </a:t>
            </a:r>
            <a:r>
              <a:rPr lang="en-US" sz="1600" dirty="0">
                <a:solidFill>
                  <a:schemeClr val="tx1"/>
                </a:solidFill>
              </a:rPr>
              <a:t>and vertical surfaces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General characterization and mapping of an “exploration region”:</a:t>
            </a:r>
            <a:r>
              <a:rPr lang="en-US" sz="1600" dirty="0" smtClean="0">
                <a:solidFill>
                  <a:schemeClr val="tx1"/>
                </a:solidFill>
              </a:rPr>
              <a:t> take photos and/or </a:t>
            </a:r>
            <a:r>
              <a:rPr lang="en-US" sz="1600" dirty="0">
                <a:solidFill>
                  <a:schemeClr val="tx1"/>
                </a:solidFill>
              </a:rPr>
              <a:t>video, </a:t>
            </a:r>
            <a:r>
              <a:rPr lang="en-US" sz="1600" dirty="0" smtClean="0">
                <a:solidFill>
                  <a:schemeClr val="tx1"/>
                </a:solidFill>
              </a:rPr>
              <a:t>log environmental </a:t>
            </a:r>
            <a:r>
              <a:rPr lang="en-US" sz="1600" dirty="0">
                <a:solidFill>
                  <a:schemeClr val="tx1"/>
                </a:solidFill>
              </a:rPr>
              <a:t>conditions </a:t>
            </a:r>
            <a:r>
              <a:rPr lang="en-US" sz="1600" dirty="0" smtClean="0">
                <a:solidFill>
                  <a:schemeClr val="tx1"/>
                </a:solidFill>
              </a:rPr>
              <a:t>using </a:t>
            </a:r>
            <a:r>
              <a:rPr lang="en-US" sz="1600" dirty="0">
                <a:solidFill>
                  <a:schemeClr val="tx1"/>
                </a:solidFill>
              </a:rPr>
              <a:t>sensors, </a:t>
            </a:r>
            <a:r>
              <a:rPr lang="en-US" sz="1600" dirty="0" smtClean="0">
                <a:solidFill>
                  <a:schemeClr val="tx1"/>
                </a:solidFill>
              </a:rPr>
              <a:t>ultimately generate 3-D map(s) (i.e. include elevation variation) with real units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Characterize ground targets:</a:t>
            </a:r>
            <a:r>
              <a:rPr lang="en-US" sz="1600" dirty="0" smtClean="0">
                <a:solidFill>
                  <a:schemeClr val="tx1"/>
                </a:solidFill>
              </a:rPr>
              <a:t> probe (temperature, magnetic field) and sample return material from fluid targets (e.g. water) plus dry or wet granular targets (e.g. sand, soil, gravel)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Mystery challenge (no walk-through – flight only):</a:t>
            </a:r>
            <a:r>
              <a:rPr lang="en-US" sz="1600" dirty="0" smtClean="0">
                <a:solidFill>
                  <a:schemeClr val="tx1"/>
                </a:solidFill>
              </a:rPr>
              <a:t> announced on the spot, will involve flying, will involve teamwork</a:t>
            </a:r>
          </a:p>
        </p:txBody>
      </p:sp>
    </p:spTree>
    <p:extLst>
      <p:ext uri="{BB962C8B-B14F-4D97-AF65-F5344CB8AC3E}">
        <p14:creationId xmlns:p14="http://schemas.microsoft.com/office/powerpoint/2010/main" val="120801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52400"/>
            <a:ext cx="8305800" cy="571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“Year 2” </a:t>
            </a:r>
            <a:r>
              <a:rPr lang="en-US" sz="2400" b="1" dirty="0">
                <a:solidFill>
                  <a:schemeClr val="tx1"/>
                </a:solidFill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</a:rPr>
              <a:t>entative program dates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685800"/>
            <a:ext cx="8610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F0"/>
                </a:solidFill>
              </a:rPr>
              <a:t>Aug. 21-22, 2015:  Adviser training at Fond du Lac Tribal and Comm. College</a:t>
            </a: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</a:rPr>
              <a:t>Monday, </a:t>
            </a:r>
            <a:r>
              <a:rPr lang="en-US" sz="2000" dirty="0" smtClean="0">
                <a:solidFill>
                  <a:srgbClr val="00B0F0"/>
                </a:solidFill>
              </a:rPr>
              <a:t>Sept. 21, 2015:  </a:t>
            </a:r>
            <a:r>
              <a:rPr lang="en-US" sz="2000" dirty="0">
                <a:solidFill>
                  <a:srgbClr val="00B0F0"/>
                </a:solidFill>
              </a:rPr>
              <a:t>All-team “Kick-off” </a:t>
            </a:r>
            <a:r>
              <a:rPr lang="en-US" sz="2000" dirty="0" smtClean="0">
                <a:solidFill>
                  <a:srgbClr val="00B0F0"/>
                </a:solidFill>
              </a:rPr>
              <a:t>training </a:t>
            </a:r>
            <a:r>
              <a:rPr lang="en-US" sz="2000" dirty="0">
                <a:solidFill>
                  <a:srgbClr val="00B0F0"/>
                </a:solidFill>
              </a:rPr>
              <a:t>at Century </a:t>
            </a:r>
            <a:r>
              <a:rPr lang="en-US" sz="2000" dirty="0" smtClean="0">
                <a:solidFill>
                  <a:srgbClr val="00B0F0"/>
                </a:solidFill>
              </a:rPr>
              <a:t>College</a:t>
            </a:r>
            <a:endParaRPr lang="en-US" sz="1000" dirty="0">
              <a:solidFill>
                <a:schemeClr val="tx1"/>
              </a:solidFill>
            </a:endParaRP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strike="sngStrike" dirty="0" smtClean="0">
                <a:solidFill>
                  <a:srgbClr val="99CC00"/>
                </a:solidFill>
              </a:rPr>
              <a:t>Monthly all-team </a:t>
            </a:r>
            <a:r>
              <a:rPr lang="en-US" sz="2000" strike="sngStrike" dirty="0" err="1" smtClean="0">
                <a:solidFill>
                  <a:srgbClr val="99CC00"/>
                </a:solidFill>
              </a:rPr>
              <a:t>telecons</a:t>
            </a:r>
            <a:r>
              <a:rPr lang="en-US" sz="2000" strike="sngStrike" dirty="0" smtClean="0">
                <a:solidFill>
                  <a:srgbClr val="99CC00"/>
                </a:solidFill>
              </a:rPr>
              <a:t> (dates and times TBA)</a:t>
            </a: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99CC00"/>
                </a:solidFill>
              </a:rPr>
              <a:t>Bi-weekly individual-team </a:t>
            </a:r>
            <a:r>
              <a:rPr lang="en-US" sz="2000" dirty="0" err="1" smtClean="0">
                <a:solidFill>
                  <a:srgbClr val="99CC00"/>
                </a:solidFill>
              </a:rPr>
              <a:t>telecons</a:t>
            </a:r>
            <a:r>
              <a:rPr lang="en-US" sz="2000" dirty="0" smtClean="0">
                <a:solidFill>
                  <a:srgbClr val="99CC00"/>
                </a:solidFill>
              </a:rPr>
              <a:t> (with slides) with U of MN (dates TBA)</a:t>
            </a: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99CC00"/>
                </a:solidFill>
              </a:rPr>
              <a:t>All-team videocon with NASA Armstrong Research Center (date TBA)</a:t>
            </a: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Friday, Nov. 20, 2015: ELEV-8 build and (hopefully) demo flight video due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Fall enhancement activity(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ies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 (select date(s) yourself)</a:t>
            </a: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33CC"/>
                </a:solidFill>
              </a:rPr>
              <a:t>Tuesday, Dec. </a:t>
            </a:r>
            <a:r>
              <a:rPr lang="en-US" sz="2000" dirty="0">
                <a:solidFill>
                  <a:srgbClr val="FF33CC"/>
                </a:solidFill>
              </a:rPr>
              <a:t>1</a:t>
            </a:r>
            <a:r>
              <a:rPr lang="en-US" sz="2000" dirty="0" smtClean="0">
                <a:solidFill>
                  <a:srgbClr val="FF33CC"/>
                </a:solidFill>
              </a:rPr>
              <a:t>, 2015:  </a:t>
            </a:r>
            <a:r>
              <a:rPr lang="en-US" sz="2000" b="1" dirty="0" smtClean="0">
                <a:solidFill>
                  <a:srgbClr val="FF33CC"/>
                </a:solidFill>
              </a:rPr>
              <a:t>Preliminary Design Review (PDR) due</a:t>
            </a:r>
            <a:endParaRPr lang="en-US" sz="1000" dirty="0" smtClean="0">
              <a:solidFill>
                <a:schemeClr val="tx1"/>
              </a:solidFill>
            </a:endParaRP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Mid-program site visit and interviews (Dec. 2015 through Feb. 2016 (negotiate with Prof. </a:t>
            </a:r>
            <a:r>
              <a:rPr lang="en-US" sz="2000" dirty="0" err="1" smtClean="0">
                <a:solidFill>
                  <a:srgbClr val="C00000"/>
                </a:solidFill>
              </a:rPr>
              <a:t>Flaten</a:t>
            </a:r>
            <a:r>
              <a:rPr lang="en-US" sz="2000" dirty="0" smtClean="0">
                <a:solidFill>
                  <a:srgbClr val="C00000"/>
                </a:solidFill>
              </a:rPr>
              <a:t>), dates TBA)</a:t>
            </a: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Spring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enhancement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activity(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ies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(select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date(s)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yourself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Tuesday, March 15, 2016: Piloting demonstration video due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Spring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outreach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activities (select date(s)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yourself; no later than CDR due date)</a:t>
            </a: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33CC"/>
                </a:solidFill>
              </a:rPr>
              <a:t>Thursday, March 31, 2016:  </a:t>
            </a:r>
            <a:r>
              <a:rPr lang="en-US" sz="2000" b="1" dirty="0" smtClean="0">
                <a:solidFill>
                  <a:srgbClr val="FF33CC"/>
                </a:solidFill>
              </a:rPr>
              <a:t>Critical Design Review (CDR) due</a:t>
            </a:r>
          </a:p>
        </p:txBody>
      </p:sp>
    </p:spTree>
    <p:extLst>
      <p:ext uri="{BB962C8B-B14F-4D97-AF65-F5344CB8AC3E}">
        <p14:creationId xmlns:p14="http://schemas.microsoft.com/office/powerpoint/2010/main" val="145791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52400"/>
            <a:ext cx="8305800" cy="571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“Year 2” </a:t>
            </a:r>
            <a:r>
              <a:rPr lang="en-US" sz="2400" b="1" dirty="0">
                <a:solidFill>
                  <a:schemeClr val="tx1"/>
                </a:solidFill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</a:rPr>
              <a:t>entative program dates contd.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685800"/>
            <a:ext cx="86106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Friday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April 8,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2016: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Unique capability video due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Friday, April 8, 2016: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Educational / promotional video due</a:t>
            </a:r>
            <a:endParaRPr lang="en-US" sz="2000" dirty="0" smtClean="0">
              <a:solidFill>
                <a:schemeClr val="tx1"/>
              </a:solidFill>
            </a:endParaRP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3300"/>
                </a:solidFill>
              </a:rPr>
              <a:t>Friday evening plus Saturday, April 15-16, 2016 (dates tentative):  </a:t>
            </a:r>
            <a:r>
              <a:rPr lang="en-US" sz="2000" b="1" dirty="0" smtClean="0">
                <a:solidFill>
                  <a:srgbClr val="FF3300"/>
                </a:solidFill>
              </a:rPr>
              <a:t>Challenge Event</a:t>
            </a:r>
            <a:r>
              <a:rPr lang="en-US" sz="2000" dirty="0" smtClean="0">
                <a:solidFill>
                  <a:srgbClr val="FF3300"/>
                </a:solidFill>
              </a:rPr>
              <a:t> in the Twin Cities (location TBA)</a:t>
            </a:r>
          </a:p>
          <a:p>
            <a:pPr marL="693738" lvl="1" indent="-34766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3300"/>
                </a:solidFill>
              </a:rPr>
              <a:t>Includes oral </a:t>
            </a:r>
            <a:r>
              <a:rPr lang="en-US" sz="2000" b="1" dirty="0" smtClean="0">
                <a:solidFill>
                  <a:srgbClr val="FF3300"/>
                </a:solidFill>
              </a:rPr>
              <a:t>Flight Readiness Review</a:t>
            </a:r>
          </a:p>
          <a:p>
            <a:pPr marL="693738" lvl="1" indent="-34766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3300"/>
                </a:solidFill>
              </a:rPr>
              <a:t>Includes peer-review of team promotional videos</a:t>
            </a:r>
          </a:p>
          <a:p>
            <a:pPr marL="693738" lvl="1" indent="-347663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3300"/>
                </a:solidFill>
              </a:rPr>
              <a:t>Includes demonstrating hardware, imaging, exploration walk-through and fly-through doing sensor and mapping data collection, etc.</a:t>
            </a:r>
            <a:endParaRPr lang="en-US" sz="1000" dirty="0" smtClean="0">
              <a:solidFill>
                <a:schemeClr val="tx1"/>
              </a:solidFill>
            </a:endParaRPr>
          </a:p>
          <a:p>
            <a:pPr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Friday, April 29, </a:t>
            </a:r>
            <a:r>
              <a:rPr lang="en-US" sz="2000" dirty="0" smtClean="0">
                <a:solidFill>
                  <a:schemeClr val="tx1"/>
                </a:solidFill>
              </a:rPr>
              <a:t>2016:  </a:t>
            </a:r>
            <a:r>
              <a:rPr lang="en-US" sz="2000" b="1" dirty="0">
                <a:solidFill>
                  <a:schemeClr val="tx1"/>
                </a:solidFill>
              </a:rPr>
              <a:t>Final Report due</a:t>
            </a:r>
            <a:r>
              <a:rPr lang="en-US" sz="2000" dirty="0">
                <a:solidFill>
                  <a:schemeClr val="tx1"/>
                </a:solidFill>
              </a:rPr>
              <a:t> &amp; Post-Program </a:t>
            </a:r>
            <a:r>
              <a:rPr lang="en-US" sz="2000" dirty="0" smtClean="0">
                <a:solidFill>
                  <a:schemeClr val="tx1"/>
                </a:solidFill>
              </a:rPr>
              <a:t>Surveys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4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1385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NASA’s MN Space Grant Consortium (MnSGC) Community College Quadcopter Challenge</vt:lpstr>
      <vt:lpstr>NASA’s MN Space Grant Consortium (MnSGC) Community College Quadcopter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NASA’s MN Space Grant Consortium (MnSGC) Community College Quadcopter Challenge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NASA’s MN Space Grant Consortium (MnSGC) Community College Quadcopter Initiative</dc:title>
  <dc:creator>James Flaten</dc:creator>
  <cp:lastModifiedBy>James Flaten</cp:lastModifiedBy>
  <cp:revision>51</cp:revision>
  <dcterms:created xsi:type="dcterms:W3CDTF">2014-10-12T13:17:59Z</dcterms:created>
  <dcterms:modified xsi:type="dcterms:W3CDTF">2015-09-21T11:23:43Z</dcterms:modified>
</cp:coreProperties>
</file>