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5" r:id="rId2"/>
    <p:sldMasterId id="2147483755" r:id="rId3"/>
    <p:sldMasterId id="2147483766" r:id="rId4"/>
    <p:sldMasterId id="2147483777" r:id="rId5"/>
    <p:sldMasterId id="2147483789" r:id="rId6"/>
  </p:sldMasterIdLst>
  <p:notesMasterIdLst>
    <p:notesMasterId r:id="rId52"/>
  </p:notesMasterIdLst>
  <p:handoutMasterIdLst>
    <p:handoutMasterId r:id="rId53"/>
  </p:handoutMasterIdLst>
  <p:sldIdLst>
    <p:sldId id="257" r:id="rId7"/>
    <p:sldId id="258" r:id="rId8"/>
    <p:sldId id="259" r:id="rId9"/>
    <p:sldId id="260" r:id="rId10"/>
    <p:sldId id="261" r:id="rId11"/>
    <p:sldId id="262" r:id="rId12"/>
    <p:sldId id="313" r:id="rId13"/>
    <p:sldId id="263" r:id="rId14"/>
    <p:sldId id="264" r:id="rId15"/>
    <p:sldId id="265" r:id="rId16"/>
    <p:sldId id="266" r:id="rId17"/>
    <p:sldId id="267"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273" r:id="rId37"/>
    <p:sldId id="274" r:id="rId38"/>
    <p:sldId id="275" r:id="rId39"/>
    <p:sldId id="276" r:id="rId40"/>
    <p:sldId id="334" r:id="rId41"/>
    <p:sldId id="333" r:id="rId42"/>
    <p:sldId id="278" r:id="rId43"/>
    <p:sldId id="279" r:id="rId44"/>
    <p:sldId id="286" r:id="rId45"/>
    <p:sldId id="288" r:id="rId46"/>
    <p:sldId id="289" r:id="rId47"/>
    <p:sldId id="291" r:id="rId48"/>
    <p:sldId id="292" r:id="rId49"/>
    <p:sldId id="293" r:id="rId50"/>
    <p:sldId id="294" r:id="rId51"/>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00" autoAdjust="0"/>
  </p:normalViewPr>
  <p:slideViewPr>
    <p:cSldViewPr>
      <p:cViewPr varScale="1">
        <p:scale>
          <a:sx n="54" d="100"/>
          <a:sy n="54" d="100"/>
        </p:scale>
        <p:origin x="-4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3550"/>
          </a:xfrm>
          <a:prstGeom prst="rect">
            <a:avLst/>
          </a:prstGeom>
        </p:spPr>
        <p:txBody>
          <a:bodyPr vert="horz" lIns="92958" tIns="46479" rIns="92958" bIns="46479" rtlCol="0"/>
          <a:lstStyle>
            <a:lvl1pPr algn="r">
              <a:defRPr sz="1200"/>
            </a:lvl1pPr>
          </a:lstStyle>
          <a:p>
            <a:fld id="{539519DE-C26E-45CA-88FA-E8E6168845C6}" type="datetimeFigureOut">
              <a:rPr lang="en-US" smtClean="0"/>
              <a:pPr/>
              <a:t>9/21/2015</a:t>
            </a:fld>
            <a:endParaRPr lang="en-US"/>
          </a:p>
        </p:txBody>
      </p:sp>
      <p:sp>
        <p:nvSpPr>
          <p:cNvPr id="4" name="Footer Placeholder 3"/>
          <p:cNvSpPr>
            <a:spLocks noGrp="1"/>
          </p:cNvSpPr>
          <p:nvPr>
            <p:ph type="ftr" sz="quarter" idx="2"/>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05841"/>
            <a:ext cx="3032337" cy="463550"/>
          </a:xfrm>
          <a:prstGeom prst="rect">
            <a:avLst/>
          </a:prstGeom>
        </p:spPr>
        <p:txBody>
          <a:bodyPr vert="horz" lIns="92958" tIns="46479" rIns="92958" bIns="46479" rtlCol="0" anchor="b"/>
          <a:lstStyle>
            <a:lvl1pPr algn="r">
              <a:defRPr sz="1200"/>
            </a:lvl1pPr>
          </a:lstStyle>
          <a:p>
            <a:fld id="{E502DB4C-BDF4-48A2-8649-43DB709132AC}" type="slidenum">
              <a:rPr lang="en-US" smtClean="0"/>
              <a:pPr/>
              <a:t>‹#›</a:t>
            </a:fld>
            <a:endParaRPr lang="en-US"/>
          </a:p>
        </p:txBody>
      </p:sp>
    </p:spTree>
    <p:extLst>
      <p:ext uri="{BB962C8B-B14F-4D97-AF65-F5344CB8AC3E}">
        <p14:creationId xmlns:p14="http://schemas.microsoft.com/office/powerpoint/2010/main" val="3156832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0FFF8374-9783-41ED-9479-A5C38FD40428}" type="datetimeFigureOut">
              <a:rPr lang="en-US" smtClean="0"/>
              <a:pPr/>
              <a:t>9/21/2015</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21F60031-1F94-4074-B2A6-DAE14DE2EBB7}" type="slidenum">
              <a:rPr lang="en-US" smtClean="0"/>
              <a:pPr/>
              <a:t>‹#›</a:t>
            </a:fld>
            <a:endParaRPr lang="en-US"/>
          </a:p>
        </p:txBody>
      </p:sp>
    </p:spTree>
    <p:extLst>
      <p:ext uri="{BB962C8B-B14F-4D97-AF65-F5344CB8AC3E}">
        <p14:creationId xmlns:p14="http://schemas.microsoft.com/office/powerpoint/2010/main" val="177427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Servos use the library </a:t>
            </a:r>
            <a:r>
              <a:rPr lang="en-US" dirty="0" err="1" smtClean="0">
                <a:latin typeface="Courier New" pitchFamily="49" charset="0"/>
                <a:cs typeface="Courier New" pitchFamily="49" charset="0"/>
              </a:rPr>
              <a:t>Servo.h</a:t>
            </a:r>
            <a:endParaRPr lang="en-US" dirty="0" smtClean="0">
              <a:latin typeface="Courier New" pitchFamily="49" charset="0"/>
              <a:cs typeface="Courier New" pitchFamily="49" charset="0"/>
            </a:endParaRPr>
          </a:p>
          <a:p>
            <a:r>
              <a:rPr lang="en-US" dirty="0" smtClean="0">
                <a:cs typeface="Courier New" pitchFamily="49" charset="0"/>
              </a:rPr>
              <a:t>Only a few simple commands: </a:t>
            </a:r>
            <a:r>
              <a:rPr lang="en-US" dirty="0" smtClean="0">
                <a:latin typeface="Courier New" pitchFamily="49" charset="0"/>
                <a:cs typeface="Courier New" pitchFamily="49" charset="0"/>
              </a:rPr>
              <a:t>attach, read, write</a:t>
            </a:r>
          </a:p>
          <a:p>
            <a:r>
              <a:rPr lang="en-US" dirty="0" smtClean="0">
                <a:cs typeface="Courier New" pitchFamily="49" charset="0"/>
              </a:rPr>
              <a:t>Our servos only go 180°</a:t>
            </a:r>
          </a:p>
          <a:p>
            <a:r>
              <a:rPr lang="en-US" dirty="0" smtClean="0">
                <a:cs typeface="Courier New" pitchFamily="49" charset="0"/>
              </a:rPr>
              <a:t>Can modify to spin 360°(Have to disassemble the motor and modify gears, not that easy) </a:t>
            </a:r>
          </a:p>
          <a:p>
            <a:r>
              <a:rPr lang="en-US" dirty="0" smtClean="0">
                <a:cs typeface="Courier New" pitchFamily="49" charset="0"/>
              </a:rPr>
              <a:t>Often better to use a stepper motor for full rotation</a:t>
            </a:r>
          </a:p>
          <a:p>
            <a:r>
              <a:rPr lang="en-US" dirty="0" smtClean="0">
                <a:cs typeface="Courier New" pitchFamily="49" charset="0"/>
              </a:rPr>
              <a:t>Can have it go specific degree increments</a:t>
            </a:r>
          </a:p>
          <a:p>
            <a:r>
              <a:rPr lang="en-US" dirty="0" smtClean="0">
                <a:cs typeface="Courier New" pitchFamily="49" charset="0"/>
              </a:rPr>
              <a:t>Disables </a:t>
            </a:r>
            <a:r>
              <a:rPr lang="en-US" dirty="0" err="1" smtClean="0">
                <a:latin typeface="Courier New" pitchFamily="49" charset="0"/>
                <a:cs typeface="Courier New" pitchFamily="49" charset="0"/>
              </a:rPr>
              <a:t>analogWrite</a:t>
            </a:r>
            <a:r>
              <a:rPr lang="en-US" dirty="0" smtClean="0">
                <a:latin typeface="Courier New" pitchFamily="49" charset="0"/>
                <a:cs typeface="Courier New" pitchFamily="49" charset="0"/>
              </a:rPr>
              <a:t>()</a:t>
            </a:r>
            <a:r>
              <a:rPr lang="en-US" dirty="0" smtClean="0">
                <a:cs typeface="Courier New" pitchFamily="49" charset="0"/>
              </a:rPr>
              <a:t> on pins 9 and 10</a:t>
            </a:r>
          </a:p>
          <a:p>
            <a:endParaRPr lang="en-US"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29</a:t>
            </a:fld>
            <a:endParaRPr lang="en-US"/>
          </a:p>
        </p:txBody>
      </p:sp>
    </p:spTree>
    <p:extLst>
      <p:ext uri="{BB962C8B-B14F-4D97-AF65-F5344CB8AC3E}">
        <p14:creationId xmlns:p14="http://schemas.microsoft.com/office/powerpoint/2010/main" val="160400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Note-Test by sucking on it- cannot have pressure above 15psi (We are about 14.2 psi here, so blowing on it would blow it out)</a:t>
            </a:r>
            <a:endParaRPr lang="en-US" b="0"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37</a:t>
            </a:fld>
            <a:endParaRPr lang="en-US"/>
          </a:p>
        </p:txBody>
      </p:sp>
    </p:spTree>
    <p:extLst>
      <p:ext uri="{BB962C8B-B14F-4D97-AF65-F5344CB8AC3E}">
        <p14:creationId xmlns:p14="http://schemas.microsoft.com/office/powerpoint/2010/main" val="321662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212728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115479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3999650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2"/>
        <p:cNvGrpSpPr/>
        <p:nvPr/>
      </p:nvGrpSpPr>
      <p:grpSpPr>
        <a:xfrm>
          <a:off x="0" y="0"/>
          <a:ext cx="0" cy="0"/>
          <a:chOff x="0" y="0"/>
          <a:chExt cx="0" cy="0"/>
        </a:xfrm>
      </p:grpSpPr>
      <p:sp>
        <p:nvSpPr>
          <p:cNvPr id="3" name="Shape 13"/>
          <p:cNvSpPr>
            <a:spLocks noChangeArrowheads="1"/>
          </p:cNvSpPr>
          <p:nvPr/>
        </p:nvSpPr>
        <p:spPr bwMode="auto">
          <a:xfrm>
            <a:off x="-4763" y="0"/>
            <a:ext cx="9148763" cy="686276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Shape 14"/>
          <p:cNvSpPr txBox="1">
            <a:spLocks noGrp="1"/>
          </p:cNvSpPr>
          <p:nvPr>
            <p:ph type="ctrTitle"/>
          </p:nvPr>
        </p:nvSpPr>
        <p:spPr>
          <a:xfrm>
            <a:off x="685800" y="1371600"/>
            <a:ext cx="7772400" cy="1143000"/>
          </a:xfrm>
          <a:prstGeom prst="rect">
            <a:avLst/>
          </a:prstGeom>
          <a:noFill/>
          <a:ln>
            <a:noFill/>
          </a:ln>
        </p:spPr>
        <p:txBody>
          <a:bodyPr/>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341769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2"/>
        <p:cNvGrpSpPr/>
        <p:nvPr/>
      </p:nvGrpSpPr>
      <p:grpSpPr>
        <a:xfrm>
          <a:off x="0" y="0"/>
          <a:ext cx="0" cy="0"/>
          <a:chOff x="0" y="0"/>
          <a:chExt cx="0" cy="0"/>
        </a:xfrm>
      </p:grpSpPr>
      <p:sp>
        <p:nvSpPr>
          <p:cNvPr id="3" name="Shape 13"/>
          <p:cNvSpPr>
            <a:spLocks noChangeArrowheads="1"/>
          </p:cNvSpPr>
          <p:nvPr/>
        </p:nvSpPr>
        <p:spPr bwMode="auto">
          <a:xfrm>
            <a:off x="-4763" y="0"/>
            <a:ext cx="9148763" cy="686276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Shape 14"/>
          <p:cNvSpPr txBox="1">
            <a:spLocks noGrp="1"/>
          </p:cNvSpPr>
          <p:nvPr>
            <p:ph type="ctrTitle"/>
          </p:nvPr>
        </p:nvSpPr>
        <p:spPr>
          <a:xfrm>
            <a:off x="685800" y="1371600"/>
            <a:ext cx="7772400" cy="1143000"/>
          </a:xfrm>
          <a:prstGeom prst="rect">
            <a:avLst/>
          </a:prstGeom>
          <a:noFill/>
          <a:ln>
            <a:noFill/>
          </a:ln>
        </p:spPr>
        <p:txBody>
          <a:bodyPr/>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3690759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17" name="Shape 17"/>
          <p:cNvSpPr txBox="1">
            <a:spLocks noGrp="1"/>
          </p:cNvSpPr>
          <p:nvPr>
            <p:ph type="body" idx="1"/>
          </p:nvPr>
        </p:nvSpPr>
        <p:spPr>
          <a:xfrm>
            <a:off x="685800" y="1752600"/>
            <a:ext cx="7772400" cy="4267199"/>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421088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anchor="b"/>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p14="http://schemas.microsoft.com/office/powerpoint/2010/main" val="2547613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55825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2784478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anchor="b"/>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345790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3" name="Shape 43"/>
          <p:cNvSpPr txBox="1">
            <a:spLocks noGrp="1"/>
          </p:cNvSpPr>
          <p:nvPr>
            <p:ph type="body" idx="1"/>
          </p:nvPr>
        </p:nvSpPr>
        <p:spPr>
          <a:xfrm rot="5400000">
            <a:off x="2438399" y="0"/>
            <a:ext cx="4267199" cy="77724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0853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851167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04171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04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2"/>
        <p:cNvGrpSpPr/>
        <p:nvPr/>
      </p:nvGrpSpPr>
      <p:grpSpPr>
        <a:xfrm>
          <a:off x="0" y="0"/>
          <a:ext cx="0" cy="0"/>
          <a:chOff x="0" y="0"/>
          <a:chExt cx="0" cy="0"/>
        </a:xfrm>
      </p:grpSpPr>
      <p:sp>
        <p:nvSpPr>
          <p:cNvPr id="13" name="Shape 13"/>
          <p:cNvSpPr/>
          <p:nvPr/>
        </p:nvSpPr>
        <p:spPr>
          <a:xfrm>
            <a:off x="-4763" y="0"/>
            <a:ext cx="9148763" cy="6862762"/>
          </a:xfrm>
          <a:prstGeom prst="rect">
            <a:avLst/>
          </a:prstGeom>
          <a:blipFill>
            <a:blip r:embed="rId2" cstate="print"/>
            <a:stretch>
              <a:fillRect/>
            </a:stretch>
          </a:blipFill>
        </p:spPr>
      </p:sp>
      <p:sp>
        <p:nvSpPr>
          <p:cNvPr id="14" name="Shape 14"/>
          <p:cNvSpPr txBox="1">
            <a:spLocks noGrp="1"/>
          </p:cNvSpPr>
          <p:nvPr>
            <p:ph type="ctrTitle"/>
          </p:nvPr>
        </p:nvSpPr>
        <p:spPr>
          <a:xfrm>
            <a:off x="685800" y="13716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4148869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17" name="Shape 17"/>
          <p:cNvSpPr txBox="1">
            <a:spLocks noGrp="1"/>
          </p:cNvSpPr>
          <p:nvPr>
            <p:ph type="body" idx="1"/>
          </p:nvPr>
        </p:nvSpPr>
        <p:spPr>
          <a:xfrm>
            <a:off x="685800" y="1752600"/>
            <a:ext cx="7772400"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2856684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p14="http://schemas.microsoft.com/office/powerpoint/2010/main" val="1091194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3" name="Shape 23"/>
          <p:cNvSpPr txBox="1">
            <a:spLocks noGrp="1"/>
          </p:cNvSpPr>
          <p:nvPr>
            <p:ph type="body" idx="1"/>
          </p:nvPr>
        </p:nvSpPr>
        <p:spPr>
          <a:xfrm>
            <a:off x="6858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4" name="Shape 24"/>
          <p:cNvSpPr txBox="1">
            <a:spLocks noGrp="1"/>
          </p:cNvSpPr>
          <p:nvPr>
            <p:ph type="body" idx="2"/>
          </p:nvPr>
        </p:nvSpPr>
        <p:spPr>
          <a:xfrm>
            <a:off x="46482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2222167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502674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1736164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36" name="Shape 36"/>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pPr lvl="0"/>
            <a:r>
              <a:rPr lang="en-US" smtClean="0"/>
              <a:t>Click to edit Master text styles</a:t>
            </a:r>
          </a:p>
        </p:txBody>
      </p:sp>
      <p:sp>
        <p:nvSpPr>
          <p:cNvPr id="37" name="Shape 37"/>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99017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172806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8CA48-77A6-48CC-98E1-9674659E9EDA}"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2373680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3" name="Shape 43"/>
          <p:cNvSpPr txBox="1">
            <a:spLocks noGrp="1"/>
          </p:cNvSpPr>
          <p:nvPr>
            <p:ph type="body" idx="1"/>
          </p:nvPr>
        </p:nvSpPr>
        <p:spPr>
          <a:xfrm rot="5400000">
            <a:off x="2438399" y="0"/>
            <a:ext cx="4267199" cy="77724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018412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501238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E8CA48-77A6-48CC-98E1-9674659E9EDA}" type="datetimeFigureOut">
              <a:rPr lang="en-US" smtClean="0"/>
              <a:pPr/>
              <a:t>9/21/2015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2127288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anchor="b"/>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p14="http://schemas.microsoft.com/office/powerpoint/2010/main" val="3040147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3" name="Shape 23"/>
          <p:cNvSpPr txBox="1">
            <a:spLocks noGrp="1"/>
          </p:cNvSpPr>
          <p:nvPr>
            <p:ph type="body" idx="1"/>
          </p:nvPr>
        </p:nvSpPr>
        <p:spPr>
          <a:xfrm>
            <a:off x="685800" y="1752600"/>
            <a:ext cx="3809999" cy="4267199"/>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4" name="Shape 24"/>
          <p:cNvSpPr txBox="1">
            <a:spLocks noGrp="1"/>
          </p:cNvSpPr>
          <p:nvPr>
            <p:ph type="body" idx="2"/>
          </p:nvPr>
        </p:nvSpPr>
        <p:spPr>
          <a:xfrm>
            <a:off x="4648200" y="1752600"/>
            <a:ext cx="3809999" cy="4267199"/>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8255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659365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0237" y="457200"/>
            <a:ext cx="2949575" cy="1600199"/>
          </a:xfrm>
          <a:prstGeom prst="rect">
            <a:avLst/>
          </a:prstGeom>
          <a:noFill/>
          <a:ln>
            <a:noFill/>
          </a:ln>
        </p:spPr>
        <p:txBody>
          <a:bodyPr anchor="b"/>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36" name="Shape 36"/>
          <p:cNvSpPr txBox="1">
            <a:spLocks noGrp="1"/>
          </p:cNvSpPr>
          <p:nvPr>
            <p:ph type="body" idx="1"/>
          </p:nvPr>
        </p:nvSpPr>
        <p:spPr>
          <a:xfrm>
            <a:off x="3887787" y="987425"/>
            <a:ext cx="4629150" cy="4873624"/>
          </a:xfrm>
          <a:prstGeom prst="rect">
            <a:avLst/>
          </a:prstGeom>
          <a:noFill/>
          <a:ln>
            <a:noFill/>
          </a:ln>
        </p:spPr>
        <p:txBody>
          <a:bodyPr/>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pPr lvl="0"/>
            <a:r>
              <a:rPr lang="en-US" smtClean="0"/>
              <a:t>Click to edit Master text styles</a:t>
            </a:r>
          </a:p>
        </p:txBody>
      </p:sp>
      <p:sp>
        <p:nvSpPr>
          <p:cNvPr id="37" name="Shape 37"/>
          <p:cNvSpPr txBox="1">
            <a:spLocks noGrp="1"/>
          </p:cNvSpPr>
          <p:nvPr>
            <p:ph type="body" idx="2"/>
          </p:nvPr>
        </p:nvSpPr>
        <p:spPr>
          <a:xfrm>
            <a:off x="630237" y="2057400"/>
            <a:ext cx="2949575" cy="3811588"/>
          </a:xfrm>
          <a:prstGeom prst="rect">
            <a:avLst/>
          </a:prstGeom>
          <a:noFill/>
          <a:ln>
            <a:noFill/>
          </a:ln>
        </p:spPr>
        <p:txBody>
          <a:bodyPr/>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4084733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anchor="b"/>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3533811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3" name="Shape 43"/>
          <p:cNvSpPr txBox="1">
            <a:spLocks noGrp="1"/>
          </p:cNvSpPr>
          <p:nvPr>
            <p:ph type="body" idx="1"/>
          </p:nvPr>
        </p:nvSpPr>
        <p:spPr>
          <a:xfrm rot="5400000">
            <a:off x="2438399" y="0"/>
            <a:ext cx="4267199" cy="77724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2537557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37704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8CA48-77A6-48CC-98E1-9674659E9EDA}"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1207508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62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418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267200"/>
          </a:xfrm>
        </p:spPr>
        <p:txBody>
          <a:bodyPr/>
          <a:lstStyle/>
          <a:p>
            <a:r>
              <a:rPr lang="en-US" smtClean="0"/>
              <a:t>Click icon to add table</a:t>
            </a:r>
            <a:endParaRPr lang="en-US"/>
          </a:p>
        </p:txBody>
      </p:sp>
    </p:spTree>
    <p:extLst>
      <p:ext uri="{BB962C8B-B14F-4D97-AF65-F5344CB8AC3E}">
        <p14:creationId xmlns:p14="http://schemas.microsoft.com/office/powerpoint/2010/main" val="1584643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1" name="Picture 9" descr="UofM-1_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48763" cy="6862763"/>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85800" y="1371600"/>
            <a:ext cx="7772400" cy="1143000"/>
          </a:xfrm>
        </p:spPr>
        <p:txBody>
          <a:bodyPr/>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988489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2275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70166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294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7201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8163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13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8CA48-77A6-48CC-98E1-9674659E9EDA}" type="datetimeFigureOut">
              <a:rPr lang="en-US" smtClean="0"/>
              <a:pPr/>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1653763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81818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78085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832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515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2"/>
        <p:cNvGrpSpPr/>
        <p:nvPr/>
      </p:nvGrpSpPr>
      <p:grpSpPr>
        <a:xfrm>
          <a:off x="0" y="0"/>
          <a:ext cx="0" cy="0"/>
          <a:chOff x="0" y="0"/>
          <a:chExt cx="0" cy="0"/>
        </a:xfrm>
      </p:grpSpPr>
      <p:sp>
        <p:nvSpPr>
          <p:cNvPr id="13" name="Shape 13"/>
          <p:cNvSpPr/>
          <p:nvPr/>
        </p:nvSpPr>
        <p:spPr>
          <a:xfrm>
            <a:off x="-4763" y="0"/>
            <a:ext cx="9148763" cy="6862762"/>
          </a:xfrm>
          <a:prstGeom prst="rect">
            <a:avLst/>
          </a:prstGeom>
          <a:blipFill>
            <a:blip r:embed="rId2" cstate="print"/>
            <a:stretch>
              <a:fillRect/>
            </a:stretch>
          </a:blipFill>
        </p:spPr>
      </p:sp>
      <p:sp>
        <p:nvSpPr>
          <p:cNvPr id="14" name="Shape 14"/>
          <p:cNvSpPr txBox="1">
            <a:spLocks noGrp="1"/>
          </p:cNvSpPr>
          <p:nvPr>
            <p:ph type="ctrTitle"/>
          </p:nvPr>
        </p:nvSpPr>
        <p:spPr>
          <a:xfrm>
            <a:off x="685800" y="13716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2664881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p14="http://schemas.microsoft.com/office/powerpoint/2010/main" val="3318843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3" name="Shape 23"/>
          <p:cNvSpPr txBox="1">
            <a:spLocks noGrp="1"/>
          </p:cNvSpPr>
          <p:nvPr>
            <p:ph type="body" idx="1"/>
          </p:nvPr>
        </p:nvSpPr>
        <p:spPr>
          <a:xfrm>
            <a:off x="6858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4" name="Shape 24"/>
          <p:cNvSpPr txBox="1">
            <a:spLocks noGrp="1"/>
          </p:cNvSpPr>
          <p:nvPr>
            <p:ph type="body" idx="2"/>
          </p:nvPr>
        </p:nvSpPr>
        <p:spPr>
          <a:xfrm>
            <a:off x="46482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655190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879952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2077565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49974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8CA48-77A6-48CC-98E1-9674659E9EDA}" type="datetimeFigureOut">
              <a:rPr lang="en-US" smtClean="0"/>
              <a:pPr/>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3222929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36" name="Shape 36"/>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pPr lvl="0"/>
            <a:r>
              <a:rPr lang="en-US" smtClean="0"/>
              <a:t>Click to edit Master text styles</a:t>
            </a:r>
          </a:p>
        </p:txBody>
      </p:sp>
      <p:sp>
        <p:nvSpPr>
          <p:cNvPr id="37" name="Shape 37"/>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14524114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3654554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057454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829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8CA48-77A6-48CC-98E1-9674659E9EDA}" type="datetimeFigureOut">
              <a:rPr lang="en-US" smtClean="0"/>
              <a:pPr/>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139705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8CA48-77A6-48CC-98E1-9674659E9EDA}"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280080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8CA48-77A6-48CC-98E1-9674659E9EDA}"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346800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2.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8CA48-77A6-48CC-98E1-9674659E9EDA}" type="datetimeFigureOut">
              <a:rPr lang="en-US" smtClean="0"/>
              <a:pPr/>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8EA4E-ACC8-459B-A0F3-13451970C508}" type="slidenum">
              <a:rPr lang="en-US" smtClean="0"/>
              <a:pPr/>
              <a:t>‹#›</a:t>
            </a:fld>
            <a:endParaRPr lang="en-US"/>
          </a:p>
        </p:txBody>
      </p:sp>
    </p:spTree>
    <p:extLst>
      <p:ext uri="{BB962C8B-B14F-4D97-AF65-F5344CB8AC3E}">
        <p14:creationId xmlns:p14="http://schemas.microsoft.com/office/powerpoint/2010/main" val="14603033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9"/>
          <p:cNvSpPr>
            <a:spLocks noChangeArrowheads="1"/>
          </p:cNvSpPr>
          <p:nvPr/>
        </p:nvSpPr>
        <p:spPr bwMode="auto">
          <a:xfrm>
            <a:off x="-1588" y="0"/>
            <a:ext cx="9148763" cy="6862763"/>
          </a:xfrm>
          <a:prstGeom prst="rect">
            <a:avLst/>
          </a:prstGeom>
          <a:blipFill dpi="0" rotWithShape="1">
            <a:blip r:embed="rId1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7" name="Shape 10"/>
          <p:cNvSpPr txBox="1">
            <a:spLocks noGrp="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charset="0"/>
            </a:endParaRPr>
          </a:p>
        </p:txBody>
      </p:sp>
      <p:sp>
        <p:nvSpPr>
          <p:cNvPr id="1028" name="Shape 11"/>
          <p:cNvSpPr txBox="1">
            <a:spLocks noGrp="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charset="0"/>
            </a:endParaRPr>
          </a:p>
        </p:txBody>
      </p:sp>
    </p:spTree>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xStyles>
    <p:titleStyle>
      <a:defPPr marR="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Arial"/>
          <a:cs typeface="Arial"/>
          <a:sym typeface="Arial" charset="0"/>
        </a:defRPr>
      </a:lvl1pPr>
      <a:lvl2pPr algn="l" rtl="0" eaLnBrk="1" fontAlgn="base" hangingPunct="1">
        <a:spcBef>
          <a:spcPct val="0"/>
        </a:spcBef>
        <a:spcAft>
          <a:spcPct val="0"/>
        </a:spcAft>
        <a:defRPr sz="1400">
          <a:solidFill>
            <a:srgbClr val="000000"/>
          </a:solidFill>
          <a:latin typeface="Arial"/>
          <a:ea typeface="Arial"/>
          <a:cs typeface="Arial"/>
          <a:sym typeface="Arial" charset="0"/>
        </a:defRPr>
      </a:lvl2pPr>
      <a:lvl3pPr algn="l" rtl="0" eaLnBrk="1" fontAlgn="base" hangingPunct="1">
        <a:spcBef>
          <a:spcPct val="0"/>
        </a:spcBef>
        <a:spcAft>
          <a:spcPct val="0"/>
        </a:spcAft>
        <a:defRPr sz="1400">
          <a:solidFill>
            <a:srgbClr val="000000"/>
          </a:solidFill>
          <a:latin typeface="Arial"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Arial"/>
          <a:ea typeface="Arial"/>
          <a:cs typeface="Arial"/>
          <a:sym typeface="Arial" charset="0"/>
        </a:defRPr>
      </a:lvl1pPr>
      <a:lvl2pPr marL="742950"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1588" y="0"/>
            <a:ext cx="9148762" cy="6862762"/>
          </a:xfrm>
          <a:prstGeom prst="rect">
            <a:avLst/>
          </a:prstGeom>
          <a:blipFill>
            <a:blip r:embed="rId13" cstate="print"/>
            <a:stretch>
              <a:fillRect/>
            </a:stretch>
          </a:blipFill>
        </p:spPr>
      </p:sp>
      <p:sp>
        <p:nvSpPr>
          <p:cNvPr id="10" name="Shape 10"/>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752600"/>
            <a:ext cx="7772400" cy="4267199"/>
          </a:xfrm>
          <a:prstGeom prst="rect">
            <a:avLst/>
          </a:prstGeom>
          <a:noFill/>
          <a:ln>
            <a:noFill/>
          </a:ln>
        </p:spPr>
        <p:txBody>
          <a:bodyPr lIns="91425" tIns="91425" rIns="91425" bIns="91425" anchor="t" anchorCtr="0"/>
          <a:lstStyle>
            <a:lvl1pPr marL="342900" marR="0" indent="-139700" algn="l" rtl="0">
              <a:spcBef>
                <a:spcPts val="640"/>
              </a:spcBef>
              <a:spcAft>
                <a:spcPts val="0"/>
              </a:spcAft>
              <a:buClr>
                <a:srgbClr val="7A0019"/>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rgbClr val="7A0019"/>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rgbClr val="7A0019"/>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28969581"/>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800" r:id="rId11"/>
  </p:sldLayoutIdLst>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9"/>
          <p:cNvSpPr>
            <a:spLocks noChangeArrowheads="1"/>
          </p:cNvSpPr>
          <p:nvPr/>
        </p:nvSpPr>
        <p:spPr bwMode="auto">
          <a:xfrm>
            <a:off x="-1588" y="0"/>
            <a:ext cx="9148763" cy="6862763"/>
          </a:xfrm>
          <a:prstGeom prst="rect">
            <a:avLst/>
          </a:prstGeom>
          <a:blipFill dpi="0" rotWithShape="1">
            <a:blip r:embed="rId12" cstate="print"/>
            <a:srcRect/>
            <a:stretch>
              <a:fillRect/>
            </a:stretch>
          </a:blipFill>
          <a:ln>
            <a:noFill/>
          </a:ln>
          <a:extLst/>
        </p:spPr>
        <p:txBody>
          <a:bodyPr/>
          <a:lstStyle/>
          <a:p>
            <a:pPr>
              <a:defRPr/>
            </a:pPr>
            <a:endParaRPr lang="en-US"/>
          </a:p>
        </p:txBody>
      </p:sp>
      <p:sp>
        <p:nvSpPr>
          <p:cNvPr id="1027" name="Shape 10"/>
          <p:cNvSpPr txBox="1">
            <a:spLocks noGrp="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charset="0"/>
            </a:endParaRPr>
          </a:p>
        </p:txBody>
      </p:sp>
      <p:sp>
        <p:nvSpPr>
          <p:cNvPr id="1028" name="Shape 11"/>
          <p:cNvSpPr txBox="1">
            <a:spLocks noGrp="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charset="0"/>
            </a:endParaRPr>
          </a:p>
        </p:txBody>
      </p:sp>
    </p:spTree>
    <p:extLst>
      <p:ext uri="{BB962C8B-B14F-4D97-AF65-F5344CB8AC3E}">
        <p14:creationId xmlns:p14="http://schemas.microsoft.com/office/powerpoint/2010/main" val="1972738328"/>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xStyles>
    <p:titleStyle>
      <a:defPPr marR="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Arial"/>
          <a:cs typeface="Arial"/>
          <a:sym typeface="Arial" charset="0"/>
        </a:defRPr>
      </a:lvl1pPr>
      <a:lvl2pPr algn="l" rtl="0" eaLnBrk="1" fontAlgn="base" hangingPunct="1">
        <a:spcBef>
          <a:spcPct val="0"/>
        </a:spcBef>
        <a:spcAft>
          <a:spcPct val="0"/>
        </a:spcAft>
        <a:defRPr sz="1400">
          <a:solidFill>
            <a:srgbClr val="000000"/>
          </a:solidFill>
          <a:latin typeface="Arial"/>
          <a:ea typeface="Arial"/>
          <a:cs typeface="Arial"/>
          <a:sym typeface="Arial" charset="0"/>
        </a:defRPr>
      </a:lvl2pPr>
      <a:lvl3pPr algn="l" rtl="0" eaLnBrk="1" fontAlgn="base" hangingPunct="1">
        <a:spcBef>
          <a:spcPct val="0"/>
        </a:spcBef>
        <a:spcAft>
          <a:spcPct val="0"/>
        </a:spcAft>
        <a:defRPr sz="1400">
          <a:solidFill>
            <a:srgbClr val="000000"/>
          </a:solidFill>
          <a:latin typeface="Arial"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Arial"/>
          <a:ea typeface="Arial"/>
          <a:cs typeface="Arial"/>
          <a:sym typeface="Arial" charset="0"/>
        </a:defRPr>
      </a:lvl1pPr>
      <a:lvl2pPr marL="742950"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5" name="Picture 11" descr="UofM-1_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8763" cy="686276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7743522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1" fontAlgn="base" hangingPunct="1">
        <a:spcBef>
          <a:spcPct val="0"/>
        </a:spcBef>
        <a:spcAft>
          <a:spcPct val="0"/>
        </a:spcAft>
        <a:defRPr sz="4400" kern="1200">
          <a:solidFill>
            <a:srgbClr val="7A0019"/>
          </a:solidFill>
          <a:latin typeface="+mj-lt"/>
          <a:ea typeface="+mj-ea"/>
          <a:cs typeface="+mj-cs"/>
        </a:defRPr>
      </a:lvl1pPr>
      <a:lvl2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5pPr>
      <a:lvl6pPr marL="4572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6pPr>
      <a:lvl7pPr marL="9144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7pPr>
      <a:lvl8pPr marL="13716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8pPr>
      <a:lvl9pPr marL="18288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7A0019"/>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A0019"/>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1588" y="0"/>
            <a:ext cx="9148762" cy="6862762"/>
          </a:xfrm>
          <a:prstGeom prst="rect">
            <a:avLst/>
          </a:prstGeom>
          <a:blipFill>
            <a:blip r:embed="rId12" cstate="print"/>
            <a:stretch>
              <a:fillRect/>
            </a:stretch>
          </a:blipFill>
        </p:spPr>
      </p:sp>
      <p:sp>
        <p:nvSpPr>
          <p:cNvPr id="10" name="Shape 10"/>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752600"/>
            <a:ext cx="7772400" cy="4267199"/>
          </a:xfrm>
          <a:prstGeom prst="rect">
            <a:avLst/>
          </a:prstGeom>
          <a:noFill/>
          <a:ln>
            <a:noFill/>
          </a:ln>
        </p:spPr>
        <p:txBody>
          <a:bodyPr lIns="91425" tIns="91425" rIns="91425" bIns="91425" anchor="t" anchorCtr="0"/>
          <a:lstStyle>
            <a:lvl1pPr marL="342900" marR="0" indent="-139700" algn="l" rtl="0">
              <a:spcBef>
                <a:spcPts val="640"/>
              </a:spcBef>
              <a:spcAft>
                <a:spcPts val="0"/>
              </a:spcAft>
              <a:buClr>
                <a:srgbClr val="7A0019"/>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rgbClr val="7A0019"/>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rgbClr val="7A0019"/>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29944159"/>
      </p:ext>
    </p:extLst>
  </p:cSld>
  <p:clrMap bg1="lt1" tx1="dk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omlout.com/a/products/ardx/" TargetMode="External"/><Relationship Id="rId2" Type="http://schemas.openxmlformats.org/officeDocument/2006/relationships/hyperlink" Target="http://www.arduinoclassroom.com/index.php/arduino-101" TargetMode="Externa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hyperlink" Target="http://arduino.cc/en/Main/Software" TargetMode="Externa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www.adafruit.com/products/1411"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4.jpeg"/><Relationship Id="rId4" Type="http://schemas.openxmlformats.org/officeDocument/2006/relationships/hyperlink" Target="http://www.adafruit.com/images/1200x900/1411-01.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hyperlink" Target="http://www.arduinoclassroom.com/index.php/arduino-101" TargetMode="External"/><Relationship Id="rId2" Type="http://schemas.openxmlformats.org/officeDocument/2006/relationships/hyperlink" Target="https://learn.adafruit.com/" TargetMode="External"/><Relationship Id="rId1" Type="http://schemas.openxmlformats.org/officeDocument/2006/relationships/slideLayout" Target="../slideLayouts/slideLayout23.xml"/><Relationship Id="rId4" Type="http://schemas.openxmlformats.org/officeDocument/2006/relationships/hyperlink" Target="http://playground.arduino.cc/"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1219200"/>
          </a:xfrm>
        </p:spPr>
        <p:txBody>
          <a:bodyPr>
            <a:normAutofit fontScale="90000"/>
          </a:bodyPr>
          <a:lstStyle/>
          <a:p>
            <a:r>
              <a:rPr lang="en-US" dirty="0" smtClean="0"/>
              <a:t>Introduction to Arduino</a:t>
            </a:r>
            <a:br>
              <a:rPr lang="en-US" dirty="0" smtClean="0"/>
            </a:br>
            <a:r>
              <a:rPr lang="en-US" sz="4000" dirty="0" smtClean="0"/>
              <a:t>(programming, wiring, and more!)</a:t>
            </a:r>
            <a:endParaRPr lang="en-US" sz="4000" dirty="0"/>
          </a:p>
        </p:txBody>
      </p:sp>
      <p:sp>
        <p:nvSpPr>
          <p:cNvPr id="3" name="Subtitle 2"/>
          <p:cNvSpPr>
            <a:spLocks noGrp="1"/>
          </p:cNvSpPr>
          <p:nvPr>
            <p:ph type="subTitle" idx="1"/>
          </p:nvPr>
        </p:nvSpPr>
        <p:spPr>
          <a:xfrm>
            <a:off x="533400" y="2362200"/>
            <a:ext cx="7854696" cy="1905000"/>
          </a:xfrm>
        </p:spPr>
        <p:txBody>
          <a:bodyPr>
            <a:normAutofit fontScale="77500" lnSpcReduction="20000"/>
          </a:bodyPr>
          <a:lstStyle/>
          <a:p>
            <a:r>
              <a:rPr lang="en-US" dirty="0" smtClean="0"/>
              <a:t>James Flaten, MN Space Grant Consortium</a:t>
            </a:r>
          </a:p>
          <a:p>
            <a:r>
              <a:rPr lang="en-US" dirty="0"/>
              <a:t>w</a:t>
            </a:r>
            <a:r>
              <a:rPr lang="en-US" dirty="0" smtClean="0"/>
              <a:t>ith Noah </a:t>
            </a:r>
            <a:r>
              <a:rPr lang="en-US" dirty="0" err="1" smtClean="0"/>
              <a:t>Germolus</a:t>
            </a:r>
            <a:r>
              <a:rPr lang="en-US" dirty="0" smtClean="0"/>
              <a:t>, CJ </a:t>
            </a:r>
            <a:r>
              <a:rPr lang="en-US" dirty="0" err="1" smtClean="0"/>
              <a:t>Koshoil</a:t>
            </a:r>
            <a:r>
              <a:rPr lang="en-US" dirty="0" smtClean="0"/>
              <a:t>, et al.</a:t>
            </a:r>
          </a:p>
          <a:p>
            <a:endParaRPr lang="en-US" sz="1100" dirty="0" smtClean="0"/>
          </a:p>
          <a:p>
            <a:r>
              <a:rPr lang="en-US" dirty="0" smtClean="0"/>
              <a:t>University of MN – Twin Cities</a:t>
            </a:r>
          </a:p>
          <a:p>
            <a:r>
              <a:rPr lang="en-US" dirty="0" smtClean="0"/>
              <a:t>Aerospace Engineering and Mechanics Department</a:t>
            </a:r>
            <a:endParaRPr lang="en-US" dirty="0"/>
          </a:p>
        </p:txBody>
      </p:sp>
      <p:sp>
        <p:nvSpPr>
          <p:cNvPr id="4" name="Subtitle 2"/>
          <p:cNvSpPr txBox="1">
            <a:spLocks/>
          </p:cNvSpPr>
          <p:nvPr/>
        </p:nvSpPr>
        <p:spPr>
          <a:xfrm>
            <a:off x="381000" y="4419600"/>
            <a:ext cx="8382000" cy="21336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2400" dirty="0" smtClean="0"/>
              <a:t>Some references we used (there are many):</a:t>
            </a:r>
          </a:p>
          <a:p>
            <a:r>
              <a:rPr lang="en-US" sz="2400" i="1" dirty="0" smtClean="0"/>
              <a:t>1. Beginning Arduino</a:t>
            </a:r>
            <a:r>
              <a:rPr lang="en-US" sz="2400" dirty="0" smtClean="0"/>
              <a:t> by Michael </a:t>
            </a:r>
            <a:r>
              <a:rPr lang="en-US" sz="2400" dirty="0" err="1" smtClean="0"/>
              <a:t>McRoberts</a:t>
            </a:r>
            <a:r>
              <a:rPr lang="en-US" sz="2400" dirty="0" smtClean="0"/>
              <a:t>, 2</a:t>
            </a:r>
            <a:r>
              <a:rPr lang="en-US" sz="2400" baseline="30000" dirty="0" smtClean="0"/>
              <a:t>nd</a:t>
            </a:r>
            <a:r>
              <a:rPr lang="en-US" sz="2400" dirty="0" smtClean="0"/>
              <a:t> edition</a:t>
            </a:r>
          </a:p>
          <a:p>
            <a:r>
              <a:rPr lang="en-US" sz="2400" dirty="0" smtClean="0">
                <a:hlinkClick r:id="rId2"/>
              </a:rPr>
              <a:t>2. http://www.arduinoclassroom.com/index.php/arduino-101</a:t>
            </a:r>
            <a:endParaRPr lang="en-US" sz="2400" dirty="0" smtClean="0"/>
          </a:p>
          <a:p>
            <a:r>
              <a:rPr lang="en-US" sz="2400" dirty="0" smtClean="0">
                <a:hlinkClick r:id="rId3"/>
              </a:rPr>
              <a:t>3. http://www.oomlout.com/a/products/ardx/</a:t>
            </a: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Introduction to Software</a:t>
            </a:r>
            <a:endParaRPr lang="en-US" dirty="0"/>
          </a:p>
        </p:txBody>
      </p:sp>
      <p:sp>
        <p:nvSpPr>
          <p:cNvPr id="3" name="Content Placeholder 2"/>
          <p:cNvSpPr>
            <a:spLocks noGrp="1"/>
          </p:cNvSpPr>
          <p:nvPr>
            <p:ph type="body" idx="1"/>
          </p:nvPr>
        </p:nvSpPr>
        <p:spPr>
          <a:xfrm>
            <a:off x="228600" y="1447800"/>
            <a:ext cx="8229600" cy="4724400"/>
          </a:xfrm>
        </p:spPr>
        <p:txBody>
          <a:bodyPr>
            <a:normAutofit fontScale="77500" lnSpcReduction="20000"/>
          </a:bodyPr>
          <a:lstStyle/>
          <a:p>
            <a:r>
              <a:rPr lang="en-US" dirty="0" smtClean="0"/>
              <a:t>Arduino microcontrollers are programmed using the Arduino IDE (Integrated Development Environment)</a:t>
            </a:r>
          </a:p>
          <a:p>
            <a:pPr lvl="1"/>
            <a:r>
              <a:rPr lang="en-US" dirty="0" smtClean="0"/>
              <a:t>Can be downloaded for </a:t>
            </a:r>
            <a:r>
              <a:rPr lang="en-US" dirty="0"/>
              <a:t>free from </a:t>
            </a:r>
            <a:r>
              <a:rPr lang="en-US" dirty="0">
                <a:hlinkClick r:id="rId2"/>
              </a:rPr>
              <a:t>http://</a:t>
            </a:r>
            <a:r>
              <a:rPr lang="en-US" dirty="0" smtClean="0">
                <a:hlinkClick r:id="rId2"/>
              </a:rPr>
              <a:t>arduino.cc/en/Main/Software</a:t>
            </a:r>
            <a:endParaRPr lang="en-US" dirty="0" smtClean="0"/>
          </a:p>
          <a:p>
            <a:r>
              <a:rPr lang="en-US" dirty="0" smtClean="0"/>
              <a:t>Arduino programs, called “sketches”, are written in a programming language similar to C and C++</a:t>
            </a:r>
          </a:p>
          <a:p>
            <a:r>
              <a:rPr lang="en-US" dirty="0" smtClean="0"/>
              <a:t>Every sketch must have a </a:t>
            </a:r>
            <a:r>
              <a:rPr lang="en-US" dirty="0" smtClean="0">
                <a:latin typeface="Courier New" panose="02070309020205020404" pitchFamily="49" charset="0"/>
                <a:cs typeface="Courier New" panose="02070309020205020404" pitchFamily="49" charset="0"/>
              </a:rPr>
              <a:t>setup()</a:t>
            </a:r>
            <a:r>
              <a:rPr lang="en-US" dirty="0" smtClean="0"/>
              <a:t> function (executed just once) followed by a </a:t>
            </a:r>
            <a:r>
              <a:rPr lang="en-US" dirty="0" smtClean="0">
                <a:latin typeface="Courier New" panose="02070309020205020404" pitchFamily="49" charset="0"/>
                <a:cs typeface="Courier New" panose="02070309020205020404" pitchFamily="49" charset="0"/>
              </a:rPr>
              <a:t>loop()</a:t>
            </a:r>
            <a:r>
              <a:rPr lang="en-US" dirty="0" smtClean="0"/>
              <a:t> function (potentially executed many times);  add “comments” to code to make it easier to read (technically optional, but actually required (by me))</a:t>
            </a:r>
          </a:p>
          <a:p>
            <a:r>
              <a:rPr lang="en-US" dirty="0" smtClean="0"/>
              <a:t>Many sensors and other hardware devices come with prewritten software – look on-line for sample code, libraries (of functions), and tutorials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Parts of the IDE main screen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426029"/>
            <a:ext cx="3886200"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32484" y="2514600"/>
            <a:ext cx="1705916" cy="923330"/>
          </a:xfrm>
          <a:prstGeom prst="rect">
            <a:avLst/>
          </a:prstGeom>
          <a:noFill/>
        </p:spPr>
        <p:txBody>
          <a:bodyPr wrap="none" rtlCol="0">
            <a:spAutoFit/>
          </a:bodyPr>
          <a:lstStyle/>
          <a:p>
            <a:r>
              <a:rPr lang="en-US" dirty="0" smtClean="0"/>
              <a:t>Text area for</a:t>
            </a:r>
          </a:p>
          <a:p>
            <a:r>
              <a:rPr lang="en-US" dirty="0" smtClean="0"/>
              <a:t>writing/editing</a:t>
            </a:r>
          </a:p>
          <a:p>
            <a:r>
              <a:rPr lang="en-US" dirty="0" smtClean="0"/>
              <a:t>sketches.</a:t>
            </a:r>
            <a:endParaRPr lang="en-US" dirty="0"/>
          </a:p>
        </p:txBody>
      </p:sp>
      <p:sp>
        <p:nvSpPr>
          <p:cNvPr id="6" name="TextBox 5"/>
          <p:cNvSpPr txBox="1"/>
          <p:nvPr/>
        </p:nvSpPr>
        <p:spPr>
          <a:xfrm>
            <a:off x="5181600" y="5105400"/>
            <a:ext cx="2692725" cy="646331"/>
          </a:xfrm>
          <a:prstGeom prst="rect">
            <a:avLst/>
          </a:prstGeom>
          <a:noFill/>
        </p:spPr>
        <p:txBody>
          <a:bodyPr wrap="none" rtlCol="0">
            <a:spAutoFit/>
          </a:bodyPr>
          <a:lstStyle/>
          <a:p>
            <a:r>
              <a:rPr lang="en-US" dirty="0" smtClean="0"/>
              <a:t>Error messages and other</a:t>
            </a:r>
          </a:p>
          <a:p>
            <a:r>
              <a:rPr lang="en-US" dirty="0"/>
              <a:t>f</a:t>
            </a:r>
            <a:r>
              <a:rPr lang="en-US" dirty="0" smtClean="0"/>
              <a:t>eedback show up here.</a:t>
            </a:r>
            <a:endParaRPr lang="en-US" dirty="0"/>
          </a:p>
        </p:txBody>
      </p:sp>
      <p:grpSp>
        <p:nvGrpSpPr>
          <p:cNvPr id="3" name="Group 21"/>
          <p:cNvGrpSpPr/>
          <p:nvPr/>
        </p:nvGrpSpPr>
        <p:grpSpPr>
          <a:xfrm>
            <a:off x="5410200" y="1295400"/>
            <a:ext cx="3585160" cy="3276600"/>
            <a:chOff x="5787440" y="1752600"/>
            <a:chExt cx="3585160" cy="3276600"/>
          </a:xfrm>
        </p:grpSpPr>
        <p:sp>
          <p:nvSpPr>
            <p:cNvPr id="9" name="TextBox 8"/>
            <p:cNvSpPr txBox="1"/>
            <p:nvPr/>
          </p:nvSpPr>
          <p:spPr>
            <a:xfrm>
              <a:off x="5787440" y="1752600"/>
              <a:ext cx="2500108" cy="923330"/>
            </a:xfrm>
            <a:prstGeom prst="rect">
              <a:avLst/>
            </a:prstGeom>
            <a:noFill/>
          </p:spPr>
          <p:txBody>
            <a:bodyPr wrap="none" rtlCol="0">
              <a:spAutoFit/>
            </a:bodyPr>
            <a:lstStyle/>
            <a:p>
              <a:r>
                <a:rPr lang="en-US" dirty="0" smtClean="0"/>
                <a:t>Name of current sketch</a:t>
              </a:r>
            </a:p>
            <a:p>
              <a:r>
                <a:rPr lang="en-US" dirty="0" smtClean="0"/>
                <a:t>Main menus</a:t>
              </a:r>
            </a:p>
            <a:p>
              <a:r>
                <a:rPr lang="en-US" dirty="0" smtClean="0"/>
                <a:t>Action buttons/icons</a:t>
              </a:r>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38" t="8682" r="92525" b="85620"/>
            <a:stretch/>
          </p:blipFill>
          <p:spPr bwMode="auto">
            <a:xfrm>
              <a:off x="6005514" y="2706121"/>
              <a:ext cx="219074"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189164" y="2659320"/>
              <a:ext cx="3183436" cy="2369880"/>
            </a:xfrm>
            <a:prstGeom prst="rect">
              <a:avLst/>
            </a:prstGeom>
            <a:noFill/>
          </p:spPr>
          <p:txBody>
            <a:bodyPr wrap="none" rtlCol="0">
              <a:spAutoFit/>
            </a:bodyPr>
            <a:lstStyle/>
            <a:p>
              <a:r>
                <a:rPr lang="en-US" dirty="0" smtClean="0"/>
                <a:t>Verify (AKA compile)</a:t>
              </a:r>
            </a:p>
            <a:p>
              <a:endParaRPr lang="en-US" sz="800" dirty="0"/>
            </a:p>
            <a:p>
              <a:r>
                <a:rPr lang="en-US" dirty="0" smtClean="0"/>
                <a:t>Upload (send to Arduino)</a:t>
              </a:r>
            </a:p>
            <a:p>
              <a:endParaRPr lang="en-US" sz="800" dirty="0"/>
            </a:p>
            <a:p>
              <a:r>
                <a:rPr lang="en-US" dirty="0" smtClean="0"/>
                <a:t>Start a new sketch</a:t>
              </a:r>
            </a:p>
            <a:p>
              <a:endParaRPr lang="en-US" sz="800" dirty="0"/>
            </a:p>
            <a:p>
              <a:r>
                <a:rPr lang="en-US" dirty="0" smtClean="0"/>
                <a:t>Open a sketch (from a file)</a:t>
              </a:r>
            </a:p>
            <a:p>
              <a:endParaRPr lang="en-US" sz="800" dirty="0"/>
            </a:p>
            <a:p>
              <a:r>
                <a:rPr lang="en-US" dirty="0" smtClean="0"/>
                <a:t>Save current sketch (to a file)</a:t>
              </a:r>
            </a:p>
            <a:p>
              <a:endParaRPr lang="en-US" sz="800" dirty="0"/>
            </a:p>
            <a:p>
              <a:r>
                <a:rPr lang="en-US" dirty="0" smtClean="0"/>
                <a:t>Open Serial Monitor window</a:t>
              </a:r>
            </a:p>
          </p:txBody>
        </p:sp>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50" t="8682" r="86913" b="85620"/>
            <a:stretch/>
          </p:blipFill>
          <p:spPr bwMode="auto">
            <a:xfrm>
              <a:off x="6005513" y="3091586"/>
              <a:ext cx="219075"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317" t="8682" r="80045" b="85620"/>
            <a:stretch/>
          </p:blipFill>
          <p:spPr bwMode="auto">
            <a:xfrm>
              <a:off x="6005513" y="3468121"/>
              <a:ext cx="219075"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79" t="8682" r="74583" b="85620"/>
            <a:stretch/>
          </p:blipFill>
          <p:spPr bwMode="auto">
            <a:xfrm>
              <a:off x="6005513" y="3925321"/>
              <a:ext cx="219075"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999" t="8682" r="69363" b="85620"/>
            <a:stretch/>
          </p:blipFill>
          <p:spPr bwMode="auto">
            <a:xfrm>
              <a:off x="6005515" y="4267200"/>
              <a:ext cx="219074"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073" t="8682" r="4289" b="85620"/>
            <a:stretch/>
          </p:blipFill>
          <p:spPr bwMode="auto">
            <a:xfrm>
              <a:off x="6005513" y="4648200"/>
              <a:ext cx="219076"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30" name="Straight Arrow Connector 29"/>
          <p:cNvCxnSpPr/>
          <p:nvPr/>
        </p:nvCxnSpPr>
        <p:spPr>
          <a:xfrm flipH="1">
            <a:off x="4495800" y="1519535"/>
            <a:ext cx="91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495800" y="1752599"/>
            <a:ext cx="91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495800" y="1981199"/>
            <a:ext cx="91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1"/>
          </p:cNvCxnSpPr>
          <p:nvPr/>
        </p:nvCxnSpPr>
        <p:spPr>
          <a:xfrm flipH="1">
            <a:off x="4495800" y="5428566"/>
            <a:ext cx="685800" cy="134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772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4000" dirty="0" smtClean="0"/>
              <a:t>BareMinimum – sketch organization</a:t>
            </a:r>
            <a:endParaRPr lang="en-US" sz="4000" dirty="0"/>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42768"/>
          <a:stretch/>
        </p:blipFill>
        <p:spPr bwMode="auto">
          <a:xfrm>
            <a:off x="914400" y="1066801"/>
            <a:ext cx="7211928"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844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609600"/>
          </a:xfrm>
        </p:spPr>
        <p:txBody>
          <a:bodyPr>
            <a:normAutofit/>
          </a:bodyPr>
          <a:lstStyle/>
          <a:p>
            <a:r>
              <a:rPr lang="en-US" sz="2600" dirty="0" smtClean="0"/>
              <a:t>Activity 1 – making an on-board and external LED blink</a:t>
            </a:r>
            <a:endParaRPr lang="en-US" sz="2600" dirty="0"/>
          </a:p>
        </p:txBody>
      </p:sp>
      <p:sp>
        <p:nvSpPr>
          <p:cNvPr id="3" name="Content Placeholder 2"/>
          <p:cNvSpPr>
            <a:spLocks noGrp="1"/>
          </p:cNvSpPr>
          <p:nvPr>
            <p:ph type="body" idx="1"/>
          </p:nvPr>
        </p:nvSpPr>
        <p:spPr>
          <a:xfrm>
            <a:off x="152400" y="609600"/>
            <a:ext cx="8839200" cy="5562600"/>
          </a:xfrm>
        </p:spPr>
        <p:txBody>
          <a:bodyPr>
            <a:noAutofit/>
          </a:bodyPr>
          <a:lstStyle/>
          <a:p>
            <a:r>
              <a:rPr lang="en-US" sz="1800" dirty="0" smtClean="0"/>
              <a:t>Place an LED on the breadboard (don’t put both legs into a single (connected) column)</a:t>
            </a:r>
          </a:p>
          <a:p>
            <a:r>
              <a:rPr lang="en-US" sz="1800" dirty="0" smtClean="0"/>
              <a:t>Wire the LED’s negative (shorter) lead to a 560 Ohm “safety resistor” then wire the other end of the resistor to ground (GND)</a:t>
            </a:r>
          </a:p>
          <a:p>
            <a:r>
              <a:rPr lang="en-US" sz="1800" dirty="0" smtClean="0"/>
              <a:t>Wire the LED’s positive (longer) lead to digital Pin 13 on the Arduino</a:t>
            </a:r>
          </a:p>
          <a:p>
            <a:r>
              <a:rPr lang="en-US" sz="1800" dirty="0" smtClean="0"/>
              <a:t>Plug in the Arduino with the USB cable and run the Arduino IDE software on the computer</a:t>
            </a:r>
          </a:p>
          <a:p>
            <a:r>
              <a:rPr lang="en-US" sz="1800" dirty="0"/>
              <a:t>Under </a:t>
            </a:r>
            <a:r>
              <a:rPr lang="en-US" sz="1800" dirty="0" err="1">
                <a:latin typeface="Courier New" panose="02070309020205020404" pitchFamily="49" charset="0"/>
                <a:cs typeface="Courier New" panose="02070309020205020404" pitchFamily="49" charset="0"/>
              </a:rPr>
              <a:t>Tools:Board</a:t>
            </a:r>
            <a:r>
              <a:rPr lang="en-US" sz="1800" dirty="0"/>
              <a:t> make sure </a:t>
            </a:r>
            <a:r>
              <a:rPr lang="en-US" sz="1800" dirty="0" err="1">
                <a:latin typeface="Courier New" panose="02070309020205020404" pitchFamily="49" charset="0"/>
                <a:cs typeface="Courier New" panose="02070309020205020404" pitchFamily="49" charset="0"/>
              </a:rPr>
              <a:t>Arduino</a:t>
            </a:r>
            <a:r>
              <a:rPr lang="en-US" sz="1800" dirty="0">
                <a:latin typeface="Courier New" panose="02070309020205020404" pitchFamily="49" charset="0"/>
                <a:cs typeface="Courier New" panose="02070309020205020404" pitchFamily="49" charset="0"/>
              </a:rPr>
              <a:t> Uno</a:t>
            </a:r>
            <a:r>
              <a:rPr lang="en-US" sz="1800" dirty="0"/>
              <a:t> is selected</a:t>
            </a:r>
          </a:p>
          <a:p>
            <a:r>
              <a:rPr lang="en-US" sz="1800" dirty="0"/>
              <a:t>Under </a:t>
            </a:r>
            <a:r>
              <a:rPr lang="en-US" sz="1800" dirty="0" err="1">
                <a:latin typeface="Courier New" panose="02070309020205020404" pitchFamily="49" charset="0"/>
                <a:cs typeface="Courier New" panose="02070309020205020404" pitchFamily="49" charset="0"/>
              </a:rPr>
              <a:t>Tools:Serial</a:t>
            </a:r>
            <a:r>
              <a:rPr lang="en-US" sz="1800" dirty="0">
                <a:latin typeface="Courier New" panose="02070309020205020404" pitchFamily="49" charset="0"/>
                <a:cs typeface="Courier New" panose="02070309020205020404" pitchFamily="49" charset="0"/>
              </a:rPr>
              <a:t> Port</a:t>
            </a:r>
            <a:r>
              <a:rPr lang="en-US" sz="1800" dirty="0"/>
              <a:t> select the correct </a:t>
            </a:r>
            <a:r>
              <a:rPr lang="en-US" sz="1800" dirty="0">
                <a:latin typeface="Courier New" panose="02070309020205020404" pitchFamily="49" charset="0"/>
                <a:cs typeface="Courier New" panose="02070309020205020404" pitchFamily="49" charset="0"/>
              </a:rPr>
              <a:t>COM</a:t>
            </a:r>
            <a:r>
              <a:rPr lang="en-US" sz="1800" dirty="0"/>
              <a:t> port (e.g. </a:t>
            </a:r>
            <a:r>
              <a:rPr lang="en-US" sz="1800" dirty="0">
                <a:latin typeface="Courier New" panose="02070309020205020404" pitchFamily="49" charset="0"/>
                <a:cs typeface="Courier New" panose="02070309020205020404" pitchFamily="49" charset="0"/>
              </a:rPr>
              <a:t>COM3</a:t>
            </a:r>
            <a:r>
              <a:rPr lang="en-US" sz="1800" dirty="0"/>
              <a:t>)</a:t>
            </a:r>
            <a:endParaRPr lang="en-US" sz="1800" baseline="12000" dirty="0">
              <a:latin typeface="Courier New" panose="02070309020205020404" pitchFamily="49" charset="0"/>
              <a:cs typeface="Courier New" panose="02070309020205020404" pitchFamily="49" charset="0"/>
            </a:endParaRPr>
          </a:p>
          <a:p>
            <a:r>
              <a:rPr lang="en-US" sz="1800" dirty="0"/>
              <a:t>Under </a:t>
            </a:r>
            <a:r>
              <a:rPr lang="en-US" sz="1800" dirty="0">
                <a:latin typeface="Courier New" panose="02070309020205020404" pitchFamily="49" charset="0"/>
                <a:cs typeface="Courier New" panose="02070309020205020404" pitchFamily="49" charset="0"/>
              </a:rPr>
              <a:t>File:Examples:01Basics</a:t>
            </a:r>
            <a:r>
              <a:rPr lang="en-US" sz="1800" dirty="0"/>
              <a:t> select the </a:t>
            </a:r>
            <a:r>
              <a:rPr lang="en-US" sz="1800" dirty="0">
                <a:latin typeface="Courier New" panose="02070309020205020404" pitchFamily="49" charset="0"/>
                <a:cs typeface="Courier New" panose="02070309020205020404" pitchFamily="49" charset="0"/>
              </a:rPr>
              <a:t>Blink</a:t>
            </a:r>
            <a:r>
              <a:rPr lang="en-US" sz="1800" dirty="0"/>
              <a:t> sketch</a:t>
            </a:r>
          </a:p>
          <a:p>
            <a:r>
              <a:rPr lang="en-US" sz="1800" dirty="0"/>
              <a:t>Look at the code. Note </a:t>
            </a:r>
            <a:r>
              <a:rPr lang="en-US" sz="1800" dirty="0">
                <a:latin typeface="Courier New" panose="02070309020205020404" pitchFamily="49" charset="0"/>
                <a:cs typeface="Courier New" panose="02070309020205020404" pitchFamily="49" charset="0"/>
              </a:rPr>
              <a:t>delay(1000)</a:t>
            </a:r>
            <a:r>
              <a:rPr lang="en-US" sz="1800" dirty="0"/>
              <a:t> waits 1000 </a:t>
            </a:r>
            <a:r>
              <a:rPr lang="en-US" sz="1800" dirty="0" err="1"/>
              <a:t>millisec</a:t>
            </a:r>
            <a:r>
              <a:rPr lang="en-US" sz="1800" dirty="0"/>
              <a:t> = 1 </a:t>
            </a:r>
            <a:r>
              <a:rPr lang="en-US" sz="1800" dirty="0" smtClean="0"/>
              <a:t>second</a:t>
            </a:r>
          </a:p>
          <a:p>
            <a:r>
              <a:rPr lang="en-US" sz="1800" dirty="0"/>
              <a:t>Verify (AKA Compile) the code     , then Upload it      to the Uno – notice that it runs immediately (and will re-run if you power cycle) – the sketch </a:t>
            </a:r>
            <a:r>
              <a:rPr lang="en-US" sz="1800" dirty="0" smtClean="0"/>
              <a:t>will stay </a:t>
            </a:r>
            <a:r>
              <a:rPr lang="en-US" sz="1800" dirty="0"/>
              <a:t>in the Uno memory until overwritten or erased</a:t>
            </a:r>
          </a:p>
          <a:p>
            <a:r>
              <a:rPr lang="en-US" sz="1800" dirty="0"/>
              <a:t>Discuss how the sketch works (in general terms: </a:t>
            </a:r>
            <a:r>
              <a:rPr lang="en-US" sz="1800" dirty="0">
                <a:latin typeface="Courier New" panose="02070309020205020404" pitchFamily="49" charset="0"/>
                <a:cs typeface="Courier New" panose="02070309020205020404" pitchFamily="49" charset="0"/>
              </a:rPr>
              <a:t>setup()</a:t>
            </a:r>
            <a:r>
              <a:rPr lang="en-US" sz="1800" dirty="0"/>
              <a:t>, </a:t>
            </a:r>
            <a:r>
              <a:rPr lang="en-US" sz="1800" dirty="0">
                <a:latin typeface="Courier New" panose="02070309020205020404" pitchFamily="49" charset="0"/>
                <a:cs typeface="Courier New" panose="02070309020205020404" pitchFamily="49" charset="0"/>
              </a:rPr>
              <a:t>loop()</a:t>
            </a:r>
            <a:r>
              <a:rPr lang="en-US" sz="1800" dirty="0"/>
              <a:t>, liberal use of comments); digital HIGH is </a:t>
            </a:r>
            <a:r>
              <a:rPr lang="en-US" sz="1800" dirty="0">
                <a:latin typeface="Courier New" panose="02070309020205020404" pitchFamily="49" charset="0"/>
                <a:cs typeface="Courier New" panose="02070309020205020404" pitchFamily="49" charset="0"/>
              </a:rPr>
              <a:t>5V</a:t>
            </a:r>
            <a:r>
              <a:rPr lang="en-US" sz="1800" dirty="0"/>
              <a:t> and LOW  is </a:t>
            </a:r>
            <a:r>
              <a:rPr lang="en-US" sz="1800" dirty="0">
                <a:latin typeface="Courier New" panose="02070309020205020404" pitchFamily="49" charset="0"/>
                <a:cs typeface="Courier New" panose="02070309020205020404" pitchFamily="49" charset="0"/>
              </a:rPr>
              <a:t>0V</a:t>
            </a:r>
            <a:r>
              <a:rPr lang="en-US" sz="1800" dirty="0"/>
              <a:t> (ground</a:t>
            </a:r>
            <a:r>
              <a:rPr lang="en-US" sz="1800" dirty="0" smtClean="0"/>
              <a:t>)</a:t>
            </a:r>
          </a:p>
          <a:p>
            <a:r>
              <a:rPr lang="en-US" sz="1800" dirty="0"/>
              <a:t>This is an example of “control (output) using digital pin 13</a:t>
            </a:r>
            <a:r>
              <a:rPr lang="en-US" sz="1800" dirty="0" smtClean="0"/>
              <a:t>”</a:t>
            </a:r>
            <a:endParaRPr lang="en-US" sz="1800"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0" t="9000" r="92300" b="86167"/>
          <a:stretch/>
        </p:blipFill>
        <p:spPr bwMode="auto">
          <a:xfrm>
            <a:off x="3810000" y="4371975"/>
            <a:ext cx="196576"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00" t="9000" r="86600" b="86167"/>
          <a:stretch/>
        </p:blipFill>
        <p:spPr bwMode="auto">
          <a:xfrm>
            <a:off x="5638800" y="4371975"/>
            <a:ext cx="19657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181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Motors</a:t>
            </a:r>
            <a:endParaRPr lang="en-US" dirty="0"/>
          </a:p>
        </p:txBody>
      </p:sp>
      <p:sp>
        <p:nvSpPr>
          <p:cNvPr id="3" name="Text Placeholder 2"/>
          <p:cNvSpPr>
            <a:spLocks noGrp="1"/>
          </p:cNvSpPr>
          <p:nvPr>
            <p:ph type="body" idx="1"/>
          </p:nvPr>
        </p:nvSpPr>
        <p:spPr>
          <a:xfrm>
            <a:off x="304800" y="1371600"/>
            <a:ext cx="8458200" cy="4800600"/>
          </a:xfrm>
        </p:spPr>
        <p:txBody>
          <a:bodyPr>
            <a:normAutofit fontScale="85000" lnSpcReduction="10000"/>
          </a:bodyPr>
          <a:lstStyle/>
          <a:p>
            <a:r>
              <a:rPr lang="en-US" dirty="0" smtClean="0"/>
              <a:t> There are several different types</a:t>
            </a:r>
          </a:p>
          <a:p>
            <a:pPr lvl="1"/>
            <a:r>
              <a:rPr lang="en-US" dirty="0" smtClean="0"/>
              <a:t> Standard DC motor - input current for full continuous rotation. No special pins or wiring.</a:t>
            </a:r>
          </a:p>
          <a:p>
            <a:pPr lvl="1"/>
            <a:r>
              <a:rPr lang="en-US" dirty="0" smtClean="0"/>
              <a:t> Standard servomotor (AKA servos) - Motor capable of limited rotation (generally 180°) in precise degree increments. Uses </a:t>
            </a:r>
            <a:r>
              <a:rPr lang="en-US" dirty="0" smtClean="0">
                <a:latin typeface="Courier New" pitchFamily="49" charset="0"/>
                <a:cs typeface="Courier New" pitchFamily="49" charset="0"/>
              </a:rPr>
              <a:t>Servo</a:t>
            </a:r>
            <a:r>
              <a:rPr lang="en-US" dirty="0" smtClean="0"/>
              <a:t> library in Arduino. Have 3+ pins. Controlled by pulse-width modulation (“~” pins)</a:t>
            </a:r>
          </a:p>
          <a:p>
            <a:pPr lvl="1"/>
            <a:r>
              <a:rPr lang="en-US" dirty="0"/>
              <a:t> </a:t>
            </a:r>
            <a:r>
              <a:rPr lang="en-US" dirty="0" smtClean="0"/>
              <a:t>Continuous rotation servo – can go all the way around continuously. Interprets PWM value as speed &amp; dir.</a:t>
            </a:r>
          </a:p>
          <a:p>
            <a:pPr lvl="1"/>
            <a:r>
              <a:rPr lang="en-US" dirty="0" smtClean="0"/>
              <a:t> Stepper Motors - Servo capable of full rotation in small steps. Uses </a:t>
            </a:r>
            <a:r>
              <a:rPr lang="en-US" dirty="0" smtClean="0">
                <a:latin typeface="Courier New" pitchFamily="49" charset="0"/>
                <a:cs typeface="Courier New" pitchFamily="49" charset="0"/>
              </a:rPr>
              <a:t>Stepper</a:t>
            </a:r>
            <a:r>
              <a:rPr lang="en-US" dirty="0" smtClean="0"/>
              <a:t> library in Arduino. Have 3+ pins</a:t>
            </a:r>
          </a:p>
          <a:p>
            <a:pPr lvl="1"/>
            <a:r>
              <a:rPr lang="en-US" dirty="0" smtClean="0"/>
              <a:t> We are using a standard servo in this lesson.</a:t>
            </a:r>
            <a:endParaRPr lang="en-US" dirty="0"/>
          </a:p>
        </p:txBody>
      </p:sp>
    </p:spTree>
    <p:extLst>
      <p:ext uri="{BB962C8B-B14F-4D97-AF65-F5344CB8AC3E}">
        <p14:creationId xmlns:p14="http://schemas.microsoft.com/office/powerpoint/2010/main" val="2827959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Using a Servo</a:t>
            </a:r>
            <a:endParaRPr lang="en-US" dirty="0"/>
          </a:p>
        </p:txBody>
      </p:sp>
      <p:sp>
        <p:nvSpPr>
          <p:cNvPr id="3" name="Content Placeholder 2"/>
          <p:cNvSpPr>
            <a:spLocks noGrp="1"/>
          </p:cNvSpPr>
          <p:nvPr>
            <p:ph type="body" idx="1"/>
          </p:nvPr>
        </p:nvSpPr>
        <p:spPr>
          <a:xfrm>
            <a:off x="685800" y="1295400"/>
            <a:ext cx="7772400" cy="4876800"/>
          </a:xfrm>
        </p:spPr>
        <p:txBody>
          <a:bodyPr>
            <a:normAutofit/>
          </a:bodyPr>
          <a:lstStyle/>
          <a:p>
            <a:pPr>
              <a:lnSpc>
                <a:spcPct val="120000"/>
              </a:lnSpc>
              <a:spcBef>
                <a:spcPts val="0"/>
              </a:spcBef>
            </a:pPr>
            <a:r>
              <a:rPr lang="en-US" sz="2800" dirty="0" smtClean="0">
                <a:latin typeface="+mj-lt"/>
                <a:cs typeface="Times New Roman" pitchFamily="18" charset="0"/>
              </a:rPr>
              <a:t> With the Arduino Uno unplugged, wire up the servo according to the chart on the next slide</a:t>
            </a:r>
          </a:p>
          <a:p>
            <a:pPr>
              <a:lnSpc>
                <a:spcPct val="120000"/>
              </a:lnSpc>
              <a:spcBef>
                <a:spcPts val="0"/>
              </a:spcBef>
            </a:pPr>
            <a:r>
              <a:rPr lang="en-US" sz="2800" dirty="0" smtClean="0">
                <a:latin typeface="+mj-lt"/>
                <a:cs typeface="Times New Roman" pitchFamily="18" charset="0"/>
              </a:rPr>
              <a:t> Load the sketch </a:t>
            </a:r>
            <a:r>
              <a:rPr lang="en-US" sz="2800" dirty="0" err="1" smtClean="0">
                <a:latin typeface="Courier New" pitchFamily="49" charset="0"/>
                <a:cs typeface="Courier New" pitchFamily="49" charset="0"/>
              </a:rPr>
              <a:t>Servo.ino</a:t>
            </a:r>
            <a:endParaRPr lang="en-US" sz="2800" dirty="0" smtClean="0">
              <a:latin typeface="Courier New" pitchFamily="49" charset="0"/>
              <a:cs typeface="Courier New" pitchFamily="49" charset="0"/>
            </a:endParaRPr>
          </a:p>
          <a:p>
            <a:pPr>
              <a:lnSpc>
                <a:spcPct val="120000"/>
              </a:lnSpc>
              <a:spcBef>
                <a:spcPts val="0"/>
              </a:spcBef>
            </a:pPr>
            <a:r>
              <a:rPr lang="en-US" sz="2800" dirty="0" smtClean="0">
                <a:latin typeface="+mj-lt"/>
                <a:cs typeface="Courier New" pitchFamily="49" charset="0"/>
              </a:rPr>
              <a:t> Take a look at the code and note the commands used to drive the servo.  The comments should help you understand what each does.</a:t>
            </a:r>
          </a:p>
          <a:p>
            <a:r>
              <a:rPr lang="en-US" sz="2800" dirty="0" smtClean="0">
                <a:latin typeface="+mj-lt"/>
                <a:cs typeface="Courier New" pitchFamily="49" charset="0"/>
              </a:rPr>
              <a:t> Be careful – Some servos use a lot of power and may need an external power source.</a:t>
            </a:r>
          </a:p>
        </p:txBody>
      </p:sp>
    </p:spTree>
    <p:extLst>
      <p:ext uri="{BB962C8B-B14F-4D97-AF65-F5344CB8AC3E}">
        <p14:creationId xmlns:p14="http://schemas.microsoft.com/office/powerpoint/2010/main" val="2443339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71" y="-152400"/>
            <a:ext cx="8229600" cy="990600"/>
          </a:xfrm>
        </p:spPr>
        <p:txBody>
          <a:bodyPr>
            <a:normAutofit/>
          </a:bodyPr>
          <a:lstStyle/>
          <a:p>
            <a:r>
              <a:rPr lang="en-US" dirty="0" smtClean="0"/>
              <a:t>Servo</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05979809"/>
              </p:ext>
            </p:extLst>
          </p:nvPr>
        </p:nvGraphicFramePr>
        <p:xfrm>
          <a:off x="457200" y="762000"/>
          <a:ext cx="8229600" cy="1483360"/>
        </p:xfrm>
        <a:graphic>
          <a:graphicData uri="http://schemas.openxmlformats.org/drawingml/2006/table">
            <a:tbl>
              <a:tblPr firstRow="1" bandRow="1">
                <a:tableStyleId>{5C22544A-7EE6-4342-B048-85BDC9FD1C3A}</a:tableStyleId>
              </a:tblPr>
              <a:tblGrid>
                <a:gridCol w="2769326"/>
                <a:gridCol w="2769326"/>
                <a:gridCol w="2690948"/>
              </a:tblGrid>
              <a:tr h="370840">
                <a:tc>
                  <a:txBody>
                    <a:bodyPr/>
                    <a:lstStyle/>
                    <a:p>
                      <a:r>
                        <a:rPr lang="en-US" dirty="0" smtClean="0"/>
                        <a:t>Pin</a:t>
                      </a:r>
                      <a:endParaRPr lang="en-US" dirty="0"/>
                    </a:p>
                  </a:txBody>
                  <a:tcPr/>
                </a:tc>
                <a:tc>
                  <a:txBody>
                    <a:bodyPr/>
                    <a:lstStyle/>
                    <a:p>
                      <a:r>
                        <a:rPr lang="en-US" dirty="0" smtClean="0"/>
                        <a:t>Description</a:t>
                      </a:r>
                      <a:endParaRPr lang="en-US" dirty="0"/>
                    </a:p>
                  </a:txBody>
                  <a:tcPr/>
                </a:tc>
                <a:tc>
                  <a:txBody>
                    <a:bodyPr/>
                    <a:lstStyle/>
                    <a:p>
                      <a:r>
                        <a:rPr lang="en-US" dirty="0" smtClean="0"/>
                        <a:t>Attached To</a:t>
                      </a:r>
                      <a:endParaRPr lang="en-US" dirty="0"/>
                    </a:p>
                  </a:txBody>
                  <a:tcPr/>
                </a:tc>
              </a:tr>
              <a:tr h="370840">
                <a:tc>
                  <a:txBody>
                    <a:bodyPr/>
                    <a:lstStyle/>
                    <a:p>
                      <a:r>
                        <a:rPr lang="en-US" dirty="0" smtClean="0"/>
                        <a:t>Brown</a:t>
                      </a:r>
                      <a:endParaRPr lang="en-US" dirty="0"/>
                    </a:p>
                  </a:txBody>
                  <a:tcPr/>
                </a:tc>
                <a:tc>
                  <a:txBody>
                    <a:bodyPr/>
                    <a:lstStyle/>
                    <a:p>
                      <a:r>
                        <a:rPr lang="en-US" dirty="0" smtClean="0"/>
                        <a:t>Ground</a:t>
                      </a:r>
                      <a:endParaRPr lang="en-US" dirty="0"/>
                    </a:p>
                  </a:txBody>
                  <a:tcPr/>
                </a:tc>
                <a:tc>
                  <a:txBody>
                    <a:bodyPr/>
                    <a:lstStyle/>
                    <a:p>
                      <a:r>
                        <a:rPr lang="en-US" dirty="0" smtClean="0"/>
                        <a:t>GND</a:t>
                      </a:r>
                      <a:endParaRPr lang="en-US" dirty="0"/>
                    </a:p>
                  </a:txBody>
                  <a:tcPr/>
                </a:tc>
              </a:tr>
              <a:tr h="370840">
                <a:tc>
                  <a:txBody>
                    <a:bodyPr/>
                    <a:lstStyle/>
                    <a:p>
                      <a:r>
                        <a:rPr lang="en-US" dirty="0" smtClean="0"/>
                        <a:t>Red</a:t>
                      </a:r>
                      <a:endParaRPr lang="en-US" dirty="0"/>
                    </a:p>
                  </a:txBody>
                  <a:tcPr/>
                </a:tc>
                <a:tc>
                  <a:txBody>
                    <a:bodyPr/>
                    <a:lstStyle/>
                    <a:p>
                      <a:r>
                        <a:rPr lang="en-US" dirty="0" smtClean="0"/>
                        <a:t>Power (5V)</a:t>
                      </a:r>
                      <a:endParaRPr lang="en-US" dirty="0"/>
                    </a:p>
                  </a:txBody>
                  <a:tcPr/>
                </a:tc>
                <a:tc>
                  <a:txBody>
                    <a:bodyPr/>
                    <a:lstStyle/>
                    <a:p>
                      <a:r>
                        <a:rPr lang="en-US" dirty="0" smtClean="0"/>
                        <a:t>5V</a:t>
                      </a:r>
                      <a:endParaRPr lang="en-US" dirty="0"/>
                    </a:p>
                  </a:txBody>
                  <a:tcPr/>
                </a:tc>
              </a:tr>
              <a:tr h="370840">
                <a:tc>
                  <a:txBody>
                    <a:bodyPr/>
                    <a:lstStyle/>
                    <a:p>
                      <a:r>
                        <a:rPr lang="en-US" dirty="0" smtClean="0"/>
                        <a:t>Orange</a:t>
                      </a:r>
                      <a:endParaRPr lang="en-US" dirty="0"/>
                    </a:p>
                  </a:txBody>
                  <a:tcPr/>
                </a:tc>
                <a:tc>
                  <a:txBody>
                    <a:bodyPr/>
                    <a:lstStyle/>
                    <a:p>
                      <a:r>
                        <a:rPr lang="en-US" dirty="0" smtClean="0"/>
                        <a:t>Control Lead</a:t>
                      </a:r>
                      <a:endParaRPr lang="en-US" dirty="0"/>
                    </a:p>
                  </a:txBody>
                  <a:tcPr/>
                </a:tc>
                <a:tc>
                  <a:txBody>
                    <a:bodyPr/>
                    <a:lstStyle/>
                    <a:p>
                      <a:r>
                        <a:rPr lang="en-US" dirty="0" smtClean="0"/>
                        <a:t>D3</a:t>
                      </a:r>
                      <a:endParaRPr lang="en-US" dirty="0"/>
                    </a:p>
                  </a:txBody>
                  <a:tcPr/>
                </a:tc>
              </a:tr>
            </a:tbl>
          </a:graphicData>
        </a:graphic>
      </p:graphicFrame>
      <p:sp>
        <p:nvSpPr>
          <p:cNvPr id="6" name="TextBox 5"/>
          <p:cNvSpPr txBox="1"/>
          <p:nvPr/>
        </p:nvSpPr>
        <p:spPr>
          <a:xfrm>
            <a:off x="457200" y="2286000"/>
            <a:ext cx="8229600" cy="3016210"/>
          </a:xfrm>
          <a:prstGeom prst="rect">
            <a:avLst/>
          </a:prstGeom>
          <a:noFill/>
        </p:spPr>
        <p:txBody>
          <a:bodyPr wrap="square" rtlCol="0">
            <a:spAutoFit/>
          </a:bodyPr>
          <a:lstStyle/>
          <a:p>
            <a:r>
              <a:rPr lang="en-US" dirty="0" smtClean="0"/>
              <a:t>Note that the servo has a plug attached to its ribbon cable. This is so that we can more easily extend the cable using plugs and more ribbon cable. It also allows it to plug into specific plugs built into some shields. Several companies make a few different </a:t>
            </a:r>
            <a:r>
              <a:rPr lang="en-US" b="1" dirty="0" smtClean="0"/>
              <a:t>Motor Shields,</a:t>
            </a:r>
            <a:r>
              <a:rPr lang="en-US" dirty="0" smtClean="0"/>
              <a:t> which are shields specifically designed to drive servos, motors, and stepper motors. These usually support 2 to 4 motors, although </a:t>
            </a:r>
            <a:r>
              <a:rPr lang="en-US" dirty="0" err="1" smtClean="0"/>
              <a:t>Adafruit</a:t>
            </a:r>
            <a:r>
              <a:rPr lang="en-US" dirty="0" smtClean="0"/>
              <a:t> has one that will control 16. They generally have plugs built into the shield for the motors and often drive them through some sort of a serial connection (I2C or SPI is common).</a:t>
            </a:r>
          </a:p>
          <a:p>
            <a:endParaRPr lang="en-US" b="1" dirty="0" smtClean="0"/>
          </a:p>
          <a:p>
            <a:r>
              <a:rPr lang="en-US" dirty="0" smtClean="0"/>
              <a:t>Right: </a:t>
            </a:r>
            <a:r>
              <a:rPr lang="en-US" dirty="0" err="1" smtClean="0"/>
              <a:t>Adafruit</a:t>
            </a:r>
            <a:r>
              <a:rPr lang="en-US" dirty="0" smtClean="0"/>
              <a:t> Motor Shield</a:t>
            </a:r>
          </a:p>
          <a:p>
            <a:r>
              <a:rPr lang="en-US" sz="1000" dirty="0" smtClean="0">
                <a:hlinkClick r:id="rId3"/>
              </a:rPr>
              <a:t>http://www.adafruit.com/products/1411</a:t>
            </a:r>
            <a:endParaRPr lang="en-US" sz="1000" dirty="0"/>
          </a:p>
        </p:txBody>
      </p:sp>
      <p:pic>
        <p:nvPicPr>
          <p:cNvPr id="1026" name="Picture 2" descr="Adafruit 16-Channel 12-bit PWM/Servo Shield - I2C interface">
            <a:hlinkClick r:id="rId4"/>
          </p:cNvPr>
          <p:cNvPicPr>
            <a:picLocks noChangeAspect="1" noChangeArrowheads="1"/>
          </p:cNvPicPr>
          <p:nvPr/>
        </p:nvPicPr>
        <p:blipFill>
          <a:blip r:embed="rId5" cstate="print"/>
          <a:srcRect/>
          <a:stretch>
            <a:fillRect/>
          </a:stretch>
        </p:blipFill>
        <p:spPr bwMode="auto">
          <a:xfrm>
            <a:off x="3581400" y="4552989"/>
            <a:ext cx="2133600" cy="1601300"/>
          </a:xfrm>
          <a:prstGeom prst="rect">
            <a:avLst/>
          </a:prstGeom>
          <a:noFill/>
        </p:spPr>
      </p:pic>
    </p:spTree>
    <p:extLst>
      <p:ext uri="{BB962C8B-B14F-4D97-AF65-F5344CB8AC3E}">
        <p14:creationId xmlns:p14="http://schemas.microsoft.com/office/powerpoint/2010/main" val="796966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Sweep or Not to Swee</a:t>
            </a:r>
            <a:r>
              <a:rPr lang="en-US" dirty="0"/>
              <a:t>p</a:t>
            </a:r>
          </a:p>
        </p:txBody>
      </p:sp>
      <p:sp>
        <p:nvSpPr>
          <p:cNvPr id="3" name="Text Placeholder 2"/>
          <p:cNvSpPr>
            <a:spLocks noGrp="1"/>
          </p:cNvSpPr>
          <p:nvPr>
            <p:ph type="body" idx="1"/>
          </p:nvPr>
        </p:nvSpPr>
        <p:spPr/>
        <p:txBody>
          <a:bodyPr/>
          <a:lstStyle/>
          <a:p>
            <a:r>
              <a:rPr lang="en-US" dirty="0" smtClean="0"/>
              <a:t> In many applications it might not be necessary to use a “sweep” sketch, where the servo sweeps between angles in incremental small steps.</a:t>
            </a:r>
          </a:p>
          <a:p>
            <a:r>
              <a:rPr lang="en-US" dirty="0" smtClean="0"/>
              <a:t> Another way may be to set the servo to just “open” (go to one angle) and “close” (go to another angle). This might be easier to code than “sweep.”</a:t>
            </a:r>
            <a:endParaRPr lang="en-US" dirty="0"/>
          </a:p>
        </p:txBody>
      </p:sp>
    </p:spTree>
    <p:extLst>
      <p:ext uri="{BB962C8B-B14F-4D97-AF65-F5344CB8AC3E}">
        <p14:creationId xmlns:p14="http://schemas.microsoft.com/office/powerpoint/2010/main" val="4014029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about Libraries:</a:t>
            </a:r>
            <a:endParaRPr lang="en-US" dirty="0"/>
          </a:p>
        </p:txBody>
      </p:sp>
      <p:sp>
        <p:nvSpPr>
          <p:cNvPr id="3" name="Content Placeholder 2"/>
          <p:cNvSpPr>
            <a:spLocks noGrp="1"/>
          </p:cNvSpPr>
          <p:nvPr>
            <p:ph type="body" idx="1"/>
          </p:nvPr>
        </p:nvSpPr>
        <p:spPr>
          <a:xfrm>
            <a:off x="152400" y="1295400"/>
            <a:ext cx="8763000" cy="5257800"/>
          </a:xfrm>
        </p:spPr>
        <p:txBody>
          <a:bodyPr>
            <a:normAutofit fontScale="70000" lnSpcReduction="20000"/>
          </a:bodyPr>
          <a:lstStyle/>
          <a:p>
            <a:r>
              <a:rPr lang="en-US" dirty="0" smtClean="0"/>
              <a:t> Libraries take large amounts of code and refine it into a few simple commands we can use. Ex: </a:t>
            </a:r>
            <a:r>
              <a:rPr lang="en-US" dirty="0" err="1" smtClean="0">
                <a:latin typeface="Courier New" pitchFamily="49" charset="0"/>
                <a:cs typeface="Courier New" pitchFamily="49" charset="0"/>
              </a:rPr>
              <a:t>datalog.print</a:t>
            </a:r>
            <a:r>
              <a:rPr lang="en-US" dirty="0" smtClean="0"/>
              <a:t> will print something to a file.</a:t>
            </a:r>
          </a:p>
          <a:p>
            <a:r>
              <a:rPr lang="en-US" dirty="0" smtClean="0"/>
              <a:t> This actually takes a lot of code, but by putting it in a library we can ignore the basic code and focus on the useful commands and functions</a:t>
            </a:r>
          </a:p>
          <a:p>
            <a:r>
              <a:rPr lang="en-US" dirty="0" smtClean="0"/>
              <a:t> Usually ends in a .h (header file)</a:t>
            </a:r>
          </a:p>
          <a:p>
            <a:r>
              <a:rPr lang="en-US" dirty="0" smtClean="0"/>
              <a:t> Used in our programs by the </a:t>
            </a:r>
            <a:r>
              <a:rPr lang="en-US" dirty="0" smtClean="0">
                <a:latin typeface="Courier New" pitchFamily="49" charset="0"/>
                <a:cs typeface="Courier New" pitchFamily="49" charset="0"/>
              </a:rPr>
              <a:t>#include</a:t>
            </a:r>
            <a:r>
              <a:rPr lang="en-US" dirty="0" smtClean="0"/>
              <a:t> command: </a:t>
            </a:r>
            <a:r>
              <a:rPr lang="en-US" dirty="0" smtClean="0">
                <a:latin typeface="Courier New" pitchFamily="49" charset="0"/>
                <a:cs typeface="Courier New" pitchFamily="49" charset="0"/>
              </a:rPr>
              <a:t>#include "</a:t>
            </a:r>
            <a:r>
              <a:rPr lang="en-US" dirty="0" err="1" smtClean="0">
                <a:latin typeface="Courier New" pitchFamily="49" charset="0"/>
                <a:cs typeface="Courier New" pitchFamily="49" charset="0"/>
              </a:rPr>
              <a:t>SD.h</a:t>
            </a:r>
            <a:r>
              <a:rPr lang="en-US" dirty="0" smtClean="0">
                <a:latin typeface="Courier New" pitchFamily="49" charset="0"/>
                <a:cs typeface="Courier New" pitchFamily="49" charset="0"/>
              </a:rPr>
              <a:t>"</a:t>
            </a:r>
          </a:p>
          <a:p>
            <a:r>
              <a:rPr lang="en-US" dirty="0" smtClean="0"/>
              <a:t> Almost everything that is not analog (digital sensors, servos, etc) use a library of some sorts (Many use the same library - i.e. </a:t>
            </a:r>
            <a:r>
              <a:rPr lang="en-US" dirty="0" smtClean="0">
                <a:latin typeface="Courier New" pitchFamily="49" charset="0"/>
                <a:cs typeface="Courier New" pitchFamily="49" charset="0"/>
              </a:rPr>
              <a:t>Wire</a:t>
            </a:r>
            <a:r>
              <a:rPr lang="en-US" dirty="0" smtClean="0"/>
              <a:t>)</a:t>
            </a:r>
          </a:p>
          <a:p>
            <a:r>
              <a:rPr lang="en-US" dirty="0" smtClean="0"/>
              <a:t> You can install more libraries into your IDE. Look under </a:t>
            </a:r>
            <a:r>
              <a:rPr lang="en-US" dirty="0" err="1" smtClean="0">
                <a:latin typeface="Courier New" pitchFamily="49" charset="0"/>
                <a:cs typeface="Courier New" pitchFamily="49" charset="0"/>
              </a:rPr>
              <a:t>Sketch:Import</a:t>
            </a:r>
            <a:r>
              <a:rPr lang="en-US" dirty="0" smtClean="0">
                <a:latin typeface="Courier New" pitchFamily="49" charset="0"/>
                <a:cs typeface="Courier New" pitchFamily="49" charset="0"/>
              </a:rPr>
              <a:t> Library </a:t>
            </a:r>
            <a:r>
              <a:rPr lang="en-US" dirty="0" smtClean="0"/>
              <a:t>to see which ones you have.</a:t>
            </a:r>
          </a:p>
          <a:p>
            <a:r>
              <a:rPr lang="en-US" dirty="0" smtClean="0"/>
              <a:t> Ex.  </a:t>
            </a:r>
            <a:r>
              <a:rPr lang="en-US" dirty="0" err="1" smtClean="0">
                <a:latin typeface="Courier New" pitchFamily="49" charset="0"/>
                <a:cs typeface="Courier New" pitchFamily="49" charset="0"/>
              </a:rPr>
              <a:t>SD.h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SoftwareSerial.h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Wire.h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OneWire.h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RTClib.h</a:t>
            </a:r>
            <a:endParaRPr lang="en-US" dirty="0" smtClean="0">
              <a:latin typeface="Courier New" pitchFamily="49" charset="0"/>
              <a:cs typeface="Courier New" pitchFamily="49" charset="0"/>
            </a:endParaRPr>
          </a:p>
        </p:txBody>
      </p:sp>
    </p:spTree>
    <p:extLst>
      <p:ext uri="{BB962C8B-B14F-4D97-AF65-F5344CB8AC3E}">
        <p14:creationId xmlns:p14="http://schemas.microsoft.com/office/powerpoint/2010/main" val="926512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304800" y="228600"/>
            <a:ext cx="8534400" cy="856488"/>
          </a:xfrm>
        </p:spPr>
        <p:txBody>
          <a:bodyPr>
            <a:normAutofit/>
          </a:bodyPr>
          <a:lstStyle/>
          <a:p>
            <a:r>
              <a:rPr lang="en-US" sz="4000" dirty="0" smtClean="0"/>
              <a:t>Proto shield &amp; “tiny” breadboard</a:t>
            </a:r>
            <a:endParaRPr lang="en-US" sz="4000" dirty="0"/>
          </a:p>
        </p:txBody>
      </p:sp>
      <p:pic>
        <p:nvPicPr>
          <p:cNvPr id="2050" name="Picture 2"/>
          <p:cNvPicPr>
            <a:picLocks noChangeAspect="1" noChangeArrowheads="1"/>
          </p:cNvPicPr>
          <p:nvPr/>
        </p:nvPicPr>
        <p:blipFill>
          <a:blip r:embed="rId2" cstate="print"/>
          <a:srcRect l="24571" t="21974" r="26287" b="36137"/>
          <a:stretch>
            <a:fillRect/>
          </a:stretch>
        </p:blipFill>
        <p:spPr bwMode="auto">
          <a:xfrm>
            <a:off x="0" y="1447800"/>
            <a:ext cx="4926767" cy="4419600"/>
          </a:xfrm>
          <a:prstGeom prst="rect">
            <a:avLst/>
          </a:prstGeom>
          <a:noFill/>
          <a:ln w="9525">
            <a:noFill/>
            <a:miter lim="800000"/>
            <a:headEnd/>
            <a:tailEnd/>
          </a:ln>
          <a:effectLst/>
        </p:spPr>
      </p:pic>
      <p:sp>
        <p:nvSpPr>
          <p:cNvPr id="4" name="TextBox 3"/>
          <p:cNvSpPr txBox="1"/>
          <p:nvPr/>
        </p:nvSpPr>
        <p:spPr>
          <a:xfrm>
            <a:off x="4953000" y="1524000"/>
            <a:ext cx="3988242" cy="4401205"/>
          </a:xfrm>
          <a:prstGeom prst="rect">
            <a:avLst/>
          </a:prstGeom>
          <a:noFill/>
        </p:spPr>
        <p:txBody>
          <a:bodyPr wrap="square" rtlCol="0">
            <a:spAutoFit/>
          </a:bodyPr>
          <a:lstStyle/>
          <a:p>
            <a:pPr>
              <a:buFont typeface="Arial" pitchFamily="34" charset="0"/>
              <a:buChar char="•"/>
            </a:pPr>
            <a:r>
              <a:rPr lang="en-US" sz="2800" dirty="0" smtClean="0">
                <a:cs typeface="Times New Roman" pitchFamily="18" charset="0"/>
              </a:rPr>
              <a:t> We are not using the proto shield today, but they can be seen in your kit.</a:t>
            </a:r>
          </a:p>
          <a:p>
            <a:pPr>
              <a:buFont typeface="Arial" pitchFamily="34" charset="0"/>
              <a:buChar char="•"/>
            </a:pPr>
            <a:r>
              <a:rPr lang="en-US" sz="2800" dirty="0" smtClean="0">
                <a:cs typeface="Times New Roman" pitchFamily="18" charset="0"/>
              </a:rPr>
              <a:t> Notice that this “tiny” </a:t>
            </a:r>
            <a:r>
              <a:rPr lang="en-US" sz="2800" dirty="0" err="1" smtClean="0">
                <a:cs typeface="Times New Roman" pitchFamily="18" charset="0"/>
              </a:rPr>
              <a:t>solderless</a:t>
            </a:r>
            <a:r>
              <a:rPr lang="en-US" sz="2800" dirty="0" smtClean="0">
                <a:cs typeface="Times New Roman" pitchFamily="18" charset="0"/>
              </a:rPr>
              <a:t> breadboard (ours are white) has no power rails and very limited real-estate.  Use it wisely!</a:t>
            </a:r>
            <a:endParaRPr lang="en-US" sz="2800" dirty="0">
              <a:cs typeface="Times New Roman" pitchFamily="18" charset="0"/>
            </a:endParaRPr>
          </a:p>
        </p:txBody>
      </p:sp>
    </p:spTree>
    <p:extLst>
      <p:ext uri="{BB962C8B-B14F-4D97-AF65-F5344CB8AC3E}">
        <p14:creationId xmlns:p14="http://schemas.microsoft.com/office/powerpoint/2010/main" val="2100573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Goals of this lesson</a:t>
            </a:r>
            <a:endParaRPr lang="en-US" dirty="0"/>
          </a:p>
        </p:txBody>
      </p:sp>
      <p:sp>
        <p:nvSpPr>
          <p:cNvPr id="3" name="Content Placeholder 2"/>
          <p:cNvSpPr>
            <a:spLocks noGrp="1"/>
          </p:cNvSpPr>
          <p:nvPr>
            <p:ph type="body" idx="1"/>
          </p:nvPr>
        </p:nvSpPr>
        <p:spPr>
          <a:xfrm>
            <a:off x="304800" y="1219200"/>
            <a:ext cx="8229600" cy="4953000"/>
          </a:xfrm>
        </p:spPr>
        <p:txBody>
          <a:bodyPr>
            <a:normAutofit fontScale="70000" lnSpcReduction="20000"/>
          </a:bodyPr>
          <a:lstStyle/>
          <a:p>
            <a:r>
              <a:rPr lang="en-US" dirty="0" smtClean="0"/>
              <a:t>Learn what microcontrollers are and things they can do.</a:t>
            </a:r>
          </a:p>
          <a:p>
            <a:r>
              <a:rPr lang="en-US" dirty="0" smtClean="0"/>
              <a:t>Learn how to use a (</a:t>
            </a:r>
            <a:r>
              <a:rPr lang="en-US" dirty="0" err="1" smtClean="0"/>
              <a:t>solderless</a:t>
            </a:r>
            <a:r>
              <a:rPr lang="en-US" dirty="0" smtClean="0"/>
              <a:t>) breadboard to wire up sensors and other hardware to an Arduino Uno.</a:t>
            </a:r>
          </a:p>
          <a:p>
            <a:r>
              <a:rPr lang="en-US" dirty="0"/>
              <a:t>Learn to open, understand, comment, upload/run, and edit Arduino programs (AKA sketches).</a:t>
            </a:r>
          </a:p>
          <a:p>
            <a:r>
              <a:rPr lang="en-US" dirty="0" smtClean="0"/>
              <a:t>Learn the difference between input, output, and power pins and also between analog and digital pins.</a:t>
            </a:r>
          </a:p>
          <a:p>
            <a:r>
              <a:rPr lang="en-US" dirty="0"/>
              <a:t>Learn to control things like LEDs </a:t>
            </a:r>
            <a:r>
              <a:rPr lang="en-US" dirty="0" smtClean="0"/>
              <a:t>and write information to the serial monitor (a text window on the computer).</a:t>
            </a:r>
            <a:endParaRPr lang="en-US" dirty="0"/>
          </a:p>
          <a:p>
            <a:r>
              <a:rPr lang="en-US" dirty="0" smtClean="0"/>
              <a:t>Learn to read sensor values and log data to an SD card for later retrieval and analysis.</a:t>
            </a:r>
          </a:p>
          <a:p>
            <a:r>
              <a:rPr lang="en-US" dirty="0" smtClean="0"/>
              <a:t>Learn the basics of using motors </a:t>
            </a:r>
          </a:p>
          <a:p>
            <a:r>
              <a:rPr lang="en-US" dirty="0" smtClean="0"/>
              <a:t>Learn to expand Arduino functionality with “shields.”</a:t>
            </a:r>
          </a:p>
          <a:p>
            <a:r>
              <a:rPr lang="en-US" dirty="0" smtClean="0"/>
              <a:t>Put you in a position to implement an Arduino-based computer system for your own projects.</a:t>
            </a:r>
          </a:p>
        </p:txBody>
      </p:sp>
    </p:spTree>
    <p:extLst>
      <p:ext uri="{BB962C8B-B14F-4D97-AF65-F5344CB8AC3E}">
        <p14:creationId xmlns:p14="http://schemas.microsoft.com/office/powerpoint/2010/main" val="955188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A few words on sensors</a:t>
            </a:r>
            <a:endParaRPr lang="en-US" dirty="0"/>
          </a:p>
        </p:txBody>
      </p:sp>
      <p:sp>
        <p:nvSpPr>
          <p:cNvPr id="3" name="Content Placeholder 2"/>
          <p:cNvSpPr>
            <a:spLocks noGrp="1"/>
          </p:cNvSpPr>
          <p:nvPr>
            <p:ph type="body" idx="1"/>
          </p:nvPr>
        </p:nvSpPr>
        <p:spPr>
          <a:xfrm>
            <a:off x="0" y="914400"/>
            <a:ext cx="8991600" cy="5257800"/>
          </a:xfrm>
        </p:spPr>
        <p:txBody>
          <a:bodyPr>
            <a:normAutofit fontScale="62500" lnSpcReduction="20000"/>
          </a:bodyPr>
          <a:lstStyle/>
          <a:p>
            <a:r>
              <a:rPr lang="en-US" dirty="0" smtClean="0"/>
              <a:t> The rest of the lesson will focus on how to use various sensors to make measurements and how to “log” (record) those values to an SD card.</a:t>
            </a:r>
          </a:p>
          <a:p>
            <a:r>
              <a:rPr lang="en-US" dirty="0" smtClean="0"/>
              <a:t> Sensors can be broken into two major categories:</a:t>
            </a:r>
          </a:p>
          <a:p>
            <a:r>
              <a:rPr lang="en-US" dirty="0" smtClean="0"/>
              <a:t> Analog sensors </a:t>
            </a:r>
          </a:p>
          <a:p>
            <a:pPr lvl="1"/>
            <a:r>
              <a:rPr lang="en-US" dirty="0" smtClean="0"/>
              <a:t> Based on changing the voltage of the sensor</a:t>
            </a:r>
          </a:p>
          <a:p>
            <a:pPr lvl="1"/>
            <a:r>
              <a:rPr lang="en-US" dirty="0" smtClean="0"/>
              <a:t> Can only use analog inputs (Arduino pins A0, A1, etc)</a:t>
            </a:r>
          </a:p>
          <a:p>
            <a:pPr lvl="1"/>
            <a:r>
              <a:rPr lang="en-US" dirty="0" smtClean="0"/>
              <a:t> Generally easier to program and use</a:t>
            </a:r>
          </a:p>
          <a:p>
            <a:pPr lvl="1"/>
            <a:r>
              <a:rPr lang="en-US" dirty="0" smtClean="0"/>
              <a:t> Not as accurate &amp; easily interfered with by other electronics (noise in voltage)</a:t>
            </a:r>
          </a:p>
          <a:p>
            <a:pPr lvl="1"/>
            <a:r>
              <a:rPr lang="en-US" dirty="0"/>
              <a:t> </a:t>
            </a:r>
            <a:r>
              <a:rPr lang="en-US" dirty="0" smtClean="0"/>
              <a:t>Readings can be influenced by cable length – </a:t>
            </a:r>
            <a:r>
              <a:rPr lang="en-US" b="1" dirty="0" smtClean="0"/>
              <a:t>keep connection cables short!</a:t>
            </a:r>
          </a:p>
          <a:p>
            <a:r>
              <a:rPr lang="en-US" dirty="0" smtClean="0"/>
              <a:t> Digital Sensors:</a:t>
            </a:r>
          </a:p>
          <a:p>
            <a:pPr lvl="1"/>
            <a:r>
              <a:rPr lang="en-US" dirty="0" smtClean="0"/>
              <a:t> Usually use digital pins</a:t>
            </a:r>
          </a:p>
          <a:p>
            <a:pPr lvl="1"/>
            <a:r>
              <a:rPr lang="en-US" dirty="0" smtClean="0"/>
              <a:t> Can use more advanced forms of communication to let multiple sensors share the same pins (sometimes even using analog pins)</a:t>
            </a:r>
          </a:p>
          <a:p>
            <a:pPr lvl="1"/>
            <a:r>
              <a:rPr lang="en-US" dirty="0" smtClean="0"/>
              <a:t> Generally more difficult to program and wire up; often need libraries and significantly more code for each type of sensor used</a:t>
            </a:r>
          </a:p>
          <a:p>
            <a:pPr lvl="1"/>
            <a:r>
              <a:rPr lang="en-US" dirty="0" smtClean="0"/>
              <a:t> Most advanced sensors (GPS, IMU, etc) are digital – this is the best way to pass more data between sensor and microcontroller quickly &amp; efficiently</a:t>
            </a:r>
            <a:endParaRPr lang="en-US" dirty="0"/>
          </a:p>
        </p:txBody>
      </p:sp>
    </p:spTree>
    <p:extLst>
      <p:ext uri="{BB962C8B-B14F-4D97-AF65-F5344CB8AC3E}">
        <p14:creationId xmlns:p14="http://schemas.microsoft.com/office/powerpoint/2010/main" val="3561290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About Digital Sensors:</a:t>
            </a:r>
            <a:endParaRPr lang="en-US" sz="3600" dirty="0"/>
          </a:p>
        </p:txBody>
      </p:sp>
      <p:sp>
        <p:nvSpPr>
          <p:cNvPr id="3" name="Content Placeholder 2"/>
          <p:cNvSpPr>
            <a:spLocks noGrp="1"/>
          </p:cNvSpPr>
          <p:nvPr>
            <p:ph type="body" idx="1"/>
          </p:nvPr>
        </p:nvSpPr>
        <p:spPr>
          <a:xfrm>
            <a:off x="152400" y="1143000"/>
            <a:ext cx="8839200" cy="5029200"/>
          </a:xfrm>
        </p:spPr>
        <p:txBody>
          <a:bodyPr>
            <a:normAutofit/>
          </a:bodyPr>
          <a:lstStyle/>
          <a:p>
            <a:r>
              <a:rPr lang="en-US" sz="2200" dirty="0" smtClean="0">
                <a:latin typeface="+mn-lt"/>
                <a:cs typeface="Times New Roman" pitchFamily="18" charset="0"/>
              </a:rPr>
              <a:t> Digital sensors used with Arduinos are powered using either 3.3 volts or 5 volts – both are available on the Arduino</a:t>
            </a:r>
          </a:p>
          <a:p>
            <a:r>
              <a:rPr lang="en-US" sz="2200" dirty="0" smtClean="0">
                <a:latin typeface="+mn-lt"/>
                <a:cs typeface="Times New Roman" pitchFamily="18" charset="0"/>
              </a:rPr>
              <a:t> Always check to be sure you are providing the correct voltage. If you send a 3.3V sensor 5V it is very easy to blow it out.</a:t>
            </a:r>
          </a:p>
          <a:p>
            <a:r>
              <a:rPr lang="en-US" sz="2200" dirty="0" smtClean="0">
                <a:latin typeface="+mn-lt"/>
                <a:cs typeface="Times New Roman" pitchFamily="18" charset="0"/>
              </a:rPr>
              <a:t> Watching for pin conflicts and voltage discrepancies is par for the course when using microcontrollers.  If you aren’t careful you can get bad data, fry components, or possibly even damage the microcontroller itself.</a:t>
            </a:r>
          </a:p>
          <a:p>
            <a:r>
              <a:rPr lang="en-US" sz="2200" dirty="0">
                <a:latin typeface="+mn-lt"/>
                <a:cs typeface="Times New Roman" pitchFamily="18" charset="0"/>
              </a:rPr>
              <a:t> </a:t>
            </a:r>
            <a:r>
              <a:rPr lang="en-US" sz="2200" dirty="0" smtClean="0">
                <a:latin typeface="+mn-lt"/>
                <a:cs typeface="Times New Roman" pitchFamily="18" charset="0"/>
              </a:rPr>
              <a:t>Aside: Also watch out for components that look similar (e.g. the analog temp sensor and the digital temp sensor).  And remember that most components require a specific orientations (i.e. it matters which leg gets attached to which pin); resistors and some types of capacitors</a:t>
            </a:r>
            <a:r>
              <a:rPr lang="en-US" sz="2200" dirty="0">
                <a:latin typeface="+mn-lt"/>
                <a:cs typeface="Times New Roman" pitchFamily="18" charset="0"/>
              </a:rPr>
              <a:t> </a:t>
            </a:r>
            <a:r>
              <a:rPr lang="en-US" sz="2200" dirty="0" smtClean="0">
                <a:latin typeface="+mn-lt"/>
                <a:cs typeface="Times New Roman" pitchFamily="18" charset="0"/>
              </a:rPr>
              <a:t>are an exception and can get plugged in either way</a:t>
            </a:r>
          </a:p>
        </p:txBody>
      </p:sp>
    </p:spTree>
    <p:extLst>
      <p:ext uri="{BB962C8B-B14F-4D97-AF65-F5344CB8AC3E}">
        <p14:creationId xmlns:p14="http://schemas.microsoft.com/office/powerpoint/2010/main" val="3820402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 – Wiring and logging sensor data</a:t>
            </a:r>
            <a:endParaRPr lang="en-US" dirty="0"/>
          </a:p>
        </p:txBody>
      </p:sp>
      <p:sp>
        <p:nvSpPr>
          <p:cNvPr id="3" name="Text Placeholder 2"/>
          <p:cNvSpPr>
            <a:spLocks noGrp="1"/>
          </p:cNvSpPr>
          <p:nvPr>
            <p:ph type="body" idx="1"/>
          </p:nvPr>
        </p:nvSpPr>
        <p:spPr/>
        <p:txBody>
          <a:bodyPr/>
          <a:lstStyle/>
          <a:p>
            <a:pPr marL="203200" indent="0">
              <a:buNone/>
            </a:pPr>
            <a:r>
              <a:rPr lang="en-US" dirty="0" smtClean="0"/>
              <a:t>Shields and sensors involved:</a:t>
            </a:r>
          </a:p>
          <a:p>
            <a:r>
              <a:rPr lang="en-US" dirty="0"/>
              <a:t> </a:t>
            </a:r>
            <a:r>
              <a:rPr lang="en-US" dirty="0" smtClean="0"/>
              <a:t>Micro-SD or full-size-SD card shield</a:t>
            </a:r>
          </a:p>
          <a:p>
            <a:r>
              <a:rPr lang="en-US" dirty="0"/>
              <a:t> </a:t>
            </a:r>
            <a:r>
              <a:rPr lang="en-US" dirty="0" smtClean="0"/>
              <a:t>Data LED indicator (tells whether the SD card is logging data (steady flash) or not (multi-flash (indicating an error))</a:t>
            </a:r>
          </a:p>
          <a:p>
            <a:r>
              <a:rPr lang="en-US" dirty="0"/>
              <a:t> </a:t>
            </a:r>
            <a:r>
              <a:rPr lang="en-US" dirty="0" smtClean="0"/>
              <a:t>Analog temperature sensor</a:t>
            </a:r>
          </a:p>
          <a:p>
            <a:r>
              <a:rPr lang="en-US" dirty="0"/>
              <a:t> </a:t>
            </a:r>
            <a:r>
              <a:rPr lang="en-US" dirty="0" smtClean="0"/>
              <a:t>Digital 3-axis magnetometer sensor</a:t>
            </a:r>
          </a:p>
          <a:p>
            <a:pPr marL="203200" indent="0">
              <a:buNone/>
            </a:pPr>
            <a:endParaRPr lang="en-US" dirty="0"/>
          </a:p>
        </p:txBody>
      </p:sp>
    </p:spTree>
    <p:extLst>
      <p:ext uri="{BB962C8B-B14F-4D97-AF65-F5344CB8AC3E}">
        <p14:creationId xmlns:p14="http://schemas.microsoft.com/office/powerpoint/2010/main" val="2555736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Micro-SD or SD Shield and </a:t>
            </a:r>
            <a:br>
              <a:rPr lang="en-US" dirty="0" smtClean="0"/>
            </a:br>
            <a:r>
              <a:rPr lang="en-US" dirty="0" smtClean="0"/>
              <a:t>Data LED Indicator</a:t>
            </a:r>
            <a:endParaRPr lang="en-US" dirty="0"/>
          </a:p>
        </p:txBody>
      </p:sp>
      <p:sp>
        <p:nvSpPr>
          <p:cNvPr id="3" name="Text Placeholder 2"/>
          <p:cNvSpPr>
            <a:spLocks noGrp="1"/>
          </p:cNvSpPr>
          <p:nvPr>
            <p:ph type="body" idx="1"/>
          </p:nvPr>
        </p:nvSpPr>
        <p:spPr>
          <a:xfrm>
            <a:off x="685800" y="1219200"/>
            <a:ext cx="8077200" cy="4876800"/>
          </a:xfrm>
        </p:spPr>
        <p:txBody>
          <a:bodyPr/>
          <a:lstStyle/>
          <a:p>
            <a:r>
              <a:rPr lang="en-US" sz="2400" dirty="0" smtClean="0"/>
              <a:t> Plug the micro-SD or SD shield directly onto an unpowered Arduino Uno. </a:t>
            </a:r>
            <a:r>
              <a:rPr lang="en-US" sz="2400" dirty="0"/>
              <a:t>A</a:t>
            </a:r>
            <a:r>
              <a:rPr lang="en-US" sz="2400" dirty="0" smtClean="0"/>
              <a:t>ll the legs must go straight into the header – don’t bend any.</a:t>
            </a:r>
          </a:p>
          <a:p>
            <a:r>
              <a:rPr lang="en-US" sz="2400" dirty="0" smtClean="0"/>
              <a:t> Wire an LED using the tiny breadboard:</a:t>
            </a:r>
          </a:p>
          <a:p>
            <a:pPr marL="203200" indent="0">
              <a:buNone/>
            </a:pPr>
            <a:r>
              <a:rPr lang="en-US" sz="2400" dirty="0"/>
              <a:t> </a:t>
            </a:r>
            <a:r>
              <a:rPr lang="en-US" sz="2400" dirty="0" smtClean="0"/>
              <a:t>- Positive (long) leg wired to a safety resistor. Other end of resistor connects to digital pin 5.</a:t>
            </a:r>
          </a:p>
          <a:p>
            <a:pPr marL="203200" indent="0">
              <a:buNone/>
            </a:pPr>
            <a:r>
              <a:rPr lang="en-US" sz="2400" dirty="0"/>
              <a:t> </a:t>
            </a:r>
            <a:r>
              <a:rPr lang="en-US" sz="2400" dirty="0" smtClean="0"/>
              <a:t>- Negative (short) leg wired to ground (GND).</a:t>
            </a:r>
          </a:p>
          <a:p>
            <a:pPr marL="203200" indent="0">
              <a:buNone/>
            </a:pPr>
            <a:r>
              <a:rPr lang="en-US" sz="2400" i="1" dirty="0" smtClean="0"/>
              <a:t>(Aside – This has the resistor on the opposite leg from last time.  It is important to get the orientation of the LED itself right, but not the resistor and it doesn’t matter which leg the safety resistor goes on as long as it is in series with the LED to limit current flow through the LED.</a:t>
            </a:r>
            <a:endParaRPr lang="en-US" sz="2400" i="1" dirty="0"/>
          </a:p>
        </p:txBody>
      </p:sp>
    </p:spTree>
    <p:extLst>
      <p:ext uri="{BB962C8B-B14F-4D97-AF65-F5344CB8AC3E}">
        <p14:creationId xmlns:p14="http://schemas.microsoft.com/office/powerpoint/2010/main" val="954616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Analog Temperature </a:t>
            </a:r>
            <a:r>
              <a:rPr lang="en-US" sz="3600" dirty="0"/>
              <a:t>S</a:t>
            </a:r>
            <a:r>
              <a:rPr lang="en-US" sz="3600" dirty="0" smtClean="0"/>
              <a:t>ensor</a:t>
            </a:r>
            <a:endParaRPr lang="en-US" sz="3600" dirty="0"/>
          </a:p>
        </p:txBody>
      </p:sp>
      <p:sp>
        <p:nvSpPr>
          <p:cNvPr id="3" name="Content Placeholder 2"/>
          <p:cNvSpPr>
            <a:spLocks noGrp="1"/>
          </p:cNvSpPr>
          <p:nvPr>
            <p:ph type="body" idx="1"/>
          </p:nvPr>
        </p:nvSpPr>
        <p:spPr>
          <a:xfrm>
            <a:off x="152400" y="1143000"/>
            <a:ext cx="8839200" cy="2438400"/>
          </a:xfrm>
        </p:spPr>
        <p:txBody>
          <a:bodyPr>
            <a:normAutofit/>
          </a:bodyPr>
          <a:lstStyle/>
          <a:p>
            <a:r>
              <a:rPr lang="en-US" sz="2200" dirty="0" smtClean="0"/>
              <a:t> With the Arduino Uno unpowered, wire the </a:t>
            </a:r>
            <a:r>
              <a:rPr lang="en-US" sz="2200" dirty="0" smtClean="0">
                <a:latin typeface="Courier New" panose="02070309020205020404" pitchFamily="49" charset="0"/>
                <a:cs typeface="Courier New" panose="02070309020205020404" pitchFamily="49" charset="0"/>
              </a:rPr>
              <a:t>TMP 36</a:t>
            </a:r>
            <a:r>
              <a:rPr lang="en-US" sz="2200" dirty="0" smtClean="0"/>
              <a:t> sensor using the table below</a:t>
            </a:r>
          </a:p>
        </p:txBody>
      </p:sp>
      <p:graphicFrame>
        <p:nvGraphicFramePr>
          <p:cNvPr id="4" name="Content Placeholder 3"/>
          <p:cNvGraphicFramePr>
            <a:graphicFrameLocks/>
          </p:cNvGraphicFramePr>
          <p:nvPr>
            <p:extLst>
              <p:ext uri="{D42A27DB-BD31-4B8C-83A1-F6EECF244321}">
                <p14:modId xmlns:p14="http://schemas.microsoft.com/office/powerpoint/2010/main" val="2673201335"/>
              </p:ext>
            </p:extLst>
          </p:nvPr>
        </p:nvGraphicFramePr>
        <p:xfrm>
          <a:off x="457200" y="2133600"/>
          <a:ext cx="6477000" cy="1483360"/>
        </p:xfrm>
        <a:graphic>
          <a:graphicData uri="http://schemas.openxmlformats.org/drawingml/2006/table">
            <a:tbl>
              <a:tblPr firstRow="1" bandRow="1">
                <a:tableStyleId>{5C22544A-7EE6-4342-B048-85BDC9FD1C3A}</a:tableStyleId>
              </a:tblPr>
              <a:tblGrid>
                <a:gridCol w="1545647"/>
                <a:gridCol w="2428875"/>
                <a:gridCol w="2502478"/>
              </a:tblGrid>
              <a:tr h="37084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a:t>
                      </a:r>
                      <a:r>
                        <a:rPr lang="en-US" baseline="0" dirty="0" smtClean="0"/>
                        <a:t> To</a:t>
                      </a:r>
                      <a:endParaRPr lang="en-US" dirty="0"/>
                    </a:p>
                  </a:txBody>
                  <a:tcPr/>
                </a:tc>
              </a:tr>
              <a:tr h="370840">
                <a:tc>
                  <a:txBody>
                    <a:bodyPr/>
                    <a:lstStyle/>
                    <a:p>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(Power)</a:t>
                      </a:r>
                      <a:endParaRPr lang="en-US" dirty="0"/>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pin</a:t>
                      </a:r>
                      <a:endParaRPr lang="en-US" dirty="0"/>
                    </a:p>
                  </a:txBody>
                  <a:tcPr/>
                </a:tc>
              </a:tr>
              <a:tr h="370840">
                <a:tc>
                  <a:txBody>
                    <a:bodyPr/>
                    <a:lstStyle/>
                    <a:p>
                      <a:r>
                        <a:rPr lang="en-US" dirty="0" smtClean="0">
                          <a:latin typeface="Courier New" panose="02070309020205020404" pitchFamily="49" charset="0"/>
                          <a:cs typeface="Courier New" panose="02070309020205020404" pitchFamily="49" charset="0"/>
                        </a:rPr>
                        <a:t>2</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Analog</a:t>
                      </a:r>
                      <a:r>
                        <a:rPr lang="en-US" baseline="0" dirty="0" smtClean="0"/>
                        <a:t> Output</a:t>
                      </a:r>
                      <a:endParaRPr lang="en-US" dirty="0"/>
                    </a:p>
                  </a:txBody>
                  <a:tcPr/>
                </a:tc>
                <a:tc>
                  <a:txBody>
                    <a:bodyPr/>
                    <a:lstStyle/>
                    <a:p>
                      <a:r>
                        <a:rPr lang="en-US" dirty="0" smtClean="0"/>
                        <a:t>Pin </a:t>
                      </a:r>
                      <a:r>
                        <a:rPr lang="en-US" dirty="0" smtClean="0">
                          <a:latin typeface="Courier New" panose="02070309020205020404" pitchFamily="49" charset="0"/>
                          <a:cs typeface="Courier New" panose="02070309020205020404" pitchFamily="49" charset="0"/>
                        </a:rPr>
                        <a:t>A2</a:t>
                      </a:r>
                      <a:endParaRPr lang="en-US" dirty="0">
                        <a:latin typeface="Courier New" panose="02070309020205020404" pitchFamily="49" charset="0"/>
                        <a:cs typeface="Courier New" panose="02070309020205020404" pitchFamily="49" charset="0"/>
                      </a:endParaRPr>
                    </a:p>
                  </a:txBody>
                  <a:tcPr/>
                </a:tc>
              </a:tr>
              <a:tr h="370840">
                <a:tc>
                  <a:txBody>
                    <a:bodyPr/>
                    <a:lstStyle/>
                    <a:p>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Ground</a:t>
                      </a:r>
                      <a:endParaRPr lang="en-US" dirty="0"/>
                    </a:p>
                  </a:txBody>
                  <a:tcPr/>
                </a:tc>
                <a:tc>
                  <a:txBody>
                    <a:bodyPr/>
                    <a:lstStyle/>
                    <a:p>
                      <a:r>
                        <a:rPr lang="en-US" dirty="0" smtClean="0">
                          <a:latin typeface="Courier New" panose="02070309020205020404" pitchFamily="49" charset="0"/>
                          <a:cs typeface="Courier New" panose="02070309020205020404" pitchFamily="49" charset="0"/>
                        </a:rPr>
                        <a:t>GND</a:t>
                      </a:r>
                      <a:r>
                        <a:rPr lang="en-US" dirty="0" smtClean="0"/>
                        <a:t> pin</a:t>
                      </a:r>
                      <a:endParaRPr lang="en-US" dirty="0"/>
                    </a:p>
                  </a:txBody>
                  <a:tcPr/>
                </a:tc>
              </a:tr>
            </a:tbl>
          </a:graphicData>
        </a:graphic>
      </p:graphicFrame>
      <p:sp>
        <p:nvSpPr>
          <p:cNvPr id="5" name="Text Placeholder 4"/>
          <p:cNvSpPr txBox="1">
            <a:spLocks/>
          </p:cNvSpPr>
          <p:nvPr/>
        </p:nvSpPr>
        <p:spPr>
          <a:xfrm>
            <a:off x="152400" y="3810000"/>
            <a:ext cx="4419600" cy="22098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200" dirty="0" smtClean="0">
                <a:solidFill>
                  <a:srgbClr val="FF0000"/>
                </a:solidFill>
              </a:rPr>
              <a:t>This 3-pin sensor has </a:t>
            </a:r>
            <a:r>
              <a:rPr lang="en-US" sz="2200" dirty="0" smtClean="0">
                <a:solidFill>
                  <a:srgbClr val="FF0000"/>
                </a:solidFill>
                <a:latin typeface="Courier New" panose="02070309020205020404" pitchFamily="49" charset="0"/>
                <a:cs typeface="Courier New" panose="02070309020205020404" pitchFamily="49" charset="0"/>
              </a:rPr>
              <a:t>TMP</a:t>
            </a:r>
            <a:r>
              <a:rPr lang="en-US" sz="2200" dirty="0" smtClean="0">
                <a:solidFill>
                  <a:srgbClr val="FF0000"/>
                </a:solidFill>
              </a:rPr>
              <a:t> written on it.  This is called a </a:t>
            </a:r>
            <a:r>
              <a:rPr lang="en-US" sz="2200" dirty="0" smtClean="0">
                <a:solidFill>
                  <a:srgbClr val="FF0000"/>
                </a:solidFill>
                <a:latin typeface="Courier New" panose="02070309020205020404" pitchFamily="49" charset="0"/>
                <a:cs typeface="Courier New" panose="02070309020205020404" pitchFamily="49" charset="0"/>
              </a:rPr>
              <a:t>T0-92</a:t>
            </a:r>
            <a:r>
              <a:rPr lang="en-US" sz="2200" dirty="0" smtClean="0">
                <a:solidFill>
                  <a:srgbClr val="FF0000"/>
                </a:solidFill>
              </a:rPr>
              <a:t> package.</a:t>
            </a:r>
          </a:p>
          <a:p>
            <a:r>
              <a:rPr lang="en-US" sz="2200" dirty="0" smtClean="0">
                <a:solidFill>
                  <a:srgbClr val="FF0000"/>
                </a:solidFill>
              </a:rPr>
              <a:t>Make sure the flat side of the sensor has “TMP” written on it!</a:t>
            </a:r>
          </a:p>
          <a:p>
            <a:r>
              <a:rPr lang="en-US" sz="2200" b="1" dirty="0" smtClean="0">
                <a:solidFill>
                  <a:schemeClr val="bg1"/>
                </a:solidFill>
              </a:rPr>
              <a:t>Check the orientation!</a:t>
            </a:r>
            <a:endParaRPr lang="en-US" sz="2200" b="1" dirty="0">
              <a:solidFill>
                <a:schemeClr val="bg1"/>
              </a:solidFill>
            </a:endParaRPr>
          </a:p>
        </p:txBody>
      </p:sp>
      <p:sp>
        <p:nvSpPr>
          <p:cNvPr id="8" name="TextBox 7"/>
          <p:cNvSpPr txBox="1"/>
          <p:nvPr/>
        </p:nvSpPr>
        <p:spPr>
          <a:xfrm>
            <a:off x="5257800" y="3886200"/>
            <a:ext cx="1905000" cy="923330"/>
          </a:xfrm>
          <a:prstGeom prst="rect">
            <a:avLst/>
          </a:prstGeom>
          <a:noFill/>
        </p:spPr>
        <p:txBody>
          <a:bodyPr wrap="square" rtlCol="0">
            <a:spAutoFit/>
          </a:bodyPr>
          <a:lstStyle/>
          <a:p>
            <a:r>
              <a:rPr lang="en-US" dirty="0" smtClean="0"/>
              <a:t>Note: The photo shows flat side facing you.</a:t>
            </a:r>
            <a:endParaRPr lang="en-US" dirty="0"/>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467600" y="3172279"/>
            <a:ext cx="1295400" cy="239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17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Digital 3-</a:t>
            </a:r>
            <a:r>
              <a:rPr lang="en-US" dirty="0"/>
              <a:t>A</a:t>
            </a:r>
            <a:r>
              <a:rPr lang="en-US" dirty="0" smtClean="0"/>
              <a:t>xis Magnetometer</a:t>
            </a:r>
            <a:endParaRPr lang="en-US" dirty="0"/>
          </a:p>
        </p:txBody>
      </p:sp>
      <p:sp>
        <p:nvSpPr>
          <p:cNvPr id="3" name="Text Placeholder 2"/>
          <p:cNvSpPr>
            <a:spLocks noGrp="1"/>
          </p:cNvSpPr>
          <p:nvPr>
            <p:ph type="body" idx="1"/>
          </p:nvPr>
        </p:nvSpPr>
        <p:spPr>
          <a:xfrm>
            <a:off x="685800" y="1066800"/>
            <a:ext cx="8153400" cy="4952999"/>
          </a:xfrm>
        </p:spPr>
        <p:txBody>
          <a:bodyPr/>
          <a:lstStyle/>
          <a:p>
            <a:pPr>
              <a:spcBef>
                <a:spcPts val="0"/>
              </a:spcBef>
            </a:pPr>
            <a:r>
              <a:rPr lang="en-US" sz="2000" dirty="0" smtClean="0">
                <a:cs typeface="Times New Roman" pitchFamily="18" charset="0"/>
              </a:rPr>
              <a:t> With </a:t>
            </a:r>
            <a:r>
              <a:rPr lang="en-US" sz="2000" dirty="0">
                <a:cs typeface="Times New Roman" pitchFamily="18" charset="0"/>
              </a:rPr>
              <a:t>the Arduino unplugged, add the D</a:t>
            </a:r>
            <a:r>
              <a:rPr lang="en-US" sz="2000" dirty="0" smtClean="0">
                <a:cs typeface="Times New Roman" pitchFamily="18" charset="0"/>
              </a:rPr>
              <a:t>igital 3-Axis Magnetometer</a:t>
            </a:r>
            <a:r>
              <a:rPr lang="en-US" sz="2000" dirty="0" smtClean="0">
                <a:latin typeface="Courier New" panose="02070309020205020404" pitchFamily="49" charset="0"/>
                <a:cs typeface="Courier New" panose="02070309020205020404" pitchFamily="49" charset="0"/>
              </a:rPr>
              <a:t> MAG 3110</a:t>
            </a:r>
            <a:r>
              <a:rPr lang="en-US" sz="2000" dirty="0" smtClean="0">
                <a:cs typeface="Times New Roman" pitchFamily="18" charset="0"/>
              </a:rPr>
              <a:t> </a:t>
            </a:r>
            <a:r>
              <a:rPr lang="en-US" sz="2000" dirty="0">
                <a:cs typeface="Times New Roman" pitchFamily="18" charset="0"/>
              </a:rPr>
              <a:t>to your breadboard using the table </a:t>
            </a:r>
            <a:r>
              <a:rPr lang="en-US" sz="2000" dirty="0" smtClean="0">
                <a:cs typeface="Times New Roman" pitchFamily="18" charset="0"/>
              </a:rPr>
              <a:t>below:</a:t>
            </a:r>
          </a:p>
          <a:p>
            <a:pPr marL="203200" indent="0">
              <a:spcBef>
                <a:spcPts val="0"/>
              </a:spcBef>
              <a:buNone/>
            </a:pPr>
            <a:endParaRPr lang="en-US" sz="2000" dirty="0" smtClean="0">
              <a:cs typeface="Times New Roman" pitchFamily="18" charset="0"/>
            </a:endParaRPr>
          </a:p>
          <a:p>
            <a:pPr marL="203200" indent="0">
              <a:spcBef>
                <a:spcPts val="0"/>
              </a:spcBef>
              <a:buNone/>
            </a:pPr>
            <a:endParaRPr lang="en-US" sz="2000" dirty="0">
              <a:cs typeface="Times New Roman" pitchFamily="18" charset="0"/>
            </a:endParaRPr>
          </a:p>
          <a:p>
            <a:pPr marL="203200" indent="0">
              <a:spcBef>
                <a:spcPts val="0"/>
              </a:spcBef>
              <a:buNone/>
            </a:pPr>
            <a:endParaRPr lang="en-US" sz="2000" dirty="0" smtClean="0">
              <a:cs typeface="Times New Roman" pitchFamily="18" charset="0"/>
            </a:endParaRPr>
          </a:p>
          <a:p>
            <a:pPr marL="203200" indent="0">
              <a:spcBef>
                <a:spcPts val="0"/>
              </a:spcBef>
              <a:buNone/>
            </a:pPr>
            <a:endParaRPr lang="en-US" sz="2000" dirty="0">
              <a:cs typeface="Times New Roman" pitchFamily="18" charset="0"/>
            </a:endParaRPr>
          </a:p>
          <a:p>
            <a:pPr marL="203200" indent="0">
              <a:spcBef>
                <a:spcPts val="0"/>
              </a:spcBef>
              <a:buNone/>
            </a:pPr>
            <a:endParaRPr lang="en-US" sz="2000" dirty="0" smtClean="0">
              <a:cs typeface="Times New Roman" pitchFamily="18" charset="0"/>
            </a:endParaRPr>
          </a:p>
          <a:p>
            <a:pPr marL="203200" indent="0">
              <a:spcBef>
                <a:spcPts val="0"/>
              </a:spcBef>
              <a:buNone/>
            </a:pPr>
            <a:endParaRPr lang="en-US" sz="2000" dirty="0">
              <a:cs typeface="Times New Roman" pitchFamily="18" charset="0"/>
            </a:endParaRPr>
          </a:p>
          <a:p>
            <a:pPr marL="203200" indent="0">
              <a:spcBef>
                <a:spcPts val="0"/>
              </a:spcBef>
              <a:buNone/>
            </a:pPr>
            <a:endParaRPr lang="en-US" sz="2000" dirty="0" smtClean="0">
              <a:cs typeface="Times New Roman" pitchFamily="18" charset="0"/>
            </a:endParaRPr>
          </a:p>
          <a:p>
            <a:pPr marL="203200" indent="0">
              <a:spcBef>
                <a:spcPts val="0"/>
              </a:spcBef>
              <a:buNone/>
            </a:pPr>
            <a:endParaRPr lang="en-US" sz="2000" dirty="0">
              <a:cs typeface="Times New Roman" pitchFamily="18" charset="0"/>
            </a:endParaRPr>
          </a:p>
          <a:p>
            <a:pPr marL="203200" indent="0">
              <a:spcBef>
                <a:spcPts val="0"/>
              </a:spcBef>
              <a:buNone/>
            </a:pPr>
            <a:endParaRPr lang="en-US" sz="2000" dirty="0" smtClean="0">
              <a:cs typeface="Times New Roman" pitchFamily="18" charset="0"/>
            </a:endParaRPr>
          </a:p>
          <a:p>
            <a:pPr>
              <a:spcBef>
                <a:spcPts val="0"/>
              </a:spcBef>
            </a:pPr>
            <a:r>
              <a:rPr lang="en-US" sz="2000" smtClean="0">
                <a:cs typeface="Times New Roman" pitchFamily="18" charset="0"/>
              </a:rPr>
              <a:t> Aside: a </a:t>
            </a:r>
            <a:r>
              <a:rPr lang="en-US" sz="2000" dirty="0">
                <a:cs typeface="Times New Roman" pitchFamily="18" charset="0"/>
              </a:rPr>
              <a:t>magnetometer can be combined with an accelerometer (and maybe gyros) to make an </a:t>
            </a:r>
            <a:r>
              <a:rPr lang="en-US" sz="2000" dirty="0" smtClean="0">
                <a:cs typeface="Times New Roman" pitchFamily="18" charset="0"/>
              </a:rPr>
              <a:t>IMU (</a:t>
            </a:r>
            <a:r>
              <a:rPr lang="en-US" sz="2000" dirty="0">
                <a:cs typeface="Times New Roman" pitchFamily="18" charset="0"/>
              </a:rPr>
              <a:t>I</a:t>
            </a:r>
            <a:r>
              <a:rPr lang="en-US" sz="2000" dirty="0" smtClean="0">
                <a:cs typeface="Times New Roman" pitchFamily="18" charset="0"/>
              </a:rPr>
              <a:t>nertial Measurement Unit)</a:t>
            </a:r>
            <a:endParaRPr lang="en-US" sz="2000" dirty="0">
              <a:cs typeface="Times New Roman" pitchFamily="18" charset="0"/>
            </a:endParaRPr>
          </a:p>
          <a:p>
            <a:pPr lvl="1">
              <a:spcBef>
                <a:spcPts val="0"/>
              </a:spcBef>
            </a:pPr>
            <a:r>
              <a:rPr lang="en-US" sz="2000" dirty="0" smtClean="0">
                <a:cs typeface="Times New Roman" pitchFamily="18" charset="0"/>
              </a:rPr>
              <a:t> Not perfect - </a:t>
            </a:r>
            <a:r>
              <a:rPr lang="en-US" sz="2000" dirty="0">
                <a:cs typeface="Times New Roman" pitchFamily="18" charset="0"/>
              </a:rPr>
              <a:t>a magnetometer can be interfered with by magnets, metals, and </a:t>
            </a:r>
            <a:r>
              <a:rPr lang="en-US" sz="2000" dirty="0" smtClean="0">
                <a:cs typeface="Times New Roman" pitchFamily="18" charset="0"/>
              </a:rPr>
              <a:t>other </a:t>
            </a:r>
            <a:r>
              <a:rPr lang="en-US" sz="2000" dirty="0">
                <a:cs typeface="Times New Roman" pitchFamily="18" charset="0"/>
              </a:rPr>
              <a:t>electronic </a:t>
            </a:r>
            <a:r>
              <a:rPr lang="en-US" sz="2000" dirty="0" smtClean="0">
                <a:cs typeface="Times New Roman" pitchFamily="18" charset="0"/>
              </a:rPr>
              <a:t>devices </a:t>
            </a:r>
            <a:r>
              <a:rPr lang="en-US" sz="2000" dirty="0">
                <a:cs typeface="Times New Roman" pitchFamily="18" charset="0"/>
              </a:rPr>
              <a:t>(good IMUs can account for </a:t>
            </a:r>
            <a:r>
              <a:rPr lang="en-US" sz="2000" dirty="0" smtClean="0">
                <a:cs typeface="Times New Roman" pitchFamily="18" charset="0"/>
              </a:rPr>
              <a:t>such interference, to some degree)</a:t>
            </a:r>
            <a:endParaRPr lang="en-US" sz="2000" dirty="0">
              <a:cs typeface="Times New Roman" pitchFamily="18" charset="0"/>
            </a:endParaRPr>
          </a:p>
          <a:p>
            <a:pPr marL="2032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37634145"/>
              </p:ext>
            </p:extLst>
          </p:nvPr>
        </p:nvGraphicFramePr>
        <p:xfrm>
          <a:off x="1143000" y="1905000"/>
          <a:ext cx="6096000" cy="2519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 To</a:t>
                      </a:r>
                      <a:endParaRPr lang="en-US" dirty="0"/>
                    </a:p>
                  </a:txBody>
                  <a:tcPr/>
                </a:tc>
              </a:tr>
              <a:tr h="370840">
                <a:tc>
                  <a:txBody>
                    <a:bodyPr/>
                    <a:lstStyle/>
                    <a:p>
                      <a:r>
                        <a:rPr lang="en-US" dirty="0" smtClean="0"/>
                        <a:t>VCC</a:t>
                      </a:r>
                      <a:endParaRPr lang="en-US" dirty="0"/>
                    </a:p>
                  </a:txBody>
                  <a:tcPr/>
                </a:tc>
                <a:tc>
                  <a:txBody>
                    <a:bodyPr/>
                    <a:lstStyle/>
                    <a:p>
                      <a:r>
                        <a:rPr lang="en-US" baseline="0" dirty="0" smtClean="0"/>
                        <a:t>Power Input (3.3V)</a:t>
                      </a:r>
                      <a:endParaRPr lang="en-US" dirty="0"/>
                    </a:p>
                  </a:txBody>
                  <a:tcPr/>
                </a:tc>
                <a:tc>
                  <a:txBody>
                    <a:bodyPr/>
                    <a:lstStyle/>
                    <a:p>
                      <a:r>
                        <a:rPr lang="en-US" dirty="0" smtClean="0"/>
                        <a:t>3.3V</a:t>
                      </a:r>
                      <a:endParaRPr lang="en-US" dirty="0"/>
                    </a:p>
                  </a:txBody>
                  <a:tcPr/>
                </a:tc>
              </a:tr>
              <a:tr h="370840">
                <a:tc>
                  <a:txBody>
                    <a:bodyPr/>
                    <a:lstStyle/>
                    <a:p>
                      <a:r>
                        <a:rPr lang="en-US" dirty="0" smtClean="0"/>
                        <a:t>GND</a:t>
                      </a:r>
                      <a:endParaRPr lang="en-US" dirty="0"/>
                    </a:p>
                  </a:txBody>
                  <a:tcPr/>
                </a:tc>
                <a:tc>
                  <a:txBody>
                    <a:bodyPr/>
                    <a:lstStyle/>
                    <a:p>
                      <a:r>
                        <a:rPr lang="en-US" dirty="0" smtClean="0"/>
                        <a:t>Ground</a:t>
                      </a:r>
                      <a:endParaRPr lang="en-US" dirty="0"/>
                    </a:p>
                  </a:txBody>
                  <a:tcPr/>
                </a:tc>
                <a:tc>
                  <a:txBody>
                    <a:bodyPr/>
                    <a:lstStyle/>
                    <a:p>
                      <a:r>
                        <a:rPr lang="en-US" dirty="0" smtClean="0"/>
                        <a:t>GND</a:t>
                      </a:r>
                      <a:endParaRPr lang="en-US" dirty="0"/>
                    </a:p>
                  </a:txBody>
                  <a:tcPr/>
                </a:tc>
              </a:tr>
              <a:tr h="370840">
                <a:tc>
                  <a:txBody>
                    <a:bodyPr/>
                    <a:lstStyle/>
                    <a:p>
                      <a:r>
                        <a:rPr lang="en-US" dirty="0" smtClean="0"/>
                        <a:t>SDA</a:t>
                      </a:r>
                      <a:endParaRPr lang="en-US" dirty="0"/>
                    </a:p>
                  </a:txBody>
                  <a:tcPr/>
                </a:tc>
                <a:tc>
                  <a:txBody>
                    <a:bodyPr/>
                    <a:lstStyle/>
                    <a:p>
                      <a:r>
                        <a:rPr lang="en-US" dirty="0" smtClean="0"/>
                        <a:t>Serial Data Line (I2C Bus)</a:t>
                      </a:r>
                      <a:endParaRPr lang="en-US" dirty="0"/>
                    </a:p>
                  </a:txBody>
                  <a:tcPr/>
                </a:tc>
                <a:tc>
                  <a:txBody>
                    <a:bodyPr/>
                    <a:lstStyle/>
                    <a:p>
                      <a:r>
                        <a:rPr lang="en-US" dirty="0" smtClean="0"/>
                        <a:t>A4</a:t>
                      </a:r>
                      <a:endParaRPr lang="en-US" dirty="0"/>
                    </a:p>
                  </a:txBody>
                  <a:tcPr/>
                </a:tc>
              </a:tr>
              <a:tr h="370840">
                <a:tc>
                  <a:txBody>
                    <a:bodyPr/>
                    <a:lstStyle/>
                    <a:p>
                      <a:r>
                        <a:rPr lang="en-US" dirty="0" smtClean="0"/>
                        <a:t>SCL</a:t>
                      </a:r>
                      <a:endParaRPr lang="en-US" dirty="0"/>
                    </a:p>
                  </a:txBody>
                  <a:tcPr/>
                </a:tc>
                <a:tc>
                  <a:txBody>
                    <a:bodyPr/>
                    <a:lstStyle/>
                    <a:p>
                      <a:r>
                        <a:rPr lang="en-US" dirty="0" smtClean="0"/>
                        <a:t>Serial Clock Line (I2C Bus)</a:t>
                      </a:r>
                      <a:endParaRPr lang="en-US" dirty="0"/>
                    </a:p>
                  </a:txBody>
                  <a:tcPr/>
                </a:tc>
                <a:tc>
                  <a:txBody>
                    <a:bodyPr/>
                    <a:lstStyle/>
                    <a:p>
                      <a:r>
                        <a:rPr lang="en-US" dirty="0" smtClean="0"/>
                        <a:t>A5</a:t>
                      </a:r>
                      <a:endParaRPr lang="en-US" dirty="0"/>
                    </a:p>
                  </a:txBody>
                  <a:tcPr/>
                </a:tc>
              </a:tr>
              <a:tr h="370840">
                <a:tc>
                  <a:txBody>
                    <a:bodyPr/>
                    <a:lstStyle/>
                    <a:p>
                      <a:r>
                        <a:rPr lang="en-US" dirty="0" smtClean="0"/>
                        <a:t>INT</a:t>
                      </a:r>
                      <a:endParaRPr lang="en-US" dirty="0"/>
                    </a:p>
                  </a:txBody>
                  <a:tcPr/>
                </a:tc>
                <a:tc>
                  <a:txBody>
                    <a:bodyPr/>
                    <a:lstStyle/>
                    <a:p>
                      <a:r>
                        <a:rPr lang="en-US" dirty="0" smtClean="0"/>
                        <a:t>Interrupt Pin</a:t>
                      </a:r>
                      <a:endParaRPr lang="en-US" dirty="0"/>
                    </a:p>
                  </a:txBody>
                  <a:tcPr/>
                </a:tc>
                <a:tc>
                  <a:txBody>
                    <a:bodyPr/>
                    <a:lstStyle/>
                    <a:p>
                      <a:r>
                        <a:rPr lang="en-US" dirty="0" smtClean="0"/>
                        <a:t>Not Connected</a:t>
                      </a:r>
                      <a:endParaRPr lang="en-US" dirty="0"/>
                    </a:p>
                  </a:txBody>
                  <a:tcPr/>
                </a:tc>
              </a:tr>
            </a:tbl>
          </a:graphicData>
        </a:graphic>
      </p:graphicFrame>
    </p:spTree>
    <p:extLst>
      <p:ext uri="{BB962C8B-B14F-4D97-AF65-F5344CB8AC3E}">
        <p14:creationId xmlns:p14="http://schemas.microsoft.com/office/powerpoint/2010/main" val="3357656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772400" cy="1285875"/>
          </a:xfrm>
        </p:spPr>
        <p:txBody>
          <a:bodyPr/>
          <a:lstStyle/>
          <a:p>
            <a:r>
              <a:rPr lang="en-US" dirty="0" smtClean="0"/>
              <a:t>Logging the Data</a:t>
            </a:r>
            <a:endParaRPr lang="en-US" dirty="0"/>
          </a:p>
        </p:txBody>
      </p:sp>
      <p:sp>
        <p:nvSpPr>
          <p:cNvPr id="3" name="Text Placeholder 2"/>
          <p:cNvSpPr>
            <a:spLocks noGrp="1"/>
          </p:cNvSpPr>
          <p:nvPr>
            <p:ph type="body" idx="1"/>
          </p:nvPr>
        </p:nvSpPr>
        <p:spPr>
          <a:xfrm>
            <a:off x="685800" y="1295400"/>
            <a:ext cx="7772400" cy="4800600"/>
          </a:xfrm>
        </p:spPr>
        <p:txBody>
          <a:bodyPr/>
          <a:lstStyle/>
          <a:p>
            <a:r>
              <a:rPr lang="en-US" sz="2000" dirty="0"/>
              <a:t> </a:t>
            </a:r>
            <a:r>
              <a:rPr lang="en-US" sz="2000" dirty="0" smtClean="0"/>
              <a:t>Open the sketch </a:t>
            </a:r>
            <a:r>
              <a:rPr lang="en-US" sz="2000" dirty="0" err="1" smtClean="0">
                <a:latin typeface="Courier New" pitchFamily="49" charset="0"/>
                <a:cs typeface="Courier New" pitchFamily="49" charset="0"/>
              </a:rPr>
              <a:t>Temp_Mag_Log.ino</a:t>
            </a:r>
            <a:r>
              <a:rPr lang="en-US" sz="2000" dirty="0" smtClean="0">
                <a:latin typeface="Courier New" pitchFamily="49" charset="0"/>
                <a:cs typeface="Courier New" pitchFamily="49" charset="0"/>
              </a:rPr>
              <a:t> </a:t>
            </a:r>
          </a:p>
          <a:p>
            <a:r>
              <a:rPr lang="en-US" sz="2000" dirty="0">
                <a:latin typeface="Courier New" pitchFamily="49" charset="0"/>
                <a:cs typeface="Courier New" pitchFamily="49" charset="0"/>
              </a:rPr>
              <a:t> </a:t>
            </a:r>
            <a:r>
              <a:rPr lang="en-US" sz="2000" dirty="0" smtClean="0"/>
              <a:t>As </a:t>
            </a:r>
            <a:r>
              <a:rPr lang="en-US" sz="2000" dirty="0"/>
              <a:t>you can see in the code setup, </a:t>
            </a:r>
            <a:r>
              <a:rPr lang="en-US" sz="2000" dirty="0" smtClean="0"/>
              <a:t>data logging </a:t>
            </a:r>
            <a:r>
              <a:rPr lang="en-US" sz="2000" dirty="0"/>
              <a:t>can be a bit complex.</a:t>
            </a:r>
          </a:p>
          <a:p>
            <a:pPr lvl="1"/>
            <a:r>
              <a:rPr lang="en-US" sz="2000" dirty="0" smtClean="0"/>
              <a:t> Most </a:t>
            </a:r>
            <a:r>
              <a:rPr lang="en-US" sz="2000" dirty="0"/>
              <a:t>of the time you can directly copy the code from the setup loop used for the SD card</a:t>
            </a:r>
          </a:p>
          <a:p>
            <a:r>
              <a:rPr lang="en-US" sz="2000" dirty="0" smtClean="0"/>
              <a:t> A </a:t>
            </a:r>
            <a:r>
              <a:rPr lang="en-US" sz="2000" dirty="0"/>
              <a:t>few details to keep in mind: </a:t>
            </a:r>
          </a:p>
          <a:p>
            <a:pPr lvl="1"/>
            <a:r>
              <a:rPr lang="en-US" sz="2000" dirty="0" smtClean="0"/>
              <a:t> Must </a:t>
            </a:r>
            <a:r>
              <a:rPr lang="en-US" sz="2000" dirty="0"/>
              <a:t>do all reading/writing of data in the main loop.</a:t>
            </a:r>
          </a:p>
          <a:p>
            <a:pPr lvl="1"/>
            <a:r>
              <a:rPr lang="en-US" sz="2000" dirty="0" smtClean="0"/>
              <a:t> We </a:t>
            </a:r>
            <a:r>
              <a:rPr lang="en-US" sz="2000" dirty="0"/>
              <a:t>included a special piece of code to write a new file each time the Arduino is powered. Without this, it would overwrite our old data</a:t>
            </a:r>
          </a:p>
          <a:p>
            <a:pPr lvl="1"/>
            <a:r>
              <a:rPr lang="en-US" sz="2000" dirty="0" smtClean="0"/>
              <a:t> Pins </a:t>
            </a:r>
            <a:r>
              <a:rPr lang="en-US" sz="2000" dirty="0"/>
              <a:t>can change depending on the SD card reader you use. </a:t>
            </a:r>
            <a:r>
              <a:rPr lang="en-US" sz="2000" dirty="0" smtClean="0"/>
              <a:t>The </a:t>
            </a:r>
            <a:r>
              <a:rPr lang="en-US" sz="2000" dirty="0" err="1" smtClean="0"/>
              <a:t>Sparkfun</a:t>
            </a:r>
            <a:r>
              <a:rPr lang="en-US" sz="2000" dirty="0" smtClean="0"/>
              <a:t> Micro-SD </a:t>
            </a:r>
            <a:r>
              <a:rPr lang="en-US" sz="2000" dirty="0"/>
              <a:t>Shield uses D8 and D10-13. </a:t>
            </a:r>
            <a:r>
              <a:rPr lang="en-US" sz="2000" dirty="0" smtClean="0"/>
              <a:t> The </a:t>
            </a:r>
            <a:r>
              <a:rPr lang="en-US" sz="2000" dirty="0" err="1" smtClean="0"/>
              <a:t>Adafruit</a:t>
            </a:r>
            <a:r>
              <a:rPr lang="en-US" sz="2000" dirty="0" smtClean="0"/>
              <a:t> full-size-SD-card shield uses D10, not D8, for “chip select.”</a:t>
            </a:r>
          </a:p>
          <a:p>
            <a:pPr marL="203200" indent="0">
              <a:buNone/>
            </a:pPr>
            <a:endParaRPr lang="en-US" sz="1200" dirty="0"/>
          </a:p>
        </p:txBody>
      </p:sp>
    </p:spTree>
    <p:extLst>
      <p:ext uri="{BB962C8B-B14F-4D97-AF65-F5344CB8AC3E}">
        <p14:creationId xmlns:p14="http://schemas.microsoft.com/office/powerpoint/2010/main" val="1463107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Datalogging</a:t>
            </a:r>
            <a:r>
              <a:rPr lang="en-US" dirty="0" smtClean="0"/>
              <a:t> (To SD Card)</a:t>
            </a:r>
            <a:endParaRPr lang="en-US" dirty="0"/>
          </a:p>
        </p:txBody>
      </p:sp>
      <p:sp>
        <p:nvSpPr>
          <p:cNvPr id="3" name="Text Placeholder 2"/>
          <p:cNvSpPr>
            <a:spLocks noGrp="1"/>
          </p:cNvSpPr>
          <p:nvPr>
            <p:ph type="body" idx="1"/>
          </p:nvPr>
        </p:nvSpPr>
        <p:spPr>
          <a:xfrm>
            <a:off x="609600" y="1371600"/>
            <a:ext cx="7620000" cy="4724400"/>
          </a:xfrm>
        </p:spPr>
        <p:txBody>
          <a:bodyPr>
            <a:normAutofit/>
          </a:bodyPr>
          <a:lstStyle/>
          <a:p>
            <a:r>
              <a:rPr lang="en-US" sz="2000" dirty="0"/>
              <a:t> </a:t>
            </a:r>
            <a:r>
              <a:rPr lang="en-US" sz="2000" dirty="0" smtClean="0"/>
              <a:t>Load the </a:t>
            </a:r>
            <a:r>
              <a:rPr lang="en-US" sz="2000" dirty="0"/>
              <a:t>sketch </a:t>
            </a:r>
            <a:r>
              <a:rPr lang="en-US" sz="2000" dirty="0" err="1">
                <a:latin typeface="Courier New" pitchFamily="49" charset="0"/>
                <a:cs typeface="Courier New" pitchFamily="49" charset="0"/>
              </a:rPr>
              <a:t>Temp_Mag_Log.ino</a:t>
            </a:r>
            <a:r>
              <a:rPr lang="en-US" sz="2000" dirty="0" smtClean="0"/>
              <a:t> onto the Arduino</a:t>
            </a:r>
          </a:p>
          <a:p>
            <a:r>
              <a:rPr lang="en-US" sz="2000" dirty="0"/>
              <a:t> </a:t>
            </a:r>
            <a:r>
              <a:rPr lang="en-US" sz="2000" dirty="0" smtClean="0"/>
              <a:t>Open </a:t>
            </a:r>
            <a:r>
              <a:rPr lang="en-US" sz="2000" dirty="0"/>
              <a:t>the Serial Monitor window</a:t>
            </a:r>
          </a:p>
          <a:p>
            <a:pPr marL="203200" indent="0">
              <a:buNone/>
            </a:pPr>
            <a:r>
              <a:rPr lang="en-US" sz="2000" dirty="0"/>
              <a:t>  - </a:t>
            </a:r>
            <a:r>
              <a:rPr lang="en-US" sz="2000" dirty="0">
                <a:solidFill>
                  <a:srgbClr val="FF0000"/>
                </a:solidFill>
              </a:rPr>
              <a:t>Important note!  The serial monitor normally operates at </a:t>
            </a:r>
            <a:r>
              <a:rPr lang="en-US" sz="2000" dirty="0" smtClean="0">
                <a:solidFill>
                  <a:srgbClr val="FF0000"/>
                </a:solidFill>
              </a:rPr>
              <a:t> </a:t>
            </a:r>
            <a:r>
              <a:rPr lang="en-US" sz="2000" dirty="0" smtClean="0">
                <a:solidFill>
                  <a:srgbClr val="FF0000"/>
                </a:solidFill>
                <a:latin typeface="Courier New" pitchFamily="49" charset="0"/>
                <a:cs typeface="Courier New" pitchFamily="49" charset="0"/>
              </a:rPr>
              <a:t>9600</a:t>
            </a:r>
            <a:r>
              <a:rPr lang="en-US" sz="2000" dirty="0" smtClean="0">
                <a:solidFill>
                  <a:srgbClr val="FF0000"/>
                </a:solidFill>
              </a:rPr>
              <a:t> </a:t>
            </a:r>
            <a:r>
              <a:rPr lang="en-US" sz="2000" dirty="0">
                <a:solidFill>
                  <a:srgbClr val="FF0000"/>
                </a:solidFill>
              </a:rPr>
              <a:t>baud but this sketch runs it at </a:t>
            </a:r>
            <a:r>
              <a:rPr lang="en-US" sz="2000" dirty="0">
                <a:solidFill>
                  <a:srgbClr val="FF0000"/>
                </a:solidFill>
                <a:latin typeface="Courier New" pitchFamily="49" charset="0"/>
                <a:cs typeface="Courier New" pitchFamily="49" charset="0"/>
              </a:rPr>
              <a:t>115200</a:t>
            </a:r>
            <a:r>
              <a:rPr lang="en-US" sz="2000" dirty="0">
                <a:solidFill>
                  <a:srgbClr val="FF0000"/>
                </a:solidFill>
              </a:rPr>
              <a:t> baud so you will need to open the serial monitor and change the baud rate using the drop-down menu at the bottom right hand corner.</a:t>
            </a:r>
          </a:p>
          <a:p>
            <a:r>
              <a:rPr lang="en-US" sz="2000" dirty="0"/>
              <a:t> What </a:t>
            </a:r>
            <a:r>
              <a:rPr lang="en-US" sz="2000" dirty="0" smtClean="0"/>
              <a:t>is shown in the serial </a:t>
            </a:r>
            <a:r>
              <a:rPr lang="en-US" sz="2000" dirty="0"/>
              <a:t>window?  How can you verify the data recorded is being saved onto the SD card?</a:t>
            </a:r>
          </a:p>
          <a:p>
            <a:r>
              <a:rPr lang="en-US" sz="2000" dirty="0"/>
              <a:t> After you have run the </a:t>
            </a:r>
            <a:r>
              <a:rPr lang="en-US" sz="2000" dirty="0" err="1"/>
              <a:t>Arduino</a:t>
            </a:r>
            <a:r>
              <a:rPr lang="en-US" sz="2000" dirty="0"/>
              <a:t> for a bit, unplug it, disconnect the SD card, and read the SD card on your computer. How does the data look?</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073" t="8682" r="4289" b="85620"/>
          <a:stretch/>
        </p:blipFill>
        <p:spPr bwMode="auto">
          <a:xfrm>
            <a:off x="4876800" y="1828800"/>
            <a:ext cx="304800" cy="36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027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always useful…</a:t>
            </a:r>
            <a:endParaRPr lang="en-US" dirty="0"/>
          </a:p>
        </p:txBody>
      </p:sp>
      <p:sp>
        <p:nvSpPr>
          <p:cNvPr id="3" name="Text Placeholder 2"/>
          <p:cNvSpPr>
            <a:spLocks noGrp="1"/>
          </p:cNvSpPr>
          <p:nvPr>
            <p:ph type="body" idx="1"/>
          </p:nvPr>
        </p:nvSpPr>
        <p:spPr>
          <a:xfrm>
            <a:off x="533400" y="1524000"/>
            <a:ext cx="8077200" cy="4419600"/>
          </a:xfrm>
        </p:spPr>
        <p:txBody>
          <a:bodyPr/>
          <a:lstStyle/>
          <a:p>
            <a:r>
              <a:rPr lang="en-US" sz="2400" dirty="0" smtClean="0"/>
              <a:t> How can you analyze raw data off the SD card?  You may not remember when/where it was taken so it is useful to add a “time stamp” and/or a “GPS (location) stamp” to data as it is saved.</a:t>
            </a:r>
          </a:p>
          <a:p>
            <a:r>
              <a:rPr lang="en-US" sz="2400" dirty="0" smtClean="0"/>
              <a:t> A RTC (real time clock) comes in certain SD shields or breakout boards – use to put a time stamp on data.</a:t>
            </a:r>
          </a:p>
          <a:p>
            <a:r>
              <a:rPr lang="en-US" sz="2400" dirty="0" smtClean="0"/>
              <a:t> GPS can also come as a separate shield or a breakout board on its own – use to put a location stamp on data.</a:t>
            </a:r>
          </a:p>
          <a:p>
            <a:r>
              <a:rPr lang="en-US" sz="2400" dirty="0" smtClean="0"/>
              <a:t> Again, when logging sensor data, it’s useful to tag the data to help remember exactly where it came from.</a:t>
            </a:r>
            <a:endParaRPr lang="en-US" sz="2400" dirty="0"/>
          </a:p>
        </p:txBody>
      </p:sp>
    </p:spTree>
    <p:extLst>
      <p:ext uri="{BB962C8B-B14F-4D97-AF65-F5344CB8AC3E}">
        <p14:creationId xmlns:p14="http://schemas.microsoft.com/office/powerpoint/2010/main" val="1636063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Notes on writing to the “Serial Monitor”</a:t>
            </a:r>
            <a:endParaRPr lang="en-US" sz="3600" dirty="0"/>
          </a:p>
        </p:txBody>
      </p:sp>
      <p:sp>
        <p:nvSpPr>
          <p:cNvPr id="3" name="Content Placeholder 2"/>
          <p:cNvSpPr>
            <a:spLocks noGrp="1"/>
          </p:cNvSpPr>
          <p:nvPr>
            <p:ph type="body" idx="1"/>
          </p:nvPr>
        </p:nvSpPr>
        <p:spPr>
          <a:xfrm>
            <a:off x="0" y="1066800"/>
            <a:ext cx="9144000" cy="5105400"/>
          </a:xfrm>
        </p:spPr>
        <p:txBody>
          <a:bodyPr>
            <a:normAutofit/>
          </a:bodyPr>
          <a:lstStyle/>
          <a:p>
            <a:r>
              <a:rPr lang="en-US" sz="2200" dirty="0" smtClean="0"/>
              <a:t> Before </a:t>
            </a:r>
            <a:r>
              <a:rPr lang="en-US" sz="2000" dirty="0" smtClean="0">
                <a:latin typeface="Courier New" panose="02070309020205020404" pitchFamily="49" charset="0"/>
                <a:cs typeface="Courier New" panose="02070309020205020404" pitchFamily="49" charset="0"/>
              </a:rPr>
              <a:t>setup</a:t>
            </a:r>
            <a:r>
              <a:rPr lang="en-US" sz="2200" dirty="0" smtClean="0"/>
              <a:t>, the variable being recorded in a serial monitor or SD card is declared</a:t>
            </a:r>
          </a:p>
          <a:p>
            <a:r>
              <a:rPr lang="en-US" sz="2200" dirty="0" smtClean="0"/>
              <a:t> In </a:t>
            </a:r>
            <a:r>
              <a:rPr lang="en-US" sz="2000" dirty="0" smtClean="0">
                <a:latin typeface="Courier New" panose="02070309020205020404" pitchFamily="49" charset="0"/>
                <a:cs typeface="Courier New" panose="02070309020205020404" pitchFamily="49" charset="0"/>
              </a:rPr>
              <a:t>setup</a:t>
            </a:r>
            <a:r>
              <a:rPr lang="en-US" sz="2200" dirty="0" smtClean="0"/>
              <a:t>, the serial communications need to be started, with the baud rate (char per second) given in parentheses like this: </a:t>
            </a:r>
            <a:r>
              <a:rPr lang="en-US" sz="2000" dirty="0" err="1" smtClean="0">
                <a:latin typeface="Courier New" panose="02070309020205020404" pitchFamily="49" charset="0"/>
                <a:cs typeface="Courier New" panose="02070309020205020404" pitchFamily="49" charset="0"/>
              </a:rPr>
              <a:t>Serial.begin</a:t>
            </a:r>
            <a:r>
              <a:rPr lang="en-US" sz="2000" dirty="0" smtClean="0">
                <a:latin typeface="Courier New" panose="02070309020205020404" pitchFamily="49" charset="0"/>
                <a:cs typeface="Courier New" panose="02070309020205020404" pitchFamily="49" charset="0"/>
              </a:rPr>
              <a:t>(9600). </a:t>
            </a:r>
            <a:r>
              <a:rPr lang="en-US" sz="2000" b="1" dirty="0">
                <a:solidFill>
                  <a:srgbClr val="FF0000"/>
                </a:solidFill>
              </a:rPr>
              <a:t>W</a:t>
            </a:r>
            <a:r>
              <a:rPr lang="en-US" sz="2000" b="1" dirty="0" smtClean="0">
                <a:solidFill>
                  <a:srgbClr val="FF0000"/>
                </a:solidFill>
              </a:rPr>
              <a:t>hen you open the serial monitor window make sure the baud rate (in the lower right hand corner) matches the baud rate called for in the sketch – pull-down to change it if need be.</a:t>
            </a:r>
            <a:endParaRPr lang="en-US" sz="2000" b="1" dirty="0" smtClean="0">
              <a:solidFill>
                <a:srgbClr val="FF0000"/>
              </a:solidFill>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 </a:t>
            </a:r>
            <a:r>
              <a:rPr lang="en-US" sz="2200" dirty="0" smtClean="0"/>
              <a:t>At the end of the loop, the command </a:t>
            </a:r>
            <a:r>
              <a:rPr lang="en-US" sz="2400" dirty="0" err="1">
                <a:latin typeface="Courier New" panose="02070309020205020404" pitchFamily="49" charset="0"/>
                <a:cs typeface="Courier New" panose="02070309020205020404" pitchFamily="49" charset="0"/>
              </a:rPr>
              <a:t>Serial.print</a:t>
            </a:r>
            <a:r>
              <a:rPr lang="en-US" sz="2400" dirty="0">
                <a:latin typeface="Courier New" panose="02070309020205020404" pitchFamily="49" charset="0"/>
                <a:cs typeface="Courier New" panose="02070309020205020404" pitchFamily="49" charset="0"/>
              </a:rPr>
              <a:t>()</a:t>
            </a:r>
            <a:r>
              <a:rPr lang="en-US" sz="2400" dirty="0" smtClean="0">
                <a:latin typeface="Courier New" panose="02070309020205020404" pitchFamily="49" charset="0"/>
                <a:cs typeface="Courier New" panose="02070309020205020404" pitchFamily="49" charset="0"/>
              </a:rPr>
              <a:t>;</a:t>
            </a:r>
            <a:r>
              <a:rPr lang="en-US" sz="2200" dirty="0" smtClean="0"/>
              <a:t> is used to print the data to the serial monitor.</a:t>
            </a:r>
          </a:p>
          <a:p>
            <a:r>
              <a:rPr lang="en-US" sz="2200" dirty="0" smtClean="0"/>
              <a:t> Every time the serial monitor is reopened, it is “refreshed” and starts data over (e.g. if you were counting, it would always start at “1” when you open it)</a:t>
            </a:r>
          </a:p>
        </p:txBody>
      </p:sp>
    </p:spTree>
    <p:extLst>
      <p:ext uri="{BB962C8B-B14F-4D97-AF65-F5344CB8AC3E}">
        <p14:creationId xmlns:p14="http://schemas.microsoft.com/office/powerpoint/2010/main" val="1007669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What is a Microcontroller?</a:t>
            </a:r>
            <a:endParaRPr lang="en-US" dirty="0"/>
          </a:p>
        </p:txBody>
      </p:sp>
      <p:sp>
        <p:nvSpPr>
          <p:cNvPr id="3" name="Content Placeholder 2"/>
          <p:cNvSpPr>
            <a:spLocks noGrp="1"/>
          </p:cNvSpPr>
          <p:nvPr>
            <p:ph type="body" idx="1"/>
          </p:nvPr>
        </p:nvSpPr>
        <p:spPr>
          <a:xfrm>
            <a:off x="228600" y="1600200"/>
            <a:ext cx="8534400" cy="4389120"/>
          </a:xfrm>
        </p:spPr>
        <p:txBody>
          <a:bodyPr>
            <a:normAutofit fontScale="92500" lnSpcReduction="20000"/>
          </a:bodyPr>
          <a:lstStyle/>
          <a:p>
            <a:r>
              <a:rPr lang="en-US" dirty="0" smtClean="0"/>
              <a:t>“A </a:t>
            </a:r>
            <a:r>
              <a:rPr lang="en-US" dirty="0"/>
              <a:t>microcontroller is a very small computer that has digital electronic devices (peripherals) built into it that helps it control things. These peripherals allow it to sense the world around it and drive the actions of external devices</a:t>
            </a:r>
            <a:r>
              <a:rPr lang="en-US" dirty="0" smtClean="0"/>
              <a:t>.” (Ref. 2)</a:t>
            </a:r>
          </a:p>
          <a:p>
            <a:r>
              <a:rPr lang="en-US" dirty="0" smtClean="0"/>
              <a:t>It is an “embedded computer system” that continuously repeats software (programming) commands</a:t>
            </a:r>
          </a:p>
          <a:p>
            <a:r>
              <a:rPr lang="en-US" dirty="0" smtClean="0"/>
              <a:t>Examples:  Arduino Uno, Raspberry Pi, etc.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600" dirty="0" smtClean="0"/>
              <a:t>Notes</a:t>
            </a:r>
            <a:endParaRPr lang="en-US" sz="3600" dirty="0"/>
          </a:p>
        </p:txBody>
      </p:sp>
      <p:sp>
        <p:nvSpPr>
          <p:cNvPr id="3" name="Content Placeholder 2"/>
          <p:cNvSpPr>
            <a:spLocks noGrp="1"/>
          </p:cNvSpPr>
          <p:nvPr>
            <p:ph type="body" idx="1"/>
          </p:nvPr>
        </p:nvSpPr>
        <p:spPr>
          <a:xfrm>
            <a:off x="0" y="914400"/>
            <a:ext cx="9144000" cy="5257800"/>
          </a:xfrm>
        </p:spPr>
        <p:txBody>
          <a:bodyPr>
            <a:normAutofit/>
          </a:bodyPr>
          <a:lstStyle/>
          <a:p>
            <a:r>
              <a:rPr lang="en-US" sz="2200" dirty="0" smtClean="0"/>
              <a:t> Flashing LEDs and/or writing information to the serial monitor (window) lets the sketch tell observers what it is up to – the latter only works when you are attached to a computer with a screen, so the former method might be more useful for field/flight implementation</a:t>
            </a:r>
          </a:p>
          <a:p>
            <a:r>
              <a:rPr lang="en-US" sz="2200" dirty="0" smtClean="0"/>
              <a:t> Digital pins can be set to </a:t>
            </a:r>
            <a:r>
              <a:rPr lang="en-US" sz="2200" dirty="0" smtClean="0">
                <a:latin typeface="Courier New" panose="02070309020205020404" pitchFamily="49" charset="0"/>
                <a:cs typeface="Courier New" panose="02070309020205020404" pitchFamily="49" charset="0"/>
              </a:rPr>
              <a:t>OUTPUT</a:t>
            </a:r>
            <a:r>
              <a:rPr lang="en-US" sz="2200" dirty="0" smtClean="0"/>
              <a:t> mode, after which you can send them digital values (just </a:t>
            </a:r>
            <a:r>
              <a:rPr lang="en-US" sz="2200" dirty="0" smtClean="0">
                <a:latin typeface="Courier New" panose="02070309020205020404" pitchFamily="49" charset="0"/>
                <a:cs typeface="Courier New" panose="02070309020205020404" pitchFamily="49" charset="0"/>
              </a:rPr>
              <a:t>HIGH</a:t>
            </a:r>
            <a:r>
              <a:rPr lang="en-US" sz="2200" dirty="0" smtClean="0"/>
              <a:t> or </a:t>
            </a:r>
            <a:r>
              <a:rPr lang="en-US" sz="2200" dirty="0" smtClean="0">
                <a:latin typeface="Courier New" panose="02070309020205020404" pitchFamily="49" charset="0"/>
                <a:cs typeface="Courier New" panose="02070309020205020404" pitchFamily="49" charset="0"/>
              </a:rPr>
              <a:t>LOW</a:t>
            </a:r>
            <a:r>
              <a:rPr lang="en-US" sz="2200" dirty="0" smtClean="0"/>
              <a:t>) with </a:t>
            </a:r>
            <a:r>
              <a:rPr lang="en-US" sz="2200" dirty="0" err="1" smtClean="0">
                <a:latin typeface="Courier New" panose="02070309020205020404" pitchFamily="49" charset="0"/>
                <a:cs typeface="Courier New" panose="02070309020205020404" pitchFamily="49" charset="0"/>
              </a:rPr>
              <a:t>digitalWrite</a:t>
            </a:r>
            <a:r>
              <a:rPr lang="en-US" sz="2200" dirty="0"/>
              <a:t> </a:t>
            </a:r>
            <a:r>
              <a:rPr lang="en-US" sz="2200" dirty="0" smtClean="0"/>
              <a:t>or else more-continuous analog values (from </a:t>
            </a:r>
            <a:r>
              <a:rPr lang="en-US" sz="2200" dirty="0" smtClean="0">
                <a:latin typeface="Courier New" panose="02070309020205020404" pitchFamily="49" charset="0"/>
                <a:cs typeface="Courier New" panose="02070309020205020404" pitchFamily="49" charset="0"/>
              </a:rPr>
              <a:t>0</a:t>
            </a:r>
            <a:r>
              <a:rPr lang="en-US" sz="2200" dirty="0" smtClean="0"/>
              <a:t> to </a:t>
            </a:r>
            <a:r>
              <a:rPr lang="en-US" sz="2200" dirty="0" smtClean="0">
                <a:latin typeface="Courier New" panose="02070309020205020404" pitchFamily="49" charset="0"/>
                <a:cs typeface="Courier New" panose="02070309020205020404" pitchFamily="49" charset="0"/>
              </a:rPr>
              <a:t>255</a:t>
            </a:r>
            <a:r>
              <a:rPr lang="en-US" sz="2200" dirty="0" smtClean="0"/>
              <a:t>) with </a:t>
            </a:r>
            <a:r>
              <a:rPr lang="en-US" sz="2200" dirty="0" err="1" smtClean="0">
                <a:latin typeface="Courier New" panose="02070309020205020404" pitchFamily="49" charset="0"/>
                <a:cs typeface="Courier New" panose="02070309020205020404" pitchFamily="49" charset="0"/>
              </a:rPr>
              <a:t>analogWrite</a:t>
            </a:r>
            <a:r>
              <a:rPr lang="en-US" sz="2200" dirty="0" smtClean="0"/>
              <a:t> – the latter still sets them just </a:t>
            </a:r>
            <a:r>
              <a:rPr lang="en-US" sz="2200" dirty="0" smtClean="0">
                <a:latin typeface="Courier New" panose="02070309020205020404" pitchFamily="49" charset="0"/>
                <a:cs typeface="Courier New" panose="02070309020205020404" pitchFamily="49" charset="0"/>
              </a:rPr>
              <a:t>HIGH</a:t>
            </a:r>
            <a:r>
              <a:rPr lang="en-US" sz="2200" dirty="0" smtClean="0"/>
              <a:t> or </a:t>
            </a:r>
            <a:r>
              <a:rPr lang="en-US" sz="2200" dirty="0" smtClean="0">
                <a:latin typeface="Courier New" panose="02070309020205020404" pitchFamily="49" charset="0"/>
                <a:cs typeface="Courier New" panose="02070309020205020404" pitchFamily="49" charset="0"/>
              </a:rPr>
              <a:t>LOW</a:t>
            </a:r>
            <a:r>
              <a:rPr lang="en-US" sz="2200" dirty="0" smtClean="0"/>
              <a:t>, but does so only some fraction of the time which makes some devices think the output voltage is somewhere between </a:t>
            </a:r>
            <a:r>
              <a:rPr lang="en-US" sz="2200" dirty="0" smtClean="0">
                <a:latin typeface="Courier New" panose="02070309020205020404" pitchFamily="49" charset="0"/>
                <a:cs typeface="Courier New" panose="02070309020205020404" pitchFamily="49" charset="0"/>
              </a:rPr>
              <a:t>HIGH</a:t>
            </a:r>
            <a:r>
              <a:rPr lang="en-US" sz="2200" dirty="0" smtClean="0"/>
              <a:t> (</a:t>
            </a:r>
            <a:r>
              <a:rPr lang="en-US" sz="2200" dirty="0" smtClean="0">
                <a:latin typeface="Courier New" panose="02070309020205020404" pitchFamily="49" charset="0"/>
                <a:cs typeface="Courier New" panose="02070309020205020404" pitchFamily="49" charset="0"/>
              </a:rPr>
              <a:t>5</a:t>
            </a:r>
            <a:r>
              <a:rPr lang="en-US" sz="2200" dirty="0" smtClean="0"/>
              <a:t> Volts) and </a:t>
            </a:r>
            <a:r>
              <a:rPr lang="en-US" sz="2200" dirty="0" smtClean="0">
                <a:latin typeface="Courier New" panose="02070309020205020404" pitchFamily="49" charset="0"/>
                <a:cs typeface="Courier New" panose="02070309020205020404" pitchFamily="49" charset="0"/>
              </a:rPr>
              <a:t>LOW</a:t>
            </a:r>
            <a:r>
              <a:rPr lang="en-US" sz="2200" dirty="0" smtClean="0"/>
              <a:t> (</a:t>
            </a:r>
            <a:r>
              <a:rPr lang="en-US" sz="2200" dirty="0" smtClean="0">
                <a:latin typeface="Courier New" panose="02070309020205020404" pitchFamily="49" charset="0"/>
                <a:cs typeface="Courier New" panose="02070309020205020404" pitchFamily="49" charset="0"/>
              </a:rPr>
              <a:t>0</a:t>
            </a:r>
            <a:r>
              <a:rPr lang="en-US" sz="2200" dirty="0" smtClean="0"/>
              <a:t> Volts) </a:t>
            </a:r>
          </a:p>
          <a:p>
            <a:r>
              <a:rPr lang="en-US" sz="2200" dirty="0" smtClean="0"/>
              <a:t> “fritzing” software (free download) for drawing circuits: “breadboard view” (fairly realistic) vs “circuit diagram” view (AKA “schematic”)</a:t>
            </a:r>
          </a:p>
          <a:p>
            <a:endParaRPr lang="en-US" sz="2200" dirty="0" smtClean="0"/>
          </a:p>
        </p:txBody>
      </p:sp>
    </p:spTree>
    <p:extLst>
      <p:ext uri="{BB962C8B-B14F-4D97-AF65-F5344CB8AC3E}">
        <p14:creationId xmlns:p14="http://schemas.microsoft.com/office/powerpoint/2010/main" val="448375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smtClean="0"/>
              <a:t>A “breadboard view” looks fairly realistic</a:t>
            </a:r>
            <a:endParaRPr lang="en-US" sz="36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7" t="17271" r="29215" b="17390"/>
          <a:stretch/>
        </p:blipFill>
        <p:spPr bwMode="auto">
          <a:xfrm>
            <a:off x="1066800" y="1981200"/>
            <a:ext cx="6894285" cy="3976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047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dirty="0" smtClean="0"/>
              <a:t>A circuit diagram (AKA schematic)</a:t>
            </a:r>
            <a:endParaRPr lang="en-US" sz="36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3" t="14582" r="43776" b="15250"/>
          <a:stretch/>
        </p:blipFill>
        <p:spPr bwMode="auto">
          <a:xfrm>
            <a:off x="1676400" y="1219200"/>
            <a:ext cx="5544457" cy="481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786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smtClean="0"/>
              <a:t>Typical wiring of a powered analog sensor</a:t>
            </a:r>
            <a:endParaRPr lang="en-US" sz="3600" dirty="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9" t="13737" r="28207" b="15673"/>
          <a:stretch/>
        </p:blipFill>
        <p:spPr bwMode="auto">
          <a:xfrm>
            <a:off x="990600" y="1219200"/>
            <a:ext cx="7024914" cy="484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280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sz="3600" dirty="0" smtClean="0"/>
              <a:t>Note the utility of having both 0V (AKA GND) and 5V “rails” </a:t>
            </a:r>
            <a:r>
              <a:rPr lang="en-US" sz="3600" dirty="0"/>
              <a:t>(</a:t>
            </a:r>
            <a:r>
              <a:rPr lang="en-US" sz="3600" dirty="0" smtClean="0"/>
              <a:t>but “tiny” breadboards don’t have rails)</a:t>
            </a:r>
            <a:endParaRPr lang="en-US" sz="3600"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4" t="15006" r="27918" b="15462"/>
          <a:stretch/>
        </p:blipFill>
        <p:spPr bwMode="auto">
          <a:xfrm>
            <a:off x="1219200" y="1219200"/>
            <a:ext cx="7068457" cy="477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24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Text Placeholder 2"/>
          <p:cNvSpPr>
            <a:spLocks noGrp="1"/>
          </p:cNvSpPr>
          <p:nvPr>
            <p:ph type="body" idx="1"/>
          </p:nvPr>
        </p:nvSpPr>
        <p:spPr>
          <a:xfrm>
            <a:off x="228600" y="1219200"/>
            <a:ext cx="8610600" cy="4876800"/>
          </a:xfrm>
        </p:spPr>
        <p:txBody>
          <a:bodyPr>
            <a:normAutofit fontScale="92500" lnSpcReduction="20000"/>
          </a:bodyPr>
          <a:lstStyle/>
          <a:p>
            <a:r>
              <a:rPr lang="en-US" dirty="0" smtClean="0"/>
              <a:t>This has only been a brief intro, things can get a lot more complicated!</a:t>
            </a:r>
          </a:p>
          <a:p>
            <a:r>
              <a:rPr lang="en-US" dirty="0" smtClean="0"/>
              <a:t>Look online for help with advanced projects, weird things (pin conflicts, voltage issues, software bugs, etc) can happen pretty easily</a:t>
            </a:r>
          </a:p>
          <a:p>
            <a:r>
              <a:rPr lang="en-US" dirty="0" smtClean="0"/>
              <a:t>Also keep in mind how much power you are drawing- you can drain individual 9V batteries quickly- use more in parallel to provide enough current for a long run time</a:t>
            </a:r>
          </a:p>
          <a:p>
            <a:r>
              <a:rPr lang="en-US" dirty="0" smtClean="0"/>
              <a:t>Research and think through projects before building. A good plan can solve many problems before they occur</a:t>
            </a:r>
          </a:p>
        </p:txBody>
      </p:sp>
    </p:spTree>
    <p:extLst>
      <p:ext uri="{BB962C8B-B14F-4D97-AF65-F5344CB8AC3E}">
        <p14:creationId xmlns:p14="http://schemas.microsoft.com/office/powerpoint/2010/main" val="352065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further resources</a:t>
            </a:r>
            <a:endParaRPr lang="en-US" dirty="0"/>
          </a:p>
        </p:txBody>
      </p:sp>
      <p:sp>
        <p:nvSpPr>
          <p:cNvPr id="3" name="Content Placeholder 2"/>
          <p:cNvSpPr>
            <a:spLocks noGrp="1"/>
          </p:cNvSpPr>
          <p:nvPr>
            <p:ph type="body" idx="1"/>
          </p:nvPr>
        </p:nvSpPr>
        <p:spPr>
          <a:xfrm>
            <a:off x="304800" y="1371600"/>
            <a:ext cx="8458200" cy="4648199"/>
          </a:xfrm>
        </p:spPr>
        <p:txBody>
          <a:bodyPr>
            <a:normAutofit fontScale="85000" lnSpcReduction="20000"/>
          </a:bodyPr>
          <a:lstStyle/>
          <a:p>
            <a:r>
              <a:rPr lang="en-US" dirty="0" smtClean="0">
                <a:hlinkClick r:id="rId2"/>
              </a:rPr>
              <a:t>https://learn.adafruit.com</a:t>
            </a:r>
            <a:endParaRPr lang="en-US" dirty="0" smtClean="0"/>
          </a:p>
          <a:p>
            <a:pPr lvl="1"/>
            <a:r>
              <a:rPr lang="en-US" dirty="0" err="1" smtClean="0"/>
              <a:t>Adafruit</a:t>
            </a:r>
            <a:r>
              <a:rPr lang="en-US" dirty="0" smtClean="0"/>
              <a:t> makes many shields and sensors, and they have tutorials for almost everything they carry</a:t>
            </a:r>
          </a:p>
          <a:p>
            <a:r>
              <a:rPr lang="en-US" dirty="0" smtClean="0">
                <a:hlinkClick r:id="rId3"/>
              </a:rPr>
              <a:t>http://www.arduinoclassroom.com/index.php/arduino-101</a:t>
            </a:r>
            <a:endParaRPr lang="en-US" dirty="0" smtClean="0"/>
          </a:p>
          <a:p>
            <a:pPr lvl="1"/>
            <a:r>
              <a:rPr lang="en-US" dirty="0" err="1" smtClean="0"/>
              <a:t>Arduino</a:t>
            </a:r>
            <a:r>
              <a:rPr lang="en-US" dirty="0" smtClean="0"/>
              <a:t> Classroom is currently doing an intro series on </a:t>
            </a:r>
            <a:r>
              <a:rPr lang="en-US" dirty="0" err="1" smtClean="0"/>
              <a:t>Arduinos</a:t>
            </a:r>
            <a:r>
              <a:rPr lang="en-US" dirty="0" smtClean="0"/>
              <a:t>. Check it for updates and more topics in the future</a:t>
            </a:r>
          </a:p>
          <a:p>
            <a:r>
              <a:rPr lang="en-US" dirty="0" smtClean="0">
                <a:hlinkClick r:id="rId4"/>
              </a:rPr>
              <a:t>http://playground.arduino.cc/</a:t>
            </a:r>
            <a:endParaRPr lang="en-US" dirty="0" smtClean="0"/>
          </a:p>
          <a:p>
            <a:pPr lvl="1"/>
            <a:r>
              <a:rPr lang="en-US" dirty="0" err="1" smtClean="0"/>
              <a:t>Arduino</a:t>
            </a:r>
            <a:r>
              <a:rPr lang="en-US" dirty="0" smtClean="0"/>
              <a:t> playground is the wiki run by the </a:t>
            </a:r>
            <a:r>
              <a:rPr lang="en-US" dirty="0" err="1" smtClean="0"/>
              <a:t>Arduino</a:t>
            </a:r>
            <a:r>
              <a:rPr lang="en-US" dirty="0" smtClean="0"/>
              <a:t> company for its products. There is a lot of helpful information on almost everything imaginable here.</a:t>
            </a:r>
          </a:p>
        </p:txBody>
      </p:sp>
    </p:spTree>
    <p:extLst>
      <p:ext uri="{BB962C8B-B14F-4D97-AF65-F5344CB8AC3E}">
        <p14:creationId xmlns:p14="http://schemas.microsoft.com/office/powerpoint/2010/main" val="2781563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p:spPr>
        <p:txBody>
          <a:bodyPr>
            <a:normAutofit/>
          </a:bodyPr>
          <a:lstStyle/>
          <a:p>
            <a:r>
              <a:rPr lang="en-US" sz="3600" dirty="0" smtClean="0"/>
              <a:t>Activity </a:t>
            </a:r>
            <a:r>
              <a:rPr lang="en-US" sz="3600" dirty="0"/>
              <a:t>4</a:t>
            </a:r>
            <a:r>
              <a:rPr lang="en-US" sz="3600" dirty="0" smtClean="0"/>
              <a:t> – analog (air-)pressure sensor</a:t>
            </a:r>
            <a:endParaRPr lang="en-US" sz="3600" dirty="0"/>
          </a:p>
        </p:txBody>
      </p:sp>
      <p:sp>
        <p:nvSpPr>
          <p:cNvPr id="3" name="Content Placeholder 2"/>
          <p:cNvSpPr>
            <a:spLocks noGrp="1"/>
          </p:cNvSpPr>
          <p:nvPr>
            <p:ph type="body" idx="1"/>
          </p:nvPr>
        </p:nvSpPr>
        <p:spPr>
          <a:xfrm>
            <a:off x="274978" y="838200"/>
            <a:ext cx="8839200" cy="1371600"/>
          </a:xfrm>
        </p:spPr>
        <p:txBody>
          <a:bodyPr>
            <a:normAutofit fontScale="92500"/>
          </a:bodyPr>
          <a:lstStyle/>
          <a:p>
            <a:r>
              <a:rPr lang="en-US" sz="2200" dirty="0" smtClean="0"/>
              <a:t>With the Arduino Uno unpowered, wire the 0-15 psi pressure sensor using the table below (you can leave the TMP 36 sensor in place)</a:t>
            </a:r>
          </a:p>
          <a:p>
            <a:r>
              <a:rPr lang="en-US" sz="2200" dirty="0" smtClean="0"/>
              <a:t>Load the sketch </a:t>
            </a:r>
            <a:r>
              <a:rPr lang="en-US" sz="2200" dirty="0" err="1" smtClean="0">
                <a:latin typeface="Courier New" pitchFamily="49" charset="0"/>
                <a:cs typeface="Courier New" pitchFamily="49" charset="0"/>
              </a:rPr>
              <a:t>Analog_Pressure</a:t>
            </a:r>
            <a:r>
              <a:rPr lang="en-US" sz="2200" dirty="0" smtClean="0"/>
              <a:t>; study code; run; test; discuss</a:t>
            </a:r>
          </a:p>
        </p:txBody>
      </p:sp>
      <p:sp>
        <p:nvSpPr>
          <p:cNvPr id="5" name="Text Placeholder 4"/>
          <p:cNvSpPr txBox="1">
            <a:spLocks/>
          </p:cNvSpPr>
          <p:nvPr/>
        </p:nvSpPr>
        <p:spPr>
          <a:xfrm>
            <a:off x="609600" y="3962400"/>
            <a:ext cx="5486400" cy="14097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t>This 4-pin pressure sensor is the Honeywell </a:t>
            </a:r>
            <a:r>
              <a:rPr lang="en-US" sz="2200" dirty="0" smtClean="0">
                <a:latin typeface="Courier New" panose="02070309020205020404" pitchFamily="49" charset="0"/>
                <a:cs typeface="Courier New" panose="02070309020205020404" pitchFamily="49" charset="0"/>
              </a:rPr>
              <a:t>SSCSANN015PAAA5</a:t>
            </a:r>
            <a:r>
              <a:rPr lang="en-US" sz="2000" dirty="0" smtClean="0"/>
              <a:t> and is called a </a:t>
            </a:r>
            <a:r>
              <a:rPr lang="en-US" sz="2200" dirty="0" smtClean="0">
                <a:latin typeface="Courier New" panose="02070309020205020404" pitchFamily="49" charset="0"/>
                <a:cs typeface="Courier New" panose="02070309020205020404" pitchFamily="49" charset="0"/>
              </a:rPr>
              <a:t>SIP-AN</a:t>
            </a:r>
            <a:r>
              <a:rPr lang="en-US" sz="2000" dirty="0" smtClean="0"/>
              <a:t> package.</a:t>
            </a:r>
          </a:p>
        </p:txBody>
      </p:sp>
      <p:graphicFrame>
        <p:nvGraphicFramePr>
          <p:cNvPr id="10" name="Content Placeholder 3"/>
          <p:cNvGraphicFramePr>
            <a:graphicFrameLocks/>
          </p:cNvGraphicFramePr>
          <p:nvPr>
            <p:extLst>
              <p:ext uri="{D42A27DB-BD31-4B8C-83A1-F6EECF244321}">
                <p14:modId xmlns:p14="http://schemas.microsoft.com/office/powerpoint/2010/main" val="2305462893"/>
              </p:ext>
            </p:extLst>
          </p:nvPr>
        </p:nvGraphicFramePr>
        <p:xfrm>
          <a:off x="457200" y="2057400"/>
          <a:ext cx="5562601" cy="1818640"/>
        </p:xfrm>
        <a:graphic>
          <a:graphicData uri="http://schemas.openxmlformats.org/drawingml/2006/table">
            <a:tbl>
              <a:tblPr firstRow="1" bandRow="1">
                <a:tableStyleId>{5C22544A-7EE6-4342-B048-85BDC9FD1C3A}</a:tableStyleId>
              </a:tblPr>
              <a:tblGrid>
                <a:gridCol w="1191986"/>
                <a:gridCol w="1856014"/>
                <a:gridCol w="2514601"/>
              </a:tblGrid>
              <a:tr h="370840">
                <a:tc>
                  <a:txBody>
                    <a:bodyPr/>
                    <a:lstStyle/>
                    <a:p>
                      <a:r>
                        <a:rPr lang="en-US" sz="1600" dirty="0" smtClean="0"/>
                        <a:t>Pin</a:t>
                      </a:r>
                      <a:endParaRPr lang="en-US" sz="1600" dirty="0"/>
                    </a:p>
                  </a:txBody>
                  <a:tcPr/>
                </a:tc>
                <a:tc>
                  <a:txBody>
                    <a:bodyPr/>
                    <a:lstStyle/>
                    <a:p>
                      <a:r>
                        <a:rPr lang="en-US" sz="1600" dirty="0" smtClean="0"/>
                        <a:t>Function</a:t>
                      </a:r>
                      <a:endParaRPr lang="en-US" sz="1600" dirty="0"/>
                    </a:p>
                  </a:txBody>
                  <a:tcPr/>
                </a:tc>
                <a:tc>
                  <a:txBody>
                    <a:bodyPr/>
                    <a:lstStyle/>
                    <a:p>
                      <a:r>
                        <a:rPr lang="en-US" sz="1600" dirty="0" smtClean="0"/>
                        <a:t>Attached To</a:t>
                      </a:r>
                      <a:endParaRPr lang="en-US" sz="1600" dirty="0"/>
                    </a:p>
                  </a:txBody>
                  <a:tcPr/>
                </a:tc>
              </a:tr>
              <a:tr h="370840">
                <a:tc>
                  <a:txBody>
                    <a:bodyPr/>
                    <a:lstStyle/>
                    <a:p>
                      <a:r>
                        <a:rPr lang="en-US" sz="1600" dirty="0" smtClean="0">
                          <a:latin typeface="Courier New" panose="02070309020205020404" pitchFamily="49" charset="0"/>
                          <a:cs typeface="Courier New" panose="02070309020205020404" pitchFamily="49" charset="0"/>
                        </a:rPr>
                        <a:t>1</a:t>
                      </a:r>
                      <a:endParaRPr lang="en-US" sz="1600" dirty="0">
                        <a:latin typeface="Courier New" panose="02070309020205020404" pitchFamily="49" charset="0"/>
                        <a:cs typeface="Courier New" panose="02070309020205020404" pitchFamily="49" charset="0"/>
                      </a:endParaRPr>
                    </a:p>
                  </a:txBody>
                  <a:tcPr marL="56797" marR="56797"/>
                </a:tc>
                <a:tc>
                  <a:txBody>
                    <a:bodyPr/>
                    <a:lstStyle/>
                    <a:p>
                      <a:r>
                        <a:rPr lang="en-US" sz="1600" dirty="0" smtClean="0"/>
                        <a:t>Nothing</a:t>
                      </a:r>
                      <a:endParaRPr lang="en-US" sz="1600" dirty="0"/>
                    </a:p>
                  </a:txBody>
                  <a:tcPr marL="56797" marR="56797"/>
                </a:tc>
                <a:tc>
                  <a:txBody>
                    <a:bodyPr/>
                    <a:lstStyle/>
                    <a:p>
                      <a:r>
                        <a:rPr lang="en-US" sz="1600" dirty="0" smtClean="0"/>
                        <a:t>Not</a:t>
                      </a:r>
                      <a:r>
                        <a:rPr lang="en-US" sz="1600" baseline="0" dirty="0" smtClean="0"/>
                        <a:t> connected</a:t>
                      </a:r>
                      <a:endParaRPr lang="en-US" sz="1600" dirty="0"/>
                    </a:p>
                  </a:txBody>
                  <a:tcPr marL="56797" marR="56797"/>
                </a:tc>
              </a:tr>
              <a:tr h="325120">
                <a:tc>
                  <a:txBody>
                    <a:bodyPr/>
                    <a:lstStyle/>
                    <a:p>
                      <a:r>
                        <a:rPr lang="en-US" sz="1600" dirty="0" smtClean="0">
                          <a:latin typeface="Courier New" panose="02070309020205020404" pitchFamily="49" charset="0"/>
                          <a:cs typeface="Courier New" panose="02070309020205020404" pitchFamily="49" charset="0"/>
                        </a:rPr>
                        <a:t>2</a:t>
                      </a:r>
                      <a:endParaRPr lang="en-US" sz="1600" dirty="0">
                        <a:latin typeface="Courier New" panose="02070309020205020404" pitchFamily="49" charset="0"/>
                        <a:cs typeface="Courier New" panose="02070309020205020404" pitchFamily="49" charset="0"/>
                      </a:endParaRPr>
                    </a:p>
                  </a:txBody>
                  <a:tcPr marL="56797" marR="56797"/>
                </a:tc>
                <a:tc>
                  <a:txBody>
                    <a:bodyPr/>
                    <a:lstStyle/>
                    <a:p>
                      <a:r>
                        <a:rPr lang="en-US" sz="1600" dirty="0" smtClean="0">
                          <a:latin typeface="Courier New" panose="02070309020205020404" pitchFamily="49" charset="0"/>
                          <a:cs typeface="Courier New" panose="02070309020205020404" pitchFamily="49" charset="0"/>
                        </a:rPr>
                        <a:t>5V</a:t>
                      </a:r>
                      <a:r>
                        <a:rPr lang="en-US" sz="1600" dirty="0" smtClean="0"/>
                        <a:t> (Power)</a:t>
                      </a:r>
                      <a:endParaRPr lang="en-US" sz="1600" dirty="0"/>
                    </a:p>
                  </a:txBody>
                  <a:tcPr marL="56797" marR="56797"/>
                </a:tc>
                <a:tc>
                  <a:txBody>
                    <a:bodyPr/>
                    <a:lstStyle/>
                    <a:p>
                      <a:r>
                        <a:rPr lang="en-US" sz="1600" dirty="0" smtClean="0">
                          <a:latin typeface="Courier New" panose="02070309020205020404" pitchFamily="49" charset="0"/>
                          <a:cs typeface="Courier New" panose="02070309020205020404" pitchFamily="49" charset="0"/>
                        </a:rPr>
                        <a:t>5V</a:t>
                      </a:r>
                      <a:r>
                        <a:rPr lang="en-US" sz="1600" dirty="0" smtClean="0"/>
                        <a:t> pin</a:t>
                      </a:r>
                      <a:endParaRPr lang="en-US" sz="1600" dirty="0"/>
                    </a:p>
                  </a:txBody>
                  <a:tcPr marL="56797" marR="56797"/>
                </a:tc>
              </a:tr>
              <a:tr h="370840">
                <a:tc>
                  <a:txBody>
                    <a:bodyPr/>
                    <a:lstStyle/>
                    <a:p>
                      <a:r>
                        <a:rPr lang="en-US" sz="1600" dirty="0" smtClean="0">
                          <a:latin typeface="Courier New" panose="02070309020205020404" pitchFamily="49" charset="0"/>
                          <a:cs typeface="Courier New" panose="02070309020205020404" pitchFamily="49" charset="0"/>
                        </a:rPr>
                        <a:t>3</a:t>
                      </a:r>
                      <a:endParaRPr lang="en-US" sz="1600" dirty="0">
                        <a:latin typeface="Courier New" panose="02070309020205020404" pitchFamily="49" charset="0"/>
                        <a:cs typeface="Courier New" panose="02070309020205020404" pitchFamily="49" charset="0"/>
                      </a:endParaRPr>
                    </a:p>
                  </a:txBody>
                  <a:tcPr marL="56797" marR="56797"/>
                </a:tc>
                <a:tc>
                  <a:txBody>
                    <a:bodyPr/>
                    <a:lstStyle/>
                    <a:p>
                      <a:r>
                        <a:rPr lang="en-US" sz="1600" dirty="0" smtClean="0"/>
                        <a:t>Analog</a:t>
                      </a:r>
                      <a:r>
                        <a:rPr lang="en-US" sz="1600" baseline="0" dirty="0" smtClean="0"/>
                        <a:t> Output</a:t>
                      </a:r>
                      <a:endParaRPr lang="en-US" sz="1600" dirty="0"/>
                    </a:p>
                  </a:txBody>
                  <a:tcPr marL="56797" marR="56797"/>
                </a:tc>
                <a:tc>
                  <a:txBody>
                    <a:bodyPr/>
                    <a:lstStyle/>
                    <a:p>
                      <a:r>
                        <a:rPr lang="en-US" sz="1600" dirty="0" smtClean="0"/>
                        <a:t>Pin </a:t>
                      </a:r>
                      <a:r>
                        <a:rPr lang="en-US" sz="1600" dirty="0" smtClean="0">
                          <a:latin typeface="Courier New" panose="02070309020205020404" pitchFamily="49" charset="0"/>
                          <a:cs typeface="Courier New" panose="02070309020205020404" pitchFamily="49" charset="0"/>
                        </a:rPr>
                        <a:t>A0</a:t>
                      </a:r>
                      <a:endParaRPr lang="en-US" sz="1600" dirty="0">
                        <a:latin typeface="Courier New" panose="02070309020205020404" pitchFamily="49" charset="0"/>
                        <a:cs typeface="Courier New" panose="02070309020205020404" pitchFamily="49" charset="0"/>
                      </a:endParaRPr>
                    </a:p>
                  </a:txBody>
                  <a:tcPr marL="56797" marR="56797"/>
                </a:tc>
              </a:tr>
              <a:tr h="370840">
                <a:tc>
                  <a:txBody>
                    <a:bodyPr/>
                    <a:lstStyle/>
                    <a:p>
                      <a:r>
                        <a:rPr lang="en-US" sz="1600" dirty="0" smtClean="0">
                          <a:latin typeface="Courier New" panose="02070309020205020404" pitchFamily="49" charset="0"/>
                          <a:cs typeface="Courier New" panose="02070309020205020404" pitchFamily="49" charset="0"/>
                        </a:rPr>
                        <a:t>4</a:t>
                      </a:r>
                      <a:endParaRPr lang="en-US" sz="1600" dirty="0">
                        <a:latin typeface="Courier New" panose="02070309020205020404" pitchFamily="49" charset="0"/>
                        <a:cs typeface="Courier New" panose="02070309020205020404" pitchFamily="49" charset="0"/>
                      </a:endParaRPr>
                    </a:p>
                  </a:txBody>
                  <a:tcPr marL="56797" marR="56797"/>
                </a:tc>
                <a:tc>
                  <a:txBody>
                    <a:bodyPr/>
                    <a:lstStyle/>
                    <a:p>
                      <a:r>
                        <a:rPr lang="en-US" sz="1600" dirty="0" smtClean="0"/>
                        <a:t>Ground</a:t>
                      </a:r>
                      <a:endParaRPr lang="en-US" sz="1600" dirty="0"/>
                    </a:p>
                  </a:txBody>
                  <a:tcPr marL="56797" marR="56797"/>
                </a:tc>
                <a:tc>
                  <a:txBody>
                    <a:bodyPr/>
                    <a:lstStyle/>
                    <a:p>
                      <a:r>
                        <a:rPr lang="en-US" sz="1600" dirty="0" smtClean="0">
                          <a:latin typeface="Courier New" panose="02070309020205020404" pitchFamily="49" charset="0"/>
                          <a:cs typeface="Courier New" panose="02070309020205020404" pitchFamily="49" charset="0"/>
                        </a:rPr>
                        <a:t>GND</a:t>
                      </a:r>
                      <a:r>
                        <a:rPr lang="en-US" sz="1600" dirty="0" smtClean="0"/>
                        <a:t> pin</a:t>
                      </a:r>
                      <a:endParaRPr lang="en-US" sz="1600" dirty="0"/>
                    </a:p>
                  </a:txBody>
                  <a:tcPr marL="56797" marR="56797"/>
                </a:tc>
              </a:tr>
            </a:tbl>
          </a:graphicData>
        </a:graphic>
      </p:graphicFrame>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31" b="98456" l="9341" r="89011">
                        <a14:foregroundMark x1="29670" y1="95367" x2="70879" y2="96139"/>
                        <a14:foregroundMark x1="32418" y1="98456" x2="70330" y2="98456"/>
                        <a14:foregroundMark x1="31319" y1="94981" x2="30769" y2="43629"/>
                        <a14:foregroundMark x1="69780" y1="45174" x2="71978" y2="97297"/>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463273" y="2286000"/>
            <a:ext cx="1680727" cy="239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12" t="59111" r="79880" b="14888"/>
          <a:stretch/>
        </p:blipFill>
        <p:spPr bwMode="auto">
          <a:xfrm>
            <a:off x="6324600" y="2209800"/>
            <a:ext cx="1001487" cy="177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361" t="72537" r="10791" b="16714"/>
          <a:stretch/>
        </p:blipFill>
        <p:spPr bwMode="auto">
          <a:xfrm>
            <a:off x="381000" y="5105400"/>
            <a:ext cx="8128000" cy="73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09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fontScale="90000"/>
          </a:bodyPr>
          <a:lstStyle/>
          <a:p>
            <a:r>
              <a:rPr lang="en-US" sz="3600" dirty="0" smtClean="0"/>
              <a:t>Activity </a:t>
            </a:r>
            <a:r>
              <a:rPr lang="en-US" sz="3600" dirty="0"/>
              <a:t>5</a:t>
            </a:r>
            <a:r>
              <a:rPr lang="en-US" sz="3600" dirty="0" smtClean="0"/>
              <a:t> – analog relative humidity sensor</a:t>
            </a:r>
            <a:endParaRPr lang="en-US" sz="3600" dirty="0"/>
          </a:p>
        </p:txBody>
      </p:sp>
      <p:sp>
        <p:nvSpPr>
          <p:cNvPr id="3" name="Content Placeholder 2"/>
          <p:cNvSpPr>
            <a:spLocks noGrp="1"/>
          </p:cNvSpPr>
          <p:nvPr>
            <p:ph type="body" idx="1"/>
          </p:nvPr>
        </p:nvSpPr>
        <p:spPr>
          <a:xfrm>
            <a:off x="152400" y="1295400"/>
            <a:ext cx="8839200" cy="1371600"/>
          </a:xfrm>
        </p:spPr>
        <p:txBody>
          <a:bodyPr>
            <a:normAutofit fontScale="92500"/>
          </a:bodyPr>
          <a:lstStyle/>
          <a:p>
            <a:r>
              <a:rPr lang="en-US" sz="2200" dirty="0" smtClean="0"/>
              <a:t>With the Arduino Uno unpowered, wire the </a:t>
            </a:r>
            <a:r>
              <a:rPr lang="en-US" sz="2200" dirty="0" smtClean="0">
                <a:latin typeface="Courier New" panose="02070309020205020404" pitchFamily="49" charset="0"/>
                <a:cs typeface="Courier New" panose="02070309020205020404" pitchFamily="49" charset="0"/>
              </a:rPr>
              <a:t>HIH4030</a:t>
            </a:r>
            <a:r>
              <a:rPr lang="en-US" sz="2200" dirty="0" smtClean="0"/>
              <a:t> relative humidity sensor using the table below (leave other sensors in place)</a:t>
            </a:r>
          </a:p>
          <a:p>
            <a:r>
              <a:rPr lang="en-US" sz="2200" dirty="0" smtClean="0"/>
              <a:t>Load the sketch </a:t>
            </a:r>
            <a:r>
              <a:rPr lang="en-US" sz="2200" dirty="0" err="1" smtClean="0">
                <a:latin typeface="Courier New" pitchFamily="49" charset="0"/>
                <a:cs typeface="Courier New" pitchFamily="49" charset="0"/>
              </a:rPr>
              <a:t>Analog_Humidity</a:t>
            </a:r>
            <a:r>
              <a:rPr lang="en-US" sz="2200" dirty="0" smtClean="0"/>
              <a:t>; study code; run; test; discuss</a:t>
            </a:r>
          </a:p>
        </p:txBody>
      </p:sp>
      <p:sp>
        <p:nvSpPr>
          <p:cNvPr id="5" name="Text Placeholder 4"/>
          <p:cNvSpPr txBox="1">
            <a:spLocks/>
          </p:cNvSpPr>
          <p:nvPr/>
        </p:nvSpPr>
        <p:spPr>
          <a:xfrm>
            <a:off x="152400" y="4038600"/>
            <a:ext cx="5181600" cy="20574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t>This 3-pin relative humidity sensor is pre-mounted on a “breakout board”</a:t>
            </a:r>
          </a:p>
          <a:p>
            <a:r>
              <a:rPr lang="en-US" sz="2000" dirty="0" smtClean="0"/>
              <a:t>Notice that we soldered on a 3-pin male header so the breakout board can plug into a (</a:t>
            </a:r>
            <a:r>
              <a:rPr lang="en-US" sz="2000" dirty="0" err="1" smtClean="0"/>
              <a:t>solderless</a:t>
            </a:r>
            <a:r>
              <a:rPr lang="en-US" sz="2000" dirty="0" smtClean="0"/>
              <a:t>) breadboard</a:t>
            </a:r>
          </a:p>
        </p:txBody>
      </p:sp>
      <p:graphicFrame>
        <p:nvGraphicFramePr>
          <p:cNvPr id="9" name="Content Placeholder 3"/>
          <p:cNvGraphicFramePr>
            <a:graphicFrameLocks/>
          </p:cNvGraphicFramePr>
          <p:nvPr>
            <p:extLst>
              <p:ext uri="{D42A27DB-BD31-4B8C-83A1-F6EECF244321}">
                <p14:modId xmlns:p14="http://schemas.microsoft.com/office/powerpoint/2010/main" val="3437320693"/>
              </p:ext>
            </p:extLst>
          </p:nvPr>
        </p:nvGraphicFramePr>
        <p:xfrm>
          <a:off x="381000" y="2438400"/>
          <a:ext cx="8229600" cy="1600200"/>
        </p:xfrm>
        <a:graphic>
          <a:graphicData uri="http://schemas.openxmlformats.org/drawingml/2006/table">
            <a:tbl>
              <a:tblPr firstRow="1" bandRow="1">
                <a:tableStyleId>{5C22544A-7EE6-4342-B048-85BDC9FD1C3A}</a:tableStyleId>
              </a:tblPr>
              <a:tblGrid>
                <a:gridCol w="2743200"/>
                <a:gridCol w="2743200"/>
                <a:gridCol w="2743200"/>
              </a:tblGrid>
              <a:tr h="40005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 To</a:t>
                      </a:r>
                      <a:endParaRPr lang="en-US" dirty="0"/>
                    </a:p>
                  </a:txBody>
                  <a:tcPr/>
                </a:tc>
              </a:tr>
              <a:tr h="400050">
                <a:tc>
                  <a:txBody>
                    <a:bodyPr/>
                    <a:lstStyle/>
                    <a:p>
                      <a:r>
                        <a:rPr lang="en-US" dirty="0" smtClean="0">
                          <a:latin typeface="Courier New" panose="02070309020205020404" pitchFamily="49" charset="0"/>
                          <a:cs typeface="Courier New" panose="02070309020205020404" pitchFamily="49" charset="0"/>
                        </a:rPr>
                        <a:t>GND</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Ground</a:t>
                      </a:r>
                      <a:endParaRPr lang="en-US" dirty="0"/>
                    </a:p>
                  </a:txBody>
                  <a:tcPr/>
                </a:tc>
                <a:tc>
                  <a:txBody>
                    <a:bodyPr/>
                    <a:lstStyle/>
                    <a:p>
                      <a:r>
                        <a:rPr lang="en-US" dirty="0" smtClean="0"/>
                        <a:t>GND pin</a:t>
                      </a:r>
                      <a:endParaRPr lang="en-US" dirty="0"/>
                    </a:p>
                  </a:txBody>
                  <a:tcPr/>
                </a:tc>
              </a:tr>
              <a:tr h="400050">
                <a:tc>
                  <a:txBody>
                    <a:bodyPr/>
                    <a:lstStyle/>
                    <a:p>
                      <a:r>
                        <a:rPr lang="en-US" smtClean="0">
                          <a:latin typeface="Courier New" panose="02070309020205020404" pitchFamily="49" charset="0"/>
                          <a:cs typeface="Courier New" panose="02070309020205020404" pitchFamily="49" charset="0"/>
                        </a:rPr>
                        <a:t>OUT</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Analog Data Output</a:t>
                      </a:r>
                      <a:endParaRPr lang="en-US" dirty="0"/>
                    </a:p>
                  </a:txBody>
                  <a:tcPr/>
                </a:tc>
                <a:tc>
                  <a:txBody>
                    <a:bodyPr/>
                    <a:lstStyle/>
                    <a:p>
                      <a:r>
                        <a:rPr lang="en-US" dirty="0" smtClean="0"/>
                        <a:t>Pin </a:t>
                      </a:r>
                      <a:r>
                        <a:rPr lang="en-US" dirty="0" smtClean="0">
                          <a:latin typeface="Courier New" panose="02070309020205020404" pitchFamily="49" charset="0"/>
                          <a:cs typeface="Courier New" panose="02070309020205020404" pitchFamily="49" charset="0"/>
                        </a:rPr>
                        <a:t>A1</a:t>
                      </a:r>
                      <a:endParaRPr lang="en-US" dirty="0">
                        <a:latin typeface="Courier New" panose="02070309020205020404" pitchFamily="49" charset="0"/>
                        <a:cs typeface="Courier New" panose="02070309020205020404" pitchFamily="49" charset="0"/>
                      </a:endParaRPr>
                    </a:p>
                  </a:txBody>
                  <a:tcPr/>
                </a:tc>
              </a:tr>
              <a:tr h="400050">
                <a:tc>
                  <a:txBody>
                    <a:bodyPr/>
                    <a:lstStyle/>
                    <a:p>
                      <a:r>
                        <a:rPr lang="en-US" dirty="0" smtClean="0">
                          <a:latin typeface="Courier New" panose="02070309020205020404" pitchFamily="49" charset="0"/>
                          <a:cs typeface="Courier New" panose="02070309020205020404" pitchFamily="49" charset="0"/>
                        </a:rPr>
                        <a:t>5V</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(Power)</a:t>
                      </a:r>
                      <a:endParaRPr lang="en-US" dirty="0"/>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pin</a:t>
                      </a:r>
                      <a:endParaRPr lang="en-US" dirty="0"/>
                    </a:p>
                  </a:txBody>
                  <a:tcPr/>
                </a:tc>
              </a:tr>
            </a:tbl>
          </a:graphicData>
        </a:graphic>
      </p:graphicFrame>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405" t="33963" r="30024" b="17019"/>
          <a:stretch/>
        </p:blipFill>
        <p:spPr bwMode="auto">
          <a:xfrm>
            <a:off x="6096000" y="4114800"/>
            <a:ext cx="2394857" cy="1960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841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t>Activity </a:t>
            </a:r>
            <a:r>
              <a:rPr lang="en-US" sz="3600" dirty="0"/>
              <a:t>6</a:t>
            </a:r>
            <a:r>
              <a:rPr lang="en-US" sz="3600" dirty="0" smtClean="0"/>
              <a:t> – using a 3-axis accelerometer</a:t>
            </a:r>
            <a:endParaRPr lang="en-US" sz="3600" dirty="0"/>
          </a:p>
        </p:txBody>
      </p:sp>
      <p:sp>
        <p:nvSpPr>
          <p:cNvPr id="3" name="Content Placeholder 2"/>
          <p:cNvSpPr>
            <a:spLocks noGrp="1"/>
          </p:cNvSpPr>
          <p:nvPr>
            <p:ph type="body" idx="1"/>
          </p:nvPr>
        </p:nvSpPr>
        <p:spPr>
          <a:xfrm>
            <a:off x="152400" y="1066800"/>
            <a:ext cx="8763000" cy="5105400"/>
          </a:xfrm>
        </p:spPr>
        <p:txBody>
          <a:bodyPr>
            <a:normAutofit fontScale="40000" lnSpcReduction="20000"/>
          </a:bodyPr>
          <a:lstStyle/>
          <a:p>
            <a:pPr>
              <a:lnSpc>
                <a:spcPct val="120000"/>
              </a:lnSpc>
              <a:spcBef>
                <a:spcPts val="0"/>
              </a:spcBef>
            </a:pPr>
            <a:r>
              <a:rPr lang="en-US" sz="5800" dirty="0" smtClean="0">
                <a:latin typeface="+mn-lt"/>
                <a:cs typeface="Times New Roman" pitchFamily="18" charset="0"/>
              </a:rPr>
              <a:t> The digital 3-axis accelerometer (breakout board ADXL345) is powered with </a:t>
            </a:r>
            <a:r>
              <a:rPr lang="en-US" sz="5800" b="1" dirty="0" smtClean="0">
                <a:latin typeface="+mn-lt"/>
                <a:cs typeface="Times New Roman" pitchFamily="18" charset="0"/>
              </a:rPr>
              <a:t>3.3 volts, not 5 volts</a:t>
            </a:r>
            <a:r>
              <a:rPr lang="en-US" sz="5800" dirty="0" smtClean="0">
                <a:latin typeface="+mn-lt"/>
                <a:cs typeface="Times New Roman" pitchFamily="18" charset="0"/>
              </a:rPr>
              <a:t>, and makes use of analog pins </a:t>
            </a:r>
            <a:r>
              <a:rPr lang="en-US" sz="5800" b="1" dirty="0" smtClean="0">
                <a:latin typeface="+mn-lt"/>
                <a:cs typeface="Times New Roman" pitchFamily="18" charset="0"/>
              </a:rPr>
              <a:t>D10-D13 </a:t>
            </a:r>
            <a:r>
              <a:rPr lang="en-US" sz="5800" dirty="0" smtClean="0">
                <a:latin typeface="+mn-lt"/>
                <a:cs typeface="Times New Roman" pitchFamily="18" charset="0"/>
              </a:rPr>
              <a:t>for communication. All 3 outputs (the x, y, and z values) are sent through the serial data line, D11, clocked  (i.e. timed) by line D13.</a:t>
            </a:r>
          </a:p>
          <a:p>
            <a:pPr lvl="0">
              <a:lnSpc>
                <a:spcPct val="120000"/>
              </a:lnSpc>
              <a:spcBef>
                <a:spcPts val="0"/>
              </a:spcBef>
            </a:pPr>
            <a:r>
              <a:rPr lang="en-US" sz="5800" dirty="0" smtClean="0">
                <a:latin typeface="+mn-lt"/>
              </a:rPr>
              <a:t> The digital accelerometer makes use of the SPI library which should already be in your Arduino program.</a:t>
            </a:r>
            <a:endParaRPr lang="en-US" sz="5800" dirty="0" smtClean="0">
              <a:latin typeface="+mn-lt"/>
              <a:cs typeface="Times New Roman" pitchFamily="18" charset="0"/>
            </a:endParaRPr>
          </a:p>
          <a:p>
            <a:pPr>
              <a:lnSpc>
                <a:spcPct val="120000"/>
              </a:lnSpc>
              <a:spcBef>
                <a:spcPts val="0"/>
              </a:spcBef>
            </a:pPr>
            <a:r>
              <a:rPr lang="en-US" sz="5800" dirty="0" smtClean="0">
                <a:latin typeface="+mn-lt"/>
                <a:cs typeface="Times New Roman" pitchFamily="18" charset="0"/>
              </a:rPr>
              <a:t> Plug in the Arduino Uno and load </a:t>
            </a:r>
            <a:r>
              <a:rPr lang="en-US" sz="5800" dirty="0" err="1" smtClean="0">
                <a:latin typeface="Courier New" pitchFamily="49" charset="0"/>
                <a:cs typeface="Courier New" pitchFamily="49" charset="0"/>
              </a:rPr>
              <a:t>Digital_Accelerometer</a:t>
            </a:r>
            <a:endParaRPr lang="en-US" sz="5800" dirty="0" smtClean="0">
              <a:latin typeface="Courier New" pitchFamily="49" charset="0"/>
              <a:cs typeface="Courier New" pitchFamily="49" charset="0"/>
            </a:endParaRPr>
          </a:p>
          <a:p>
            <a:pPr>
              <a:lnSpc>
                <a:spcPct val="120000"/>
              </a:lnSpc>
              <a:spcBef>
                <a:spcPts val="0"/>
              </a:spcBef>
            </a:pPr>
            <a:r>
              <a:rPr lang="en-US" sz="5800" dirty="0" smtClean="0">
                <a:latin typeface="+mn-lt"/>
                <a:cs typeface="Times New Roman" pitchFamily="18" charset="0"/>
              </a:rPr>
              <a:t> Study the code (it might be long!); run it (open serial monitor); test all 3 axes, discuss</a:t>
            </a:r>
          </a:p>
          <a:p>
            <a:endParaRPr lang="en-US" dirty="0"/>
          </a:p>
        </p:txBody>
      </p:sp>
    </p:spTree>
    <p:extLst>
      <p:ext uri="{BB962C8B-B14F-4D97-AF65-F5344CB8AC3E}">
        <p14:creationId xmlns:p14="http://schemas.microsoft.com/office/powerpoint/2010/main" val="3281494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Arduino Uno</a:t>
            </a:r>
            <a:endParaRPr lang="en-US" dirty="0"/>
          </a:p>
        </p:txBody>
      </p:sp>
      <p:pic>
        <p:nvPicPr>
          <p:cNvPr id="4" name="Content Placeholder 3" descr="ArduinoUno_R3_Front.jpg"/>
          <p:cNvPicPr>
            <a:picLocks noGrp="1" noChangeAspect="1"/>
          </p:cNvPicPr>
          <p:nvPr>
            <p:ph idx="4294967295"/>
          </p:nvPr>
        </p:nvPicPr>
        <p:blipFill>
          <a:blip r:embed="rId2" cstate="print"/>
          <a:stretch>
            <a:fillRect/>
          </a:stretch>
        </p:blipFill>
        <p:spPr>
          <a:xfrm>
            <a:off x="1143000" y="1600200"/>
            <a:ext cx="6350000" cy="4389437"/>
          </a:xfrm>
        </p:spPr>
      </p:pic>
      <p:cxnSp>
        <p:nvCxnSpPr>
          <p:cNvPr id="6" name="Straight Connector 5"/>
          <p:cNvCxnSpPr>
            <a:stCxn id="7" idx="2"/>
          </p:cNvCxnSpPr>
          <p:nvPr/>
        </p:nvCxnSpPr>
        <p:spPr>
          <a:xfrm>
            <a:off x="838200" y="2170331"/>
            <a:ext cx="1219200" cy="877669"/>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152400" y="1524000"/>
            <a:ext cx="1371600" cy="646331"/>
          </a:xfrm>
          <a:prstGeom prst="rect">
            <a:avLst/>
          </a:prstGeom>
          <a:noFill/>
        </p:spPr>
        <p:txBody>
          <a:bodyPr wrap="square" rtlCol="0">
            <a:spAutoFit/>
          </a:bodyPr>
          <a:lstStyle/>
          <a:p>
            <a:r>
              <a:rPr lang="en-US" dirty="0" smtClean="0"/>
              <a:t>USB Connector</a:t>
            </a:r>
            <a:endParaRPr lang="en-US" dirty="0"/>
          </a:p>
        </p:txBody>
      </p:sp>
      <p:cxnSp>
        <p:nvCxnSpPr>
          <p:cNvPr id="9" name="Straight Connector 8"/>
          <p:cNvCxnSpPr>
            <a:stCxn id="19" idx="1"/>
          </p:cNvCxnSpPr>
          <p:nvPr/>
        </p:nvCxnSpPr>
        <p:spPr>
          <a:xfrm flipH="1">
            <a:off x="6781800" y="5033665"/>
            <a:ext cx="1295400" cy="833735"/>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flipV="1">
            <a:off x="990600" y="5943600"/>
            <a:ext cx="4114800" cy="515034"/>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a:off x="1371600" y="4876800"/>
            <a:ext cx="914400" cy="4572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15" name="TextBox 14"/>
          <p:cNvSpPr txBox="1"/>
          <p:nvPr/>
        </p:nvSpPr>
        <p:spPr>
          <a:xfrm>
            <a:off x="152400" y="4267200"/>
            <a:ext cx="1295400" cy="646331"/>
          </a:xfrm>
          <a:prstGeom prst="rect">
            <a:avLst/>
          </a:prstGeom>
          <a:noFill/>
        </p:spPr>
        <p:txBody>
          <a:bodyPr wrap="square" rtlCol="0">
            <a:spAutoFit/>
          </a:bodyPr>
          <a:lstStyle/>
          <a:p>
            <a:r>
              <a:rPr lang="en-US" dirty="0" smtClean="0"/>
              <a:t>Battery Connector</a:t>
            </a:r>
            <a:endParaRPr lang="en-US" dirty="0"/>
          </a:p>
        </p:txBody>
      </p:sp>
      <p:sp>
        <p:nvSpPr>
          <p:cNvPr id="17" name="TextBox 16"/>
          <p:cNvSpPr txBox="1"/>
          <p:nvPr/>
        </p:nvSpPr>
        <p:spPr>
          <a:xfrm>
            <a:off x="152400" y="6135469"/>
            <a:ext cx="1219200" cy="646331"/>
          </a:xfrm>
          <a:prstGeom prst="rect">
            <a:avLst/>
          </a:prstGeom>
          <a:noFill/>
        </p:spPr>
        <p:txBody>
          <a:bodyPr wrap="square" rtlCol="0">
            <a:spAutoFit/>
          </a:bodyPr>
          <a:lstStyle/>
          <a:p>
            <a:r>
              <a:rPr lang="en-US" dirty="0" smtClean="0">
                <a:solidFill>
                  <a:schemeClr val="bg1"/>
                </a:solidFill>
              </a:rPr>
              <a:t>Power Pins</a:t>
            </a:r>
            <a:endParaRPr lang="en-US" dirty="0">
              <a:solidFill>
                <a:schemeClr val="bg1"/>
              </a:solidFill>
            </a:endParaRPr>
          </a:p>
        </p:txBody>
      </p:sp>
      <p:sp>
        <p:nvSpPr>
          <p:cNvPr id="19" name="TextBox 18"/>
          <p:cNvSpPr txBox="1"/>
          <p:nvPr/>
        </p:nvSpPr>
        <p:spPr>
          <a:xfrm>
            <a:off x="8077200" y="4572000"/>
            <a:ext cx="914400" cy="923330"/>
          </a:xfrm>
          <a:prstGeom prst="rect">
            <a:avLst/>
          </a:prstGeom>
          <a:noFill/>
        </p:spPr>
        <p:txBody>
          <a:bodyPr wrap="square" rtlCol="0">
            <a:spAutoFit/>
          </a:bodyPr>
          <a:lstStyle/>
          <a:p>
            <a:r>
              <a:rPr lang="en-US" dirty="0" smtClean="0"/>
              <a:t>Analog</a:t>
            </a:r>
          </a:p>
          <a:p>
            <a:r>
              <a:rPr lang="en-US" dirty="0" smtClean="0"/>
              <a:t>(Input) Pins</a:t>
            </a:r>
            <a:endParaRPr lang="en-US" dirty="0"/>
          </a:p>
        </p:txBody>
      </p:sp>
      <p:cxnSp>
        <p:nvCxnSpPr>
          <p:cNvPr id="22" name="Straight Connector 21"/>
          <p:cNvCxnSpPr>
            <a:stCxn id="23" idx="1"/>
          </p:cNvCxnSpPr>
          <p:nvPr/>
        </p:nvCxnSpPr>
        <p:spPr>
          <a:xfrm flipH="1">
            <a:off x="6019800" y="1147465"/>
            <a:ext cx="1219200" cy="662969"/>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23" name="TextBox 22"/>
          <p:cNvSpPr txBox="1"/>
          <p:nvPr/>
        </p:nvSpPr>
        <p:spPr>
          <a:xfrm>
            <a:off x="7239000" y="685800"/>
            <a:ext cx="1752600" cy="923330"/>
          </a:xfrm>
          <a:prstGeom prst="rect">
            <a:avLst/>
          </a:prstGeom>
          <a:noFill/>
        </p:spPr>
        <p:txBody>
          <a:bodyPr wrap="square" rtlCol="0">
            <a:spAutoFit/>
          </a:bodyPr>
          <a:lstStyle/>
          <a:p>
            <a:r>
              <a:rPr lang="en-US" dirty="0" smtClean="0"/>
              <a:t>Digital</a:t>
            </a:r>
          </a:p>
          <a:p>
            <a:r>
              <a:rPr lang="en-US" dirty="0" smtClean="0"/>
              <a:t>(Input/Output) Pins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US" sz="4000" dirty="0" smtClean="0"/>
              <a:t>Digital 3-Axis Accelerometer (breakout board ADXL345)</a:t>
            </a:r>
            <a:endParaRPr lang="en-US" sz="40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740575084"/>
              </p:ext>
            </p:extLst>
          </p:nvPr>
        </p:nvGraphicFramePr>
        <p:xfrm>
          <a:off x="457200" y="2362200"/>
          <a:ext cx="8229599" cy="3581397"/>
        </p:xfrm>
        <a:graphic>
          <a:graphicData uri="http://schemas.openxmlformats.org/drawingml/2006/table">
            <a:tbl>
              <a:tblPr firstRow="1" bandRow="1">
                <a:tableStyleId>{5C22544A-7EE6-4342-B048-85BDC9FD1C3A}</a:tableStyleId>
              </a:tblPr>
              <a:tblGrid>
                <a:gridCol w="1175657"/>
                <a:gridCol w="5453743"/>
                <a:gridCol w="1600199"/>
              </a:tblGrid>
              <a:tr h="397933">
                <a:tc>
                  <a:txBody>
                    <a:bodyPr/>
                    <a:lstStyle/>
                    <a:p>
                      <a:r>
                        <a:rPr lang="en-US" dirty="0" smtClean="0"/>
                        <a:t>Pin</a:t>
                      </a:r>
                      <a:endParaRPr lang="en-US" dirty="0"/>
                    </a:p>
                  </a:txBody>
                  <a:tcPr/>
                </a:tc>
                <a:tc>
                  <a:txBody>
                    <a:bodyPr/>
                    <a:lstStyle/>
                    <a:p>
                      <a:r>
                        <a:rPr lang="en-US" dirty="0" smtClean="0"/>
                        <a:t>Description</a:t>
                      </a:r>
                      <a:endParaRPr lang="en-US" dirty="0"/>
                    </a:p>
                  </a:txBody>
                  <a:tcPr/>
                </a:tc>
                <a:tc>
                  <a:txBody>
                    <a:bodyPr/>
                    <a:lstStyle/>
                    <a:p>
                      <a:r>
                        <a:rPr lang="en-US" dirty="0" smtClean="0"/>
                        <a:t>Attached</a:t>
                      </a:r>
                      <a:r>
                        <a:rPr lang="en-US" baseline="0" dirty="0" smtClean="0"/>
                        <a:t> To</a:t>
                      </a:r>
                      <a:endParaRPr lang="en-US" dirty="0"/>
                    </a:p>
                  </a:txBody>
                  <a:tcPr/>
                </a:tc>
              </a:tr>
              <a:tr h="397933">
                <a:tc>
                  <a:txBody>
                    <a:bodyPr/>
                    <a:lstStyle/>
                    <a:p>
                      <a:r>
                        <a:rPr lang="en-US" dirty="0" smtClean="0">
                          <a:latin typeface="Times New Roman" pitchFamily="18" charset="0"/>
                          <a:cs typeface="Times New Roman" pitchFamily="18" charset="0"/>
                        </a:rPr>
                        <a:t>GND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Ground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GND</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VCC</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Power input (3.3V)</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3.3V</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CS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Chip</a:t>
                      </a:r>
                      <a:r>
                        <a:rPr lang="en-US" baseline="0" dirty="0" smtClean="0">
                          <a:latin typeface="Times New Roman" pitchFamily="18" charset="0"/>
                          <a:cs typeface="Times New Roman" pitchFamily="18" charset="0"/>
                        </a:rPr>
                        <a:t> Select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D10</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INT</a:t>
                      </a:r>
                      <a:r>
                        <a:rPr lang="en-US" baseline="0" dirty="0" smtClean="0">
                          <a:latin typeface="Times New Roman" pitchFamily="18" charset="0"/>
                          <a:cs typeface="Times New Roman" pitchFamily="18" charset="0"/>
                        </a:rPr>
                        <a:t> 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Interrupt</a:t>
                      </a:r>
                      <a:r>
                        <a:rPr lang="en-US" baseline="0" dirty="0" smtClean="0">
                          <a:latin typeface="Times New Roman" pitchFamily="18" charset="0"/>
                          <a:cs typeface="Times New Roman" pitchFamily="18" charset="0"/>
                        </a:rPr>
                        <a:t> 1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N/A</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INT</a:t>
                      </a:r>
                      <a:r>
                        <a:rPr lang="en-US" baseline="0" dirty="0" smtClean="0">
                          <a:latin typeface="Times New Roman" pitchFamily="18" charset="0"/>
                          <a:cs typeface="Times New Roman" pitchFamily="18" charset="0"/>
                        </a:rPr>
                        <a:t> 2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Interrupt 2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N/A</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SDO</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Serial Data Output (SC0)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D12</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SDA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Serial Data (SDA)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D11</a:t>
                      </a:r>
                      <a:endParaRPr lang="en-US" dirty="0">
                        <a:latin typeface="Times New Roman" pitchFamily="18" charset="0"/>
                        <a:cs typeface="Times New Roman" pitchFamily="18" charset="0"/>
                      </a:endParaRPr>
                    </a:p>
                  </a:txBody>
                  <a:tcPr/>
                </a:tc>
              </a:tr>
              <a:tr h="397933">
                <a:tc>
                  <a:txBody>
                    <a:bodyPr/>
                    <a:lstStyle/>
                    <a:p>
                      <a:r>
                        <a:rPr lang="en-US" dirty="0" smtClean="0">
                          <a:latin typeface="Times New Roman" pitchFamily="18" charset="0"/>
                          <a:cs typeface="Times New Roman" pitchFamily="18" charset="0"/>
                        </a:rPr>
                        <a:t>SCL</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Serial Communications Clock</a:t>
                      </a:r>
                      <a:r>
                        <a:rPr lang="en-US" baseline="0" dirty="0" smtClean="0">
                          <a:latin typeface="Times New Roman" pitchFamily="18" charset="0"/>
                          <a:cs typeface="Times New Roman" pitchFamily="18" charset="0"/>
                        </a:rPr>
                        <a:t> (SCL)</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D13</a:t>
                      </a:r>
                      <a:endParaRPr lang="en-US"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229600" cy="762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C00000"/>
                </a:solidFill>
                <a:effectLst/>
                <a:uLnTx/>
                <a:uFillTx/>
                <a:latin typeface="+mj-lt"/>
                <a:ea typeface="+mj-ea"/>
                <a:cs typeface="+mj-cs"/>
              </a:rPr>
              <a:t>Activity </a:t>
            </a:r>
            <a:r>
              <a:rPr lang="en-US" sz="3600" dirty="0">
                <a:solidFill>
                  <a:srgbClr val="C00000"/>
                </a:solidFill>
                <a:latin typeface="+mj-lt"/>
                <a:ea typeface="+mj-ea"/>
                <a:cs typeface="+mj-cs"/>
              </a:rPr>
              <a:t>7</a:t>
            </a:r>
            <a:r>
              <a:rPr kumimoji="0" lang="en-US" sz="3600" b="0" i="0" u="none" strike="noStrike" kern="1200" cap="none" spc="0" normalizeH="0" baseline="0" noProof="0" dirty="0" smtClean="0">
                <a:ln>
                  <a:noFill/>
                </a:ln>
                <a:solidFill>
                  <a:srgbClr val="C00000"/>
                </a:solidFill>
                <a:effectLst/>
                <a:uLnTx/>
                <a:uFillTx/>
                <a:latin typeface="+mj-lt"/>
                <a:ea typeface="+mj-ea"/>
                <a:cs typeface="+mj-cs"/>
              </a:rPr>
              <a:t> – digital pressure/temp sensor</a:t>
            </a:r>
            <a:endParaRPr kumimoji="0" lang="en-US" sz="3600" b="0" i="0" u="none" strike="noStrike" kern="1200" cap="none" spc="0" normalizeH="0" baseline="0" noProof="0" dirty="0">
              <a:ln>
                <a:noFill/>
              </a:ln>
              <a:solidFill>
                <a:srgbClr val="C00000"/>
              </a:solidFill>
              <a:effectLst/>
              <a:uLnTx/>
              <a:uFillTx/>
              <a:latin typeface="+mj-lt"/>
              <a:ea typeface="+mj-ea"/>
              <a:cs typeface="+mj-cs"/>
            </a:endParaRPr>
          </a:p>
        </p:txBody>
      </p:sp>
      <p:sp>
        <p:nvSpPr>
          <p:cNvPr id="8" name="Content Placeholder 2"/>
          <p:cNvSpPr txBox="1">
            <a:spLocks/>
          </p:cNvSpPr>
          <p:nvPr/>
        </p:nvSpPr>
        <p:spPr>
          <a:xfrm>
            <a:off x="76200" y="1219200"/>
            <a:ext cx="8991600" cy="49530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With the Arduino Uno unplugged, add the pressure (altitude) / temperature (MPL3115A2) breakout board to your tiny breadboard and wire it as follows.  This is a 3.3 volt I</a:t>
            </a:r>
            <a:r>
              <a:rPr kumimoji="0" lang="en-US" sz="2000" b="0" i="0" u="none" strike="noStrike" kern="1200" cap="none" spc="0" normalizeH="0" baseline="30000" noProof="0" dirty="0" smtClean="0">
                <a:ln>
                  <a:noFill/>
                </a:ln>
                <a:solidFill>
                  <a:schemeClr val="tx1"/>
                </a:solidFill>
                <a:effectLst/>
                <a:uLnTx/>
                <a:uFillTx/>
                <a:cs typeface="Times New Roman" pitchFamily="18" charset="0"/>
              </a:rPr>
              <a:t>2</a:t>
            </a:r>
            <a:r>
              <a:rPr kumimoji="0" lang="en-US" sz="2000" b="0" i="0" u="none" strike="noStrike" kern="1200" cap="none" spc="0" normalizeH="0" baseline="0" noProof="0" dirty="0" smtClean="0">
                <a:ln>
                  <a:noFill/>
                </a:ln>
                <a:solidFill>
                  <a:schemeClr val="tx1"/>
                </a:solidFill>
                <a:effectLst/>
                <a:uLnTx/>
                <a:uFillTx/>
                <a:cs typeface="Times New Roman" pitchFamily="18" charset="0"/>
              </a:rPr>
              <a:t>C device.</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Look for pin conflicts</a:t>
            </a:r>
            <a:r>
              <a:rPr lang="en-US" sz="2000" noProof="0" dirty="0" smtClean="0">
                <a:cs typeface="Times New Roman" pitchFamily="18" charset="0"/>
              </a:rPr>
              <a:t>.  Hopefully there won’t be any (but always look).</a:t>
            </a:r>
            <a:endParaRPr kumimoji="0" lang="en-US" sz="20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Plug in the </a:t>
            </a:r>
            <a:r>
              <a:rPr kumimoji="0" lang="en-US" sz="2000" b="0" i="0" u="none" strike="noStrike" kern="1200" cap="none" spc="0" normalizeH="0" baseline="0" noProof="0" dirty="0" err="1" smtClean="0">
                <a:ln>
                  <a:noFill/>
                </a:ln>
                <a:solidFill>
                  <a:schemeClr val="tx1"/>
                </a:solidFill>
                <a:effectLst/>
                <a:uLnTx/>
                <a:uFillTx/>
                <a:cs typeface="Times New Roman" pitchFamily="18" charset="0"/>
              </a:rPr>
              <a:t>Arduino</a:t>
            </a:r>
            <a:r>
              <a:rPr kumimoji="0" lang="en-US" sz="2000" b="0" i="0" u="none" strike="noStrike" kern="1200" cap="none" spc="0" normalizeH="0" baseline="0" noProof="0" dirty="0" smtClean="0">
                <a:ln>
                  <a:noFill/>
                </a:ln>
                <a:solidFill>
                  <a:schemeClr val="tx1"/>
                </a:solidFill>
                <a:effectLst/>
                <a:uLnTx/>
                <a:uFillTx/>
                <a:cs typeface="Times New Roman" pitchFamily="18" charset="0"/>
              </a:rPr>
              <a:t> Uno and </a:t>
            </a:r>
            <a:r>
              <a:rPr lang="en-US" sz="2000" dirty="0" smtClean="0">
                <a:cs typeface="Courier New" pitchFamily="49" charset="0"/>
              </a:rPr>
              <a:t>A</a:t>
            </a:r>
            <a:r>
              <a:rPr kumimoji="0" lang="en-US" sz="2000" b="0" i="0" u="none" strike="noStrike" kern="1200" cap="none" spc="0" normalizeH="0" baseline="0" noProof="0" dirty="0" err="1" smtClean="0">
                <a:ln>
                  <a:noFill/>
                </a:ln>
                <a:solidFill>
                  <a:schemeClr val="tx1"/>
                </a:solidFill>
                <a:effectLst/>
                <a:uLnTx/>
                <a:uFillTx/>
                <a:cs typeface="Courier New" pitchFamily="49" charset="0"/>
              </a:rPr>
              <a:t>ltitude_Pressure_plusTemp_Sensor</a:t>
            </a:r>
            <a:endParaRPr kumimoji="0" lang="en-US" sz="2000" b="0" i="0" u="none" strike="noStrike" kern="1200" cap="none" spc="0" normalizeH="0" baseline="0" noProof="0" dirty="0" smtClean="0">
              <a:ln>
                <a:noFill/>
              </a:ln>
              <a:solidFill>
                <a:schemeClr val="tx1"/>
              </a:solidFill>
              <a:effectLst/>
              <a:uLnTx/>
              <a:uFillTx/>
              <a:cs typeface="Courier New" pitchFamily="49"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Study the code (it might be long!); run it (open serial monitor); test, discuss</a:t>
            </a:r>
          </a:p>
        </p:txBody>
      </p:sp>
      <p:graphicFrame>
        <p:nvGraphicFramePr>
          <p:cNvPr id="6" name="Content Placeholder 3"/>
          <p:cNvGraphicFramePr>
            <a:graphicFrameLocks/>
          </p:cNvGraphicFramePr>
          <p:nvPr>
            <p:extLst>
              <p:ext uri="{D42A27DB-BD31-4B8C-83A1-F6EECF244321}">
                <p14:modId xmlns:p14="http://schemas.microsoft.com/office/powerpoint/2010/main" val="1152835372"/>
              </p:ext>
            </p:extLst>
          </p:nvPr>
        </p:nvGraphicFramePr>
        <p:xfrm>
          <a:off x="457200" y="2133600"/>
          <a:ext cx="8229599" cy="2595880"/>
        </p:xfrm>
        <a:graphic>
          <a:graphicData uri="http://schemas.openxmlformats.org/drawingml/2006/table">
            <a:tbl>
              <a:tblPr firstRow="1" bandRow="1">
                <a:tableStyleId>{5C22544A-7EE6-4342-B048-85BDC9FD1C3A}</a:tableStyleId>
              </a:tblPr>
              <a:tblGrid>
                <a:gridCol w="1175657"/>
                <a:gridCol w="5072743"/>
                <a:gridCol w="1981199"/>
              </a:tblGrid>
              <a:tr h="370840">
                <a:tc>
                  <a:txBody>
                    <a:bodyPr/>
                    <a:lstStyle/>
                    <a:p>
                      <a:r>
                        <a:rPr lang="en-US" dirty="0" smtClean="0"/>
                        <a:t>Pin</a:t>
                      </a:r>
                      <a:endParaRPr lang="en-US" dirty="0"/>
                    </a:p>
                  </a:txBody>
                  <a:tcPr/>
                </a:tc>
                <a:tc>
                  <a:txBody>
                    <a:bodyPr/>
                    <a:lstStyle/>
                    <a:p>
                      <a:r>
                        <a:rPr lang="en-US" dirty="0" smtClean="0"/>
                        <a:t>Description</a:t>
                      </a:r>
                      <a:endParaRPr lang="en-US" dirty="0"/>
                    </a:p>
                  </a:txBody>
                  <a:tcPr/>
                </a:tc>
                <a:tc>
                  <a:txBody>
                    <a:bodyPr/>
                    <a:lstStyle/>
                    <a:p>
                      <a:r>
                        <a:rPr lang="en-US" dirty="0" smtClean="0"/>
                        <a:t>Attached</a:t>
                      </a:r>
                      <a:r>
                        <a:rPr lang="en-US" baseline="0" dirty="0" smtClean="0"/>
                        <a:t> To</a:t>
                      </a:r>
                      <a:endParaRPr lang="en-US" dirty="0"/>
                    </a:p>
                  </a:txBody>
                  <a:tcPr/>
                </a:tc>
              </a:tr>
              <a:tr h="370840">
                <a:tc>
                  <a:txBody>
                    <a:bodyPr/>
                    <a:lstStyle/>
                    <a:p>
                      <a:r>
                        <a:rPr lang="en-US" sz="1600" dirty="0" smtClean="0">
                          <a:latin typeface="Times New Roman" pitchFamily="18" charset="0"/>
                          <a:cs typeface="Times New Roman" pitchFamily="18" charset="0"/>
                        </a:rPr>
                        <a:t>INT2</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Pressure</a:t>
                      </a:r>
                      <a:r>
                        <a:rPr lang="en-US" sz="1600" baseline="0" dirty="0" smtClean="0">
                          <a:latin typeface="Times New Roman" pitchFamily="18" charset="0"/>
                          <a:cs typeface="Times New Roman" pitchFamily="18" charset="0"/>
                        </a:rPr>
                        <a:t> interrupt 2</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imes New Roman" pitchFamily="18" charset="0"/>
                          <a:cs typeface="Times New Roman" pitchFamily="18" charset="0"/>
                        </a:rPr>
                        <a:t>Not</a:t>
                      </a:r>
                      <a:r>
                        <a:rPr lang="en-US" sz="1600" baseline="0" dirty="0" smtClean="0">
                          <a:solidFill>
                            <a:schemeClr val="tx1"/>
                          </a:solidFill>
                          <a:latin typeface="Times New Roman" pitchFamily="18" charset="0"/>
                          <a:cs typeface="Times New Roman" pitchFamily="18" charset="0"/>
                        </a:rPr>
                        <a:t> connected</a:t>
                      </a:r>
                      <a:endParaRPr lang="en-US" sz="1600" dirty="0" smtClean="0">
                        <a:solidFill>
                          <a:schemeClr val="tx1"/>
                        </a:solidFill>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INT1</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Pressure</a:t>
                      </a:r>
                      <a:r>
                        <a:rPr lang="en-US" sz="1600" baseline="0" dirty="0" smtClean="0">
                          <a:latin typeface="Times New Roman" pitchFamily="18" charset="0"/>
                          <a:cs typeface="Times New Roman" pitchFamily="18" charset="0"/>
                        </a:rPr>
                        <a:t> interrupt 1</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imes New Roman" pitchFamily="18" charset="0"/>
                          <a:cs typeface="Times New Roman" pitchFamily="18" charset="0"/>
                        </a:rPr>
                        <a:t>Not</a:t>
                      </a:r>
                      <a:r>
                        <a:rPr lang="en-US" sz="1600" baseline="0" dirty="0" smtClean="0">
                          <a:solidFill>
                            <a:schemeClr val="tx1"/>
                          </a:solidFill>
                          <a:latin typeface="Times New Roman" pitchFamily="18" charset="0"/>
                          <a:cs typeface="Times New Roman" pitchFamily="18" charset="0"/>
                        </a:rPr>
                        <a:t> connected</a:t>
                      </a:r>
                      <a:endParaRPr lang="en-US" sz="1600" dirty="0" smtClean="0">
                        <a:solidFill>
                          <a:schemeClr val="tx1"/>
                        </a:solidFill>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SDA</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Serial Data</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A4</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SCL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Serial Communications (Clock)</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A5</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VCC</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Power input (3.3V)</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3.3V</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GND</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Ground</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GND</a:t>
                      </a:r>
                      <a:endParaRPr lang="en-US" sz="1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229600" cy="1143000"/>
          </a:xfrm>
          <a:prstGeom prst="rect">
            <a:avLst/>
          </a:prstGeom>
        </p:spPr>
        <p:txBody>
          <a:bodyPr vert="horz" lIns="0" rIns="0" bIns="0" anchor="ctr" anchorCtr="1">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C00000"/>
                </a:solidFill>
                <a:effectLst/>
                <a:uLnTx/>
                <a:uFillTx/>
                <a:latin typeface="+mj-lt"/>
                <a:ea typeface="+mj-ea"/>
                <a:cs typeface="+mj-cs"/>
              </a:rPr>
              <a:t>Activity </a:t>
            </a:r>
            <a:r>
              <a:rPr lang="en-US" sz="3200" dirty="0">
                <a:solidFill>
                  <a:srgbClr val="C00000"/>
                </a:solidFill>
                <a:latin typeface="+mj-lt"/>
                <a:ea typeface="+mj-ea"/>
                <a:cs typeface="+mj-cs"/>
              </a:rPr>
              <a:t>8</a:t>
            </a:r>
            <a:r>
              <a:rPr kumimoji="0" lang="en-US" sz="3200" b="0" i="0" u="none" strike="noStrike" kern="1200" cap="none" spc="0" normalizeH="0" baseline="0" noProof="0" dirty="0" smtClean="0">
                <a:ln>
                  <a:noFill/>
                </a:ln>
                <a:solidFill>
                  <a:srgbClr val="C00000"/>
                </a:solidFill>
                <a:effectLst/>
                <a:uLnTx/>
                <a:uFillTx/>
                <a:latin typeface="+mj-lt"/>
                <a:ea typeface="+mj-ea"/>
                <a:cs typeface="+mj-cs"/>
              </a:rPr>
              <a:t> – 2 digital temp sensors,</a:t>
            </a:r>
            <a:r>
              <a:rPr kumimoji="0" lang="en-US" sz="3200" b="0" i="0" u="none" strike="noStrike" kern="1200" cap="none" spc="0" normalizeH="0" noProof="0" dirty="0" smtClean="0">
                <a:ln>
                  <a:noFill/>
                </a:ln>
                <a:solidFill>
                  <a:srgbClr val="C00000"/>
                </a:solidFill>
                <a:effectLst/>
                <a:uLnTx/>
                <a:uFillTx/>
                <a:latin typeface="+mj-lt"/>
                <a:ea typeface="+mj-ea"/>
                <a:cs typeface="+mj-cs"/>
              </a:rPr>
              <a:t> SD card</a:t>
            </a:r>
            <a:endParaRPr kumimoji="0" lang="en-US" sz="3200" b="0" i="0" u="none" strike="noStrike" kern="1200" cap="none" spc="0" normalizeH="0" baseline="0" noProof="0" dirty="0">
              <a:ln>
                <a:noFill/>
              </a:ln>
              <a:solidFill>
                <a:srgbClr val="C00000"/>
              </a:solidFill>
              <a:effectLst/>
              <a:uLnTx/>
              <a:uFillTx/>
              <a:latin typeface="+mj-lt"/>
              <a:ea typeface="+mj-ea"/>
              <a:cs typeface="+mj-cs"/>
            </a:endParaRPr>
          </a:p>
        </p:txBody>
      </p:sp>
      <p:sp>
        <p:nvSpPr>
          <p:cNvPr id="8" name="Content Placeholder 2"/>
          <p:cNvSpPr txBox="1">
            <a:spLocks/>
          </p:cNvSpPr>
          <p:nvPr/>
        </p:nvSpPr>
        <p:spPr>
          <a:xfrm>
            <a:off x="76200" y="1219200"/>
            <a:ext cx="8991600" cy="487680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0" i="0" u="none" strike="noStrike" kern="1200" cap="none" spc="0" normalizeH="0" baseline="0" noProof="0" dirty="0" smtClean="0">
                <a:ln>
                  <a:noFill/>
                </a:ln>
                <a:solidFill>
                  <a:schemeClr val="tx1"/>
                </a:solidFill>
                <a:effectLst/>
                <a:uLnTx/>
                <a:uFillTx/>
                <a:cs typeface="Times New Roman" pitchFamily="18" charset="0"/>
              </a:rPr>
              <a:t>With the Arduino Uno unplugged,  a</a:t>
            </a:r>
            <a:r>
              <a:rPr lang="en-US" sz="2200" baseline="0" dirty="0" err="1" smtClean="0">
                <a:cs typeface="Times New Roman" pitchFamily="18" charset="0"/>
              </a:rPr>
              <a:t>dd</a:t>
            </a:r>
            <a:r>
              <a:rPr lang="en-US" sz="2200" baseline="0" dirty="0" smtClean="0">
                <a:cs typeface="Times New Roman" pitchFamily="18" charset="0"/>
              </a:rPr>
              <a:t> one “Dallas one-wire” digital temperature sensor on the breadboard and a second one at the end of a 3-wire</a:t>
            </a:r>
            <a:r>
              <a:rPr lang="en-US" sz="2200" dirty="0" smtClean="0">
                <a:cs typeface="Times New Roman" pitchFamily="18" charset="0"/>
              </a:rPr>
              <a:t> cable (provided), as shown on the following slide.  Notice that both sensors need ground and power (5 volts) and that they are polled through a single digital pin (D2).  Also notice that a 4.7 k</a:t>
            </a:r>
            <a:r>
              <a:rPr lang="el-GR" sz="2200" dirty="0" smtClean="0">
                <a:cs typeface="Times New Roman" pitchFamily="18" charset="0"/>
              </a:rPr>
              <a:t>Ω</a:t>
            </a:r>
            <a:r>
              <a:rPr lang="en-US" sz="2200" dirty="0" smtClean="0">
                <a:cs typeface="Times New Roman" pitchFamily="18" charset="0"/>
              </a:rPr>
              <a:t> “pull-up” resistor is required between pin D2 and the 5 volt line so that it stays </a:t>
            </a:r>
            <a:r>
              <a:rPr lang="en-US" sz="2000" dirty="0" smtClean="0">
                <a:latin typeface="Times New Roman" pitchFamily="18" charset="0"/>
                <a:cs typeface="Times New Roman" pitchFamily="18" charset="0"/>
              </a:rPr>
              <a:t>HIGH </a:t>
            </a:r>
            <a:r>
              <a:rPr lang="en-US" sz="2200" dirty="0" smtClean="0">
                <a:cs typeface="Times New Roman" pitchFamily="18" charset="0"/>
              </a:rPr>
              <a:t>when not in use.</a:t>
            </a:r>
            <a:endParaRPr kumimoji="0" lang="en-US" sz="22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0" i="0" u="none" strike="noStrike" kern="1200" cap="none" spc="0" normalizeH="0" baseline="0" noProof="0" dirty="0" smtClean="0">
                <a:ln>
                  <a:noFill/>
                </a:ln>
                <a:solidFill>
                  <a:schemeClr val="tx1"/>
                </a:solidFill>
                <a:effectLst/>
                <a:uLnTx/>
                <a:uFillTx/>
                <a:cs typeface="Times New Roman" pitchFamily="18" charset="0"/>
              </a:rPr>
              <a:t>Place</a:t>
            </a:r>
            <a:r>
              <a:rPr kumimoji="0" lang="en-US" sz="2200" b="0" i="0" u="none" strike="noStrike" kern="1200" cap="none" spc="0" normalizeH="0" noProof="0" dirty="0" smtClean="0">
                <a:ln>
                  <a:noFill/>
                </a:ln>
                <a:solidFill>
                  <a:schemeClr val="tx1"/>
                </a:solidFill>
                <a:effectLst/>
                <a:uLnTx/>
                <a:uFillTx/>
                <a:cs typeface="Times New Roman" pitchFamily="18" charset="0"/>
              </a:rPr>
              <a:t> </a:t>
            </a:r>
            <a:r>
              <a:rPr kumimoji="0" lang="en-US" sz="2000" b="0" i="0" u="none" strike="noStrike" kern="1200" cap="none" spc="0" normalizeH="0" noProof="0" dirty="0" err="1" smtClean="0">
                <a:ln>
                  <a:noFill/>
                </a:ln>
                <a:solidFill>
                  <a:schemeClr val="tx1"/>
                </a:solidFill>
                <a:effectLst/>
                <a:uLnTx/>
                <a:uFillTx/>
                <a:latin typeface="Courier New" pitchFamily="49" charset="0"/>
                <a:cs typeface="Courier New" pitchFamily="49" charset="0"/>
              </a:rPr>
              <a:t>OneWire</a:t>
            </a:r>
            <a:r>
              <a:rPr kumimoji="0" lang="en-US" sz="2200" b="0" i="0" u="none" strike="noStrike" kern="1200" cap="none" spc="0" normalizeH="0" noProof="0" dirty="0" smtClean="0">
                <a:ln>
                  <a:noFill/>
                </a:ln>
                <a:solidFill>
                  <a:schemeClr val="tx1"/>
                </a:solidFill>
                <a:effectLst/>
                <a:uLnTx/>
                <a:uFillTx/>
                <a:cs typeface="Times New Roman" pitchFamily="18" charset="0"/>
              </a:rPr>
              <a:t> and </a:t>
            </a:r>
            <a:r>
              <a:rPr kumimoji="0" lang="en-US" sz="2000" b="0" i="0" u="none" strike="noStrike" kern="1200" cap="none" spc="0" normalizeH="0" noProof="0" dirty="0" err="1" smtClean="0">
                <a:ln>
                  <a:noFill/>
                </a:ln>
                <a:solidFill>
                  <a:schemeClr val="tx1"/>
                </a:solidFill>
                <a:effectLst/>
                <a:uLnTx/>
                <a:uFillTx/>
                <a:latin typeface="Courier New" pitchFamily="49" charset="0"/>
                <a:cs typeface="Courier New" pitchFamily="49" charset="0"/>
              </a:rPr>
              <a:t>DallasTemperature</a:t>
            </a:r>
            <a:r>
              <a:rPr kumimoji="0" lang="en-US" sz="2200" b="0" i="0" u="none" strike="noStrike" kern="1200" cap="none" spc="0" normalizeH="0" noProof="0" dirty="0" smtClean="0">
                <a:ln>
                  <a:noFill/>
                </a:ln>
                <a:solidFill>
                  <a:schemeClr val="tx1"/>
                </a:solidFill>
                <a:effectLst/>
                <a:uLnTx/>
                <a:uFillTx/>
                <a:cs typeface="Times New Roman" pitchFamily="18" charset="0"/>
              </a:rPr>
              <a:t> into your </a:t>
            </a:r>
            <a:r>
              <a:rPr kumimoji="0" lang="en-US" sz="2200" b="0" i="0" u="none" strike="noStrike" kern="1200" cap="none" spc="0" normalizeH="0" noProof="0" dirty="0" err="1" smtClean="0">
                <a:ln>
                  <a:noFill/>
                </a:ln>
                <a:solidFill>
                  <a:schemeClr val="tx1"/>
                </a:solidFill>
                <a:effectLst/>
                <a:uLnTx/>
                <a:uFillTx/>
                <a:cs typeface="Times New Roman" pitchFamily="18" charset="0"/>
              </a:rPr>
              <a:t>Arduino</a:t>
            </a:r>
            <a:r>
              <a:rPr kumimoji="0" lang="en-US" sz="2200" b="0" i="0" u="none" strike="noStrike" kern="1200" cap="none" spc="0" normalizeH="0" noProof="0" dirty="0" smtClean="0">
                <a:ln>
                  <a:noFill/>
                </a:ln>
                <a:solidFill>
                  <a:schemeClr val="tx1"/>
                </a:solidFill>
                <a:effectLst/>
                <a:uLnTx/>
                <a:uFillTx/>
                <a:cs typeface="Times New Roman" pitchFamily="18" charset="0"/>
              </a:rPr>
              <a:t> library.  This activity also uses </a:t>
            </a:r>
            <a:r>
              <a:rPr kumimoji="0" lang="en-US" sz="2000" b="0" i="0" u="none" strike="noStrike" kern="1200" cap="none" spc="0" normalizeH="0" noProof="0" dirty="0" smtClean="0">
                <a:ln>
                  <a:noFill/>
                </a:ln>
                <a:solidFill>
                  <a:schemeClr val="tx1"/>
                </a:solidFill>
                <a:effectLst/>
                <a:uLnTx/>
                <a:uFillTx/>
                <a:latin typeface="Courier" pitchFamily="49" charset="0"/>
                <a:cs typeface="Times New Roman" pitchFamily="18" charset="0"/>
              </a:rPr>
              <a:t>Wire</a:t>
            </a:r>
            <a:r>
              <a:rPr kumimoji="0" lang="en-US" sz="2200" b="0" i="0" u="none" strike="noStrike" kern="1200" cap="none" spc="0" normalizeH="0" noProof="0" dirty="0" smtClean="0">
                <a:ln>
                  <a:noFill/>
                </a:ln>
                <a:solidFill>
                  <a:schemeClr val="tx1"/>
                </a:solidFill>
                <a:effectLst/>
                <a:uLnTx/>
                <a:uFillTx/>
                <a:cs typeface="Times New Roman" pitchFamily="18" charset="0"/>
              </a:rPr>
              <a:t> and </a:t>
            </a:r>
            <a:r>
              <a:rPr kumimoji="0" lang="en-US" sz="2000" b="0" i="0" u="none" strike="noStrike" kern="1200" cap="none" spc="0" normalizeH="0" noProof="0" dirty="0" smtClean="0">
                <a:ln>
                  <a:noFill/>
                </a:ln>
                <a:solidFill>
                  <a:schemeClr val="tx1"/>
                </a:solidFill>
                <a:effectLst/>
                <a:uLnTx/>
                <a:uFillTx/>
                <a:latin typeface="Courier" pitchFamily="49" charset="0"/>
                <a:cs typeface="Times New Roman" pitchFamily="18" charset="0"/>
              </a:rPr>
              <a:t>SD</a:t>
            </a:r>
            <a:r>
              <a:rPr kumimoji="0" lang="en-US" sz="2200" b="0" i="0" u="none" strike="noStrike" kern="1200" cap="none" spc="0" normalizeH="0" noProof="0" dirty="0" smtClean="0">
                <a:ln>
                  <a:noFill/>
                </a:ln>
                <a:solidFill>
                  <a:schemeClr val="tx1"/>
                </a:solidFill>
                <a:effectLst/>
                <a:uLnTx/>
                <a:uFillTx/>
                <a:cs typeface="Times New Roman" pitchFamily="18" charset="0"/>
              </a:rPr>
              <a:t> (already in your library).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200" dirty="0" smtClean="0">
                <a:cs typeface="Times New Roman" pitchFamily="18" charset="0"/>
              </a:rPr>
              <a:t>Put an SD card into your SD card shield.</a:t>
            </a:r>
            <a:endParaRPr kumimoji="0" lang="en-US" sz="2200" b="0" i="0" u="none" strike="noStrike" kern="1200" cap="none" spc="0" normalizeH="0" noProof="0" dirty="0" smtClean="0">
              <a:ln>
                <a:noFill/>
              </a:ln>
              <a:solidFill>
                <a:schemeClr val="tx1"/>
              </a:solidFill>
              <a:effectLst/>
              <a:uLnTx/>
              <a:uFillTx/>
              <a:cs typeface="Times New Roman" pitchFamily="18" charset="0"/>
            </a:endParaRPr>
          </a:p>
          <a:p>
            <a:pPr marL="274320" lvl="0" indent="-274320">
              <a:spcBef>
                <a:spcPct val="20000"/>
              </a:spcBef>
              <a:buClr>
                <a:schemeClr val="accent3"/>
              </a:buClr>
              <a:buSzPct val="95000"/>
              <a:buFont typeface="Wingdings 2"/>
              <a:buChar char=""/>
              <a:defRPr/>
            </a:pPr>
            <a:r>
              <a:rPr kumimoji="0" lang="en-US" sz="2200" b="0" i="0" u="none" strike="noStrike" kern="1200" cap="none" spc="0" normalizeH="0" baseline="0" noProof="0" dirty="0" smtClean="0">
                <a:ln>
                  <a:noFill/>
                </a:ln>
                <a:solidFill>
                  <a:schemeClr val="tx1"/>
                </a:solidFill>
                <a:effectLst/>
                <a:uLnTx/>
                <a:uFillTx/>
                <a:cs typeface="Times New Roman" pitchFamily="18" charset="0"/>
              </a:rPr>
              <a:t>Plug in the Arduino Uno and load the sketch </a:t>
            </a:r>
            <a:r>
              <a:rPr lang="en-US" sz="2000" dirty="0" smtClean="0">
                <a:latin typeface="Courier New" pitchFamily="49" charset="0"/>
                <a:cs typeface="Courier New" pitchFamily="49" charset="0"/>
              </a:rPr>
              <a:t>SD_RTC_2_</a:t>
            </a:r>
            <a:r>
              <a:rPr kumimoji="0" lang="en-US" sz="2000" b="0" i="0" u="none" strike="noStrike" kern="1200" cap="none" spc="0" normalizeH="0" baseline="0" noProof="0" dirty="0" err="1" smtClean="0">
                <a:ln>
                  <a:noFill/>
                </a:ln>
                <a:solidFill>
                  <a:schemeClr val="tx1"/>
                </a:solidFill>
                <a:effectLst/>
                <a:uLnTx/>
                <a:uFillTx/>
                <a:latin typeface="Courier New" pitchFamily="49" charset="0"/>
                <a:cs typeface="Courier New" pitchFamily="49" charset="0"/>
              </a:rPr>
              <a:t>Digital_Temp</a:t>
            </a:r>
            <a:r>
              <a:rPr lang="en-US" sz="2200" dirty="0" smtClean="0">
                <a:cs typeface="Times New Roman" pitchFamily="18" charset="0"/>
              </a:rPr>
              <a:t> which will determine the sensor names, poll them, write the results to both the screen and to the SD card (after opening a file), then repeat.</a:t>
            </a:r>
            <a:endParaRPr kumimoji="0" lang="en-US" sz="2200" b="0" i="0" u="none" strike="noStrike" kern="1200" cap="none" spc="0" normalizeH="0" baseline="0" noProof="0" dirty="0" smtClean="0">
              <a:ln>
                <a:noFill/>
              </a:ln>
              <a:solidFill>
                <a:schemeClr val="tx1"/>
              </a:solidFill>
              <a:effectLst/>
              <a:uLnTx/>
              <a:uFillTx/>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0" i="0" u="none" strike="noStrike" kern="1200" cap="none" spc="0" normalizeH="0" baseline="0" noProof="0" dirty="0" smtClean="0">
                <a:ln>
                  <a:noFill/>
                </a:ln>
                <a:solidFill>
                  <a:schemeClr val="tx1"/>
                </a:solidFill>
                <a:effectLst/>
                <a:uLnTx/>
                <a:uFillTx/>
                <a:cs typeface="Times New Roman" pitchFamily="18" charset="0"/>
              </a:rPr>
              <a:t>Study the code (it might be long!); run it (open serial monitor); test (including removing the SD card and reading the</a:t>
            </a:r>
            <a:r>
              <a:rPr kumimoji="0" lang="en-US" sz="2200" b="0" i="0" u="none" strike="noStrike" kern="1200" cap="none" spc="0" normalizeH="0" noProof="0" dirty="0" smtClean="0">
                <a:ln>
                  <a:noFill/>
                </a:ln>
                <a:solidFill>
                  <a:schemeClr val="tx1"/>
                </a:solidFill>
                <a:effectLst/>
                <a:uLnTx/>
                <a:uFillTx/>
                <a:cs typeface="Times New Roman" pitchFamily="18" charset="0"/>
              </a:rPr>
              <a:t> data </a:t>
            </a:r>
            <a:r>
              <a:rPr lang="en-US" sz="2200" dirty="0" smtClean="0">
                <a:cs typeface="Times New Roman" pitchFamily="18" charset="0"/>
              </a:rPr>
              <a:t>directly on your computer</a:t>
            </a:r>
            <a:r>
              <a:rPr kumimoji="0" lang="en-US" sz="2200" b="0" i="0" u="none" strike="noStrike" kern="1200" cap="none" spc="0" normalizeH="0" noProof="0" dirty="0" smtClean="0">
                <a:ln>
                  <a:noFill/>
                </a:ln>
                <a:solidFill>
                  <a:schemeClr val="tx1"/>
                </a:solidFill>
                <a:effectLst/>
                <a:uLnTx/>
                <a:uFillTx/>
                <a:cs typeface="Times New Roman" pitchFamily="18" charset="0"/>
              </a:rPr>
              <a:t>)</a:t>
            </a:r>
            <a:r>
              <a:rPr lang="en-US" sz="2200" noProof="0" dirty="0" smtClean="0">
                <a:cs typeface="Times New Roman" pitchFamily="18" charset="0"/>
              </a:rPr>
              <a:t>.  D</a:t>
            </a:r>
            <a:r>
              <a:rPr kumimoji="0" lang="en-US" sz="2200" b="0" i="0" u="none" strike="noStrike" kern="1200" cap="none" spc="0" normalizeH="0" baseline="0" noProof="0" dirty="0" smtClean="0">
                <a:ln>
                  <a:noFill/>
                </a:ln>
                <a:solidFill>
                  <a:schemeClr val="tx1"/>
                </a:solidFill>
                <a:effectLst/>
                <a:uLnTx/>
                <a:uFillTx/>
                <a:cs typeface="Times New Roman" pitchFamily="18" charset="0"/>
              </a:rPr>
              <a:t>iscuss the utility of</a:t>
            </a:r>
            <a:r>
              <a:rPr kumimoji="0" lang="en-US" sz="2200" b="0" i="0" u="none" strike="noStrike" kern="1200" cap="none" spc="0" normalizeH="0" noProof="0" dirty="0" smtClean="0">
                <a:ln>
                  <a:noFill/>
                </a:ln>
                <a:solidFill>
                  <a:schemeClr val="tx1"/>
                </a:solidFill>
                <a:effectLst/>
                <a:uLnTx/>
                <a:uFillTx/>
                <a:cs typeface="Times New Roman" pitchFamily="18" charset="0"/>
              </a:rPr>
              <a:t> saving data this way; discuss the utility of having</a:t>
            </a:r>
            <a:r>
              <a:rPr kumimoji="0" lang="en-US" sz="2200" b="0" i="0" u="none" strike="noStrike" kern="1200" cap="none" spc="0" normalizeH="0" baseline="0" noProof="0" dirty="0" smtClean="0">
                <a:ln>
                  <a:noFill/>
                </a:ln>
                <a:solidFill>
                  <a:schemeClr val="tx1"/>
                </a:solidFill>
                <a:effectLst/>
                <a:uLnTx/>
                <a:uFillTx/>
                <a:cs typeface="Times New Roman" pitchFamily="18" charset="0"/>
              </a:rPr>
              <a:t> “off-board” sensors.</a:t>
            </a:r>
            <a:r>
              <a:rPr kumimoji="0" lang="en-US" sz="2200" b="0" i="0" u="none" strike="noStrike" kern="1200" cap="none" spc="0" normalizeH="0" noProof="0" dirty="0" smtClean="0">
                <a:ln>
                  <a:noFill/>
                </a:ln>
                <a:solidFill>
                  <a:schemeClr val="tx1"/>
                </a:solidFill>
                <a:effectLst/>
                <a:uLnTx/>
                <a:uFillTx/>
                <a:cs typeface="Times New Roman" pitchFamily="18" charset="0"/>
              </a:rPr>
              <a:t>  Note: cable length can impact analog sensor data readings so always minimize cable lengths and use digital sensors when off-board (if possible).</a:t>
            </a:r>
            <a:endParaRPr kumimoji="0" lang="en-US" sz="2200" b="0" i="0" u="none" strike="noStrike" kern="1200" cap="none" spc="0" normalizeH="0" baseline="0" noProof="0" dirty="0" smtClean="0">
              <a:ln>
                <a:noFill/>
              </a:ln>
              <a:solidFill>
                <a:schemeClr val="tx1"/>
              </a:solidFill>
              <a:effectLst/>
              <a:uLnTx/>
              <a:uFillTx/>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3999" cy="1676400"/>
          </a:xfrm>
        </p:spPr>
        <p:txBody>
          <a:bodyPr>
            <a:normAutofit fontScale="90000"/>
          </a:bodyPr>
          <a:lstStyle/>
          <a:p>
            <a:r>
              <a:rPr lang="en-US" sz="4000" dirty="0" smtClean="0"/>
              <a:t>Wiring for </a:t>
            </a:r>
            <a:r>
              <a:rPr lang="en-US" sz="4000" dirty="0"/>
              <a:t>2</a:t>
            </a:r>
            <a:r>
              <a:rPr lang="en-US" sz="4000" dirty="0" smtClean="0"/>
              <a:t> digital temperature sensors</a:t>
            </a:r>
            <a:br>
              <a:rPr lang="en-US" sz="4000" dirty="0" smtClean="0"/>
            </a:br>
            <a:r>
              <a:rPr lang="en-US" sz="2200" dirty="0" smtClean="0">
                <a:solidFill>
                  <a:schemeClr val="tx1"/>
                </a:solidFill>
                <a:latin typeface="+mn-lt"/>
                <a:cs typeface="Times New Roman" pitchFamily="18" charset="0"/>
              </a:rPr>
              <a:t>(Not shown – the tiny breadboard is actually mounted on a </a:t>
            </a:r>
            <a:r>
              <a:rPr lang="en-US" sz="2200" dirty="0" err="1" smtClean="0">
                <a:solidFill>
                  <a:schemeClr val="tx1"/>
                </a:solidFill>
                <a:latin typeface="+mn-lt"/>
                <a:cs typeface="Times New Roman" pitchFamily="18" charset="0"/>
              </a:rPr>
              <a:t>protoshield</a:t>
            </a:r>
            <a:r>
              <a:rPr lang="en-US" sz="2200" dirty="0" smtClean="0">
                <a:solidFill>
                  <a:schemeClr val="tx1"/>
                </a:solidFill>
                <a:latin typeface="+mn-lt"/>
                <a:cs typeface="Times New Roman" pitchFamily="18" charset="0"/>
              </a:rPr>
              <a:t> on top of the Arduino Uno; also has an RTC (perhaps put that on the upper left side of the breadboard).</a:t>
            </a:r>
            <a:r>
              <a:rPr lang="en-US" sz="2200" dirty="0">
                <a:solidFill>
                  <a:schemeClr val="tx1"/>
                </a:solidFill>
                <a:latin typeface="+mn-lt"/>
                <a:cs typeface="Times New Roman" pitchFamily="18" charset="0"/>
              </a:rPr>
              <a:t> </a:t>
            </a:r>
            <a:r>
              <a:rPr lang="en-US" sz="2200" dirty="0" smtClean="0">
                <a:solidFill>
                  <a:schemeClr val="tx1"/>
                </a:solidFill>
                <a:latin typeface="+mn-lt"/>
                <a:cs typeface="Times New Roman" pitchFamily="18" charset="0"/>
              </a:rPr>
              <a:t/>
            </a:r>
            <a:br>
              <a:rPr lang="en-US" sz="2200" dirty="0" smtClean="0">
                <a:solidFill>
                  <a:schemeClr val="tx1"/>
                </a:solidFill>
                <a:latin typeface="+mn-lt"/>
                <a:cs typeface="Times New Roman" pitchFamily="18" charset="0"/>
              </a:rPr>
            </a:br>
            <a:r>
              <a:rPr lang="en-US" sz="2200" dirty="0" smtClean="0">
                <a:solidFill>
                  <a:schemeClr val="tx1"/>
                </a:solidFill>
                <a:latin typeface="+mn-lt"/>
                <a:cs typeface="Times New Roman" pitchFamily="18" charset="0"/>
              </a:rPr>
              <a:t>Abide by this color convention: red is power, black is ground, green is data.</a:t>
            </a:r>
            <a:endParaRPr lang="en-US" sz="2200" dirty="0">
              <a:solidFill>
                <a:schemeClr val="tx1"/>
              </a:solidFill>
              <a:latin typeface="+mn-lt"/>
              <a:cs typeface="Times New Roman" pitchFamily="18" charset="0"/>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1" t="23882" r="28079" b="16307"/>
          <a:stretch/>
        </p:blipFill>
        <p:spPr bwMode="auto">
          <a:xfrm>
            <a:off x="685800" y="1905000"/>
            <a:ext cx="7649030" cy="410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244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Activity </a:t>
            </a:r>
            <a:r>
              <a:rPr lang="en-US" sz="3600" dirty="0"/>
              <a:t>9</a:t>
            </a:r>
            <a:r>
              <a:rPr lang="en-US" sz="3600" dirty="0" smtClean="0"/>
              <a:t> – GPS, external power</a:t>
            </a:r>
            <a:endParaRPr lang="en-US" sz="3600" dirty="0"/>
          </a:p>
        </p:txBody>
      </p:sp>
      <p:sp>
        <p:nvSpPr>
          <p:cNvPr id="3" name="Content Placeholder 2"/>
          <p:cNvSpPr>
            <a:spLocks noGrp="1"/>
          </p:cNvSpPr>
          <p:nvPr>
            <p:ph type="body" idx="1"/>
          </p:nvPr>
        </p:nvSpPr>
        <p:spPr>
          <a:xfrm>
            <a:off x="0" y="1143000"/>
            <a:ext cx="9144000" cy="5029200"/>
          </a:xfrm>
        </p:spPr>
        <p:txBody>
          <a:bodyPr>
            <a:normAutofit lnSpcReduction="10000"/>
          </a:bodyPr>
          <a:lstStyle/>
          <a:p>
            <a:pPr>
              <a:spcBef>
                <a:spcPts val="0"/>
              </a:spcBef>
            </a:pPr>
            <a:r>
              <a:rPr lang="en-US" sz="2000" dirty="0" smtClean="0">
                <a:latin typeface="+mn-lt"/>
                <a:cs typeface="Times New Roman" pitchFamily="18" charset="0"/>
              </a:rPr>
              <a:t>With the </a:t>
            </a:r>
            <a:r>
              <a:rPr lang="en-US" sz="2000" dirty="0" err="1" smtClean="0">
                <a:latin typeface="+mn-lt"/>
                <a:cs typeface="Times New Roman" pitchFamily="18" charset="0"/>
              </a:rPr>
              <a:t>Arduino</a:t>
            </a:r>
            <a:r>
              <a:rPr lang="en-US" sz="2000" dirty="0" smtClean="0">
                <a:latin typeface="+mn-lt"/>
                <a:cs typeface="Times New Roman" pitchFamily="18" charset="0"/>
              </a:rPr>
              <a:t> unplugged, add the GPS module (to the upper right hand corner of your breadboard) using the table on the next slide.</a:t>
            </a:r>
          </a:p>
          <a:p>
            <a:pPr lvl="0">
              <a:defRPr/>
            </a:pPr>
            <a:r>
              <a:rPr lang="en-US" sz="2000" dirty="0" smtClean="0">
                <a:latin typeface="+mn-lt"/>
                <a:cs typeface="Times New Roman" pitchFamily="18" charset="0"/>
              </a:rPr>
              <a:t>Place </a:t>
            </a:r>
            <a:r>
              <a:rPr lang="en-US" sz="2000" dirty="0" err="1" smtClean="0">
                <a:latin typeface="Courier New" pitchFamily="49" charset="0"/>
                <a:cs typeface="Courier New" pitchFamily="49" charset="0"/>
              </a:rPr>
              <a:t>TinyGPS</a:t>
            </a:r>
            <a:r>
              <a:rPr lang="en-US" sz="2000" dirty="0" smtClean="0">
                <a:latin typeface="+mn-lt"/>
                <a:cs typeface="Times New Roman" pitchFamily="18" charset="0"/>
              </a:rPr>
              <a:t> into your </a:t>
            </a:r>
            <a:r>
              <a:rPr lang="en-US" sz="2000" dirty="0" err="1" smtClean="0">
                <a:latin typeface="+mn-lt"/>
                <a:cs typeface="Times New Roman" pitchFamily="18" charset="0"/>
              </a:rPr>
              <a:t>Arduino</a:t>
            </a:r>
            <a:r>
              <a:rPr lang="en-US" sz="2000" dirty="0" smtClean="0">
                <a:latin typeface="+mn-lt"/>
                <a:cs typeface="Times New Roman" pitchFamily="18" charset="0"/>
              </a:rPr>
              <a:t> library.  This activity also uses </a:t>
            </a:r>
            <a:r>
              <a:rPr lang="en-US" sz="2000" dirty="0" smtClean="0">
                <a:latin typeface="Courier New" pitchFamily="49" charset="0"/>
                <a:cs typeface="Courier New" pitchFamily="49" charset="0"/>
              </a:rPr>
              <a:t>SD</a:t>
            </a:r>
            <a:r>
              <a:rPr lang="en-US" sz="2000" dirty="0" smtClean="0">
                <a:latin typeface="Times New Roman" pitchFamily="18" charset="0"/>
                <a:cs typeface="Times New Roman" pitchFamily="18" charset="0"/>
              </a:rPr>
              <a:t>, </a:t>
            </a:r>
            <a:r>
              <a:rPr lang="en-US" sz="2000" dirty="0" smtClean="0">
                <a:latin typeface="Courier New" pitchFamily="49" charset="0"/>
                <a:cs typeface="Courier New" pitchFamily="49" charset="0"/>
              </a:rPr>
              <a:t>SPI</a:t>
            </a:r>
            <a:r>
              <a:rPr lang="en-US" sz="2000" dirty="0" smtClean="0">
                <a:latin typeface="Times New Roman" pitchFamily="18" charset="0"/>
                <a:cs typeface="Times New Roman" pitchFamily="18" charset="0"/>
              </a:rPr>
              <a:t>,</a:t>
            </a:r>
            <a:r>
              <a:rPr lang="en-US" sz="2000" dirty="0" smtClean="0">
                <a:latin typeface="+mn-lt"/>
                <a:cs typeface="Times New Roman" pitchFamily="18" charset="0"/>
              </a:rPr>
              <a:t> and </a:t>
            </a:r>
            <a:r>
              <a:rPr lang="en-US" sz="2000" dirty="0" err="1" smtClean="0">
                <a:latin typeface="Courier New" pitchFamily="49" charset="0"/>
                <a:cs typeface="Courier New" pitchFamily="49" charset="0"/>
              </a:rPr>
              <a:t>SoftwareSerial</a:t>
            </a:r>
            <a:r>
              <a:rPr lang="en-US" sz="2000" dirty="0" smtClean="0">
                <a:latin typeface="+mn-lt"/>
                <a:cs typeface="Times New Roman" pitchFamily="18" charset="0"/>
              </a:rPr>
              <a:t> (already in your library).</a:t>
            </a:r>
          </a:p>
          <a:p>
            <a:pPr>
              <a:spcBef>
                <a:spcPts val="0"/>
              </a:spcBef>
            </a:pPr>
            <a:r>
              <a:rPr lang="en-US" sz="2000" dirty="0" smtClean="0">
                <a:latin typeface="+mn-lt"/>
                <a:cs typeface="Times New Roman" pitchFamily="18" charset="0"/>
              </a:rPr>
              <a:t>Plug in the USB cable and load the sketch </a:t>
            </a:r>
            <a:r>
              <a:rPr lang="en-US" sz="2000" dirty="0" err="1" smtClean="0">
                <a:latin typeface="Courier New" pitchFamily="49" charset="0"/>
                <a:cs typeface="Courier New" pitchFamily="49" charset="0"/>
              </a:rPr>
              <a:t>GPS_on_SD</a:t>
            </a:r>
            <a:r>
              <a:rPr lang="en-US" sz="2000" dirty="0" smtClean="0">
                <a:latin typeface="+mn-lt"/>
                <a:cs typeface="Times New Roman" pitchFamily="18" charset="0"/>
              </a:rPr>
              <a:t>.  Upload the sketch to the </a:t>
            </a:r>
            <a:r>
              <a:rPr lang="en-US" sz="2000" dirty="0" err="1" smtClean="0">
                <a:latin typeface="+mn-lt"/>
                <a:cs typeface="Times New Roman" pitchFamily="18" charset="0"/>
              </a:rPr>
              <a:t>Arduino</a:t>
            </a:r>
            <a:r>
              <a:rPr lang="en-US" sz="2000" dirty="0" smtClean="0">
                <a:latin typeface="+mn-lt"/>
                <a:cs typeface="Times New Roman" pitchFamily="18" charset="0"/>
              </a:rPr>
              <a:t> Uno.  Open the serial monitor and watch it run.  The GPS probably won’t get a lock so the data will probably be uninteresting.</a:t>
            </a:r>
          </a:p>
          <a:p>
            <a:pPr>
              <a:spcBef>
                <a:spcPts val="0"/>
              </a:spcBef>
            </a:pPr>
            <a:r>
              <a:rPr lang="en-US" sz="2000" dirty="0" smtClean="0">
                <a:latin typeface="+mn-lt"/>
                <a:cs typeface="Times New Roman" pitchFamily="18" charset="0"/>
              </a:rPr>
              <a:t>Unplug the USB cable (AKA the programming cable).  Power the </a:t>
            </a:r>
            <a:r>
              <a:rPr lang="en-US" sz="2000" dirty="0" err="1" smtClean="0">
                <a:latin typeface="+mn-lt"/>
                <a:cs typeface="Times New Roman" pitchFamily="18" charset="0"/>
              </a:rPr>
              <a:t>Arduino</a:t>
            </a:r>
            <a:r>
              <a:rPr lang="en-US" sz="2000" dirty="0" smtClean="0">
                <a:latin typeface="+mn-lt"/>
                <a:cs typeface="Times New Roman" pitchFamily="18" charset="0"/>
              </a:rPr>
              <a:t> Uno using a 9-volt battery through the power jack instead.  You can now run sketches independently from the laptop (but no more serial monitoring!).  This mode of operating is critical for applications like quadcopters, ballooning, and rocketry.</a:t>
            </a:r>
          </a:p>
          <a:p>
            <a:pPr>
              <a:spcBef>
                <a:spcPts val="0"/>
              </a:spcBef>
            </a:pPr>
            <a:r>
              <a:rPr lang="en-US" sz="2000" dirty="0" smtClean="0">
                <a:latin typeface="+mn-lt"/>
                <a:cs typeface="Times New Roman" pitchFamily="18" charset="0"/>
              </a:rPr>
              <a:t>The LED on the GPS gives its lock status.  Fast blink means “not locked”; slow blink means locked.  You are unlikely to get it to lock indoors so take the package outside until it gets a lock then walk around a bit to collect some interesting data.  Come back in and look at the GPS data that was logged to the micro-SD card.</a:t>
            </a:r>
          </a:p>
        </p:txBody>
      </p:sp>
    </p:spTree>
    <p:extLst>
      <p:ext uri="{BB962C8B-B14F-4D97-AF65-F5344CB8AC3E}">
        <p14:creationId xmlns:p14="http://schemas.microsoft.com/office/powerpoint/2010/main" val="2557881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err="1" smtClean="0"/>
              <a:t>Adafruit</a:t>
            </a:r>
            <a:r>
              <a:rPr lang="en-US" sz="3600" dirty="0" smtClean="0"/>
              <a:t> Ultimate GPS Breakout</a:t>
            </a:r>
            <a:endParaRPr lang="en-US" sz="36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6593276"/>
              </p:ext>
            </p:extLst>
          </p:nvPr>
        </p:nvGraphicFramePr>
        <p:xfrm>
          <a:off x="381000" y="1600200"/>
          <a:ext cx="8229600" cy="3855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 To</a:t>
                      </a:r>
                      <a:endParaRPr lang="en-US" dirty="0"/>
                    </a:p>
                  </a:txBody>
                  <a:tcPr/>
                </a:tc>
              </a:tr>
              <a:tr h="370840">
                <a:tc>
                  <a:txBody>
                    <a:bodyPr/>
                    <a:lstStyle/>
                    <a:p>
                      <a:r>
                        <a:rPr lang="en-US" dirty="0" smtClean="0">
                          <a:latin typeface="Times New Roman" pitchFamily="18" charset="0"/>
                          <a:cs typeface="Times New Roman" pitchFamily="18" charset="0"/>
                        </a:rPr>
                        <a:t>3.3V</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Provides</a:t>
                      </a:r>
                      <a:r>
                        <a:rPr lang="en-US" baseline="0" dirty="0" smtClean="0">
                          <a:latin typeface="Times New Roman" pitchFamily="18" charset="0"/>
                          <a:cs typeface="Times New Roman" pitchFamily="18" charset="0"/>
                        </a:rPr>
                        <a:t> a 3.3V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EN</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Enables Sleep Mode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VBAT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Allows battery</a:t>
                      </a:r>
                      <a:r>
                        <a:rPr lang="en-US" baseline="0" dirty="0" smtClean="0">
                          <a:latin typeface="Times New Roman" pitchFamily="18" charset="0"/>
                          <a:cs typeface="Times New Roman" pitchFamily="18" charset="0"/>
                        </a:rPr>
                        <a:t> input for RTC</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FIX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Output</a:t>
                      </a:r>
                      <a:r>
                        <a:rPr lang="en-US" baseline="0" dirty="0" smtClean="0">
                          <a:latin typeface="Times New Roman" pitchFamily="18" charset="0"/>
                          <a:cs typeface="Times New Roman" pitchFamily="18" charset="0"/>
                        </a:rPr>
                        <a:t> at same time as fix LED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 (May want to connect depending on your project)</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TX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Transmit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D5</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RX</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Receive</a:t>
                      </a:r>
                      <a:endParaRPr lang="en-US" dirty="0">
                        <a:latin typeface="Times New Roman" pitchFamily="18" charset="0"/>
                        <a:cs typeface="Times New Roman" pitchFamily="18" charset="0"/>
                      </a:endParaRPr>
                    </a:p>
                  </a:txBody>
                  <a:tcPr/>
                </a:tc>
                <a:tc>
                  <a:txBody>
                    <a:bodyPr/>
                    <a:lstStyle/>
                    <a:p>
                      <a:r>
                        <a:rPr lang="en-US" smtClean="0">
                          <a:latin typeface="Times New Roman" pitchFamily="18" charset="0"/>
                          <a:cs typeface="Times New Roman" pitchFamily="18" charset="0"/>
                        </a:rPr>
                        <a:t>D6</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GND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Ground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GND</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VIN</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5V Power</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5V</a:t>
                      </a:r>
                      <a:endParaRPr lang="en-US" dirty="0">
                        <a:latin typeface="Times New Roman" pitchFamily="18" charset="0"/>
                        <a:cs typeface="Times New Roman" pitchFamily="18" charset="0"/>
                      </a:endParaRPr>
                    </a:p>
                  </a:txBody>
                  <a:tcPr/>
                </a:tc>
              </a:tr>
              <a:tr h="370840">
                <a:tc>
                  <a:txBody>
                    <a:bodyPr/>
                    <a:lstStyle/>
                    <a:p>
                      <a:r>
                        <a:rPr lang="en-US" dirty="0" smtClean="0">
                          <a:latin typeface="Times New Roman" pitchFamily="18" charset="0"/>
                          <a:cs typeface="Times New Roman" pitchFamily="18" charset="0"/>
                        </a:rPr>
                        <a:t>PPS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Pulse</a:t>
                      </a:r>
                      <a:r>
                        <a:rPr lang="en-US" baseline="0" dirty="0" smtClean="0">
                          <a:latin typeface="Times New Roman" pitchFamily="18" charset="0"/>
                          <a:cs typeface="Times New Roman" pitchFamily="18" charset="0"/>
                        </a:rPr>
                        <a:t> per second output</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Not</a:t>
                      </a:r>
                      <a:r>
                        <a:rPr lang="en-US" baseline="0" dirty="0" smtClean="0">
                          <a:latin typeface="Times New Roman" pitchFamily="18" charset="0"/>
                          <a:cs typeface="Times New Roman" pitchFamily="18" charset="0"/>
                        </a:rPr>
                        <a:t> connected</a:t>
                      </a:r>
                      <a:endParaRPr lang="en-US"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t="15777" r="9459" b="4396"/>
          <a:stretch/>
        </p:blipFill>
        <p:spPr bwMode="auto">
          <a:xfrm>
            <a:off x="830107" y="838200"/>
            <a:ext cx="747569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a:spLocks noGrp="1"/>
          </p:cNvSpPr>
          <p:nvPr>
            <p:ph type="title"/>
          </p:nvPr>
        </p:nvSpPr>
        <p:spPr>
          <a:xfrm>
            <a:off x="381000" y="0"/>
            <a:ext cx="8534400" cy="856488"/>
          </a:xfrm>
        </p:spPr>
        <p:txBody>
          <a:bodyPr>
            <a:normAutofit fontScale="90000"/>
          </a:bodyPr>
          <a:lstStyle/>
          <a:p>
            <a:r>
              <a:rPr lang="en-US" dirty="0" smtClean="0"/>
              <a:t>Arduino Uno – more details (Ref. 2)</a:t>
            </a:r>
            <a:endParaRPr lang="en-US" dirty="0"/>
          </a:p>
        </p:txBody>
      </p:sp>
    </p:spTree>
    <p:extLst>
      <p:ext uri="{BB962C8B-B14F-4D97-AF65-F5344CB8AC3E}">
        <p14:creationId xmlns:p14="http://schemas.microsoft.com/office/powerpoint/2010/main" val="2194216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Arduino Mega</a:t>
            </a:r>
            <a:r>
              <a:rPr lang="en-US" sz="3600" dirty="0" smtClean="0"/>
              <a:t> – Larger, more pins</a:t>
            </a:r>
            <a:br>
              <a:rPr lang="en-US" sz="3600" dirty="0" smtClean="0"/>
            </a:br>
            <a:r>
              <a:rPr lang="en-US" sz="3600" dirty="0" smtClean="0"/>
              <a:t>(we won’t be using this today)</a:t>
            </a:r>
            <a:endParaRPr lang="en-US" sz="3600" dirty="0"/>
          </a:p>
        </p:txBody>
      </p:sp>
      <p:pic>
        <p:nvPicPr>
          <p:cNvPr id="4" name="Content Placeholder 3" descr="ArduinoMega2560_R3_Front.jpg"/>
          <p:cNvPicPr>
            <a:picLocks noGrp="1" noChangeAspect="1"/>
          </p:cNvPicPr>
          <p:nvPr>
            <p:ph idx="4294967295"/>
          </p:nvPr>
        </p:nvPicPr>
        <p:blipFill>
          <a:blip r:embed="rId2" cstate="print"/>
          <a:stretch>
            <a:fillRect/>
          </a:stretch>
        </p:blipFill>
        <p:spPr>
          <a:xfrm>
            <a:off x="304800" y="2133600"/>
            <a:ext cx="8229600" cy="3998913"/>
          </a:xfrm>
        </p:spPr>
      </p:pic>
      <p:cxnSp>
        <p:nvCxnSpPr>
          <p:cNvPr id="5" name="Straight Connector 4"/>
          <p:cNvCxnSpPr>
            <a:stCxn id="6" idx="2"/>
          </p:cNvCxnSpPr>
          <p:nvPr/>
        </p:nvCxnSpPr>
        <p:spPr>
          <a:xfrm>
            <a:off x="838200" y="2322731"/>
            <a:ext cx="0" cy="877669"/>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152400" y="1676400"/>
            <a:ext cx="1371600" cy="646331"/>
          </a:xfrm>
          <a:prstGeom prst="rect">
            <a:avLst/>
          </a:prstGeom>
          <a:noFill/>
        </p:spPr>
        <p:txBody>
          <a:bodyPr wrap="square" rtlCol="0">
            <a:spAutoFit/>
          </a:bodyPr>
          <a:lstStyle/>
          <a:p>
            <a:r>
              <a:rPr lang="en-US" dirty="0" smtClean="0"/>
              <a:t>USB Connector</a:t>
            </a:r>
            <a:endParaRPr lang="en-US" dirty="0"/>
          </a:p>
        </p:txBody>
      </p:sp>
      <p:cxnSp>
        <p:nvCxnSpPr>
          <p:cNvPr id="7" name="Straight Connector 6"/>
          <p:cNvCxnSpPr>
            <a:stCxn id="12" idx="3"/>
          </p:cNvCxnSpPr>
          <p:nvPr/>
        </p:nvCxnSpPr>
        <p:spPr>
          <a:xfrm flipV="1">
            <a:off x="5562600" y="6096000"/>
            <a:ext cx="533400" cy="323166"/>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8" name="Straight Connector 7"/>
          <p:cNvCxnSpPr/>
          <p:nvPr/>
        </p:nvCxnSpPr>
        <p:spPr>
          <a:xfrm flipV="1">
            <a:off x="990600" y="6019800"/>
            <a:ext cx="2895600" cy="3048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609600" y="5029200"/>
            <a:ext cx="914400" cy="4572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0" y="4343400"/>
            <a:ext cx="1295400" cy="646331"/>
          </a:xfrm>
          <a:prstGeom prst="rect">
            <a:avLst/>
          </a:prstGeom>
          <a:noFill/>
        </p:spPr>
        <p:txBody>
          <a:bodyPr wrap="square" rtlCol="0">
            <a:spAutoFit/>
          </a:bodyPr>
          <a:lstStyle/>
          <a:p>
            <a:r>
              <a:rPr lang="en-US" dirty="0" smtClean="0"/>
              <a:t>Battery Connector</a:t>
            </a:r>
            <a:endParaRPr lang="en-US" dirty="0"/>
          </a:p>
        </p:txBody>
      </p:sp>
      <p:sp>
        <p:nvSpPr>
          <p:cNvPr id="11" name="TextBox 10"/>
          <p:cNvSpPr txBox="1"/>
          <p:nvPr/>
        </p:nvSpPr>
        <p:spPr>
          <a:xfrm>
            <a:off x="152400" y="6096000"/>
            <a:ext cx="1219200" cy="646331"/>
          </a:xfrm>
          <a:prstGeom prst="rect">
            <a:avLst/>
          </a:prstGeom>
          <a:noFill/>
        </p:spPr>
        <p:txBody>
          <a:bodyPr wrap="square" rtlCol="0">
            <a:spAutoFit/>
          </a:bodyPr>
          <a:lstStyle/>
          <a:p>
            <a:r>
              <a:rPr lang="en-US" dirty="0" smtClean="0">
                <a:solidFill>
                  <a:schemeClr val="bg1"/>
                </a:solidFill>
              </a:rPr>
              <a:t>Power Pins</a:t>
            </a:r>
            <a:endParaRPr lang="en-US" dirty="0">
              <a:solidFill>
                <a:schemeClr val="bg1"/>
              </a:solidFill>
            </a:endParaRPr>
          </a:p>
        </p:txBody>
      </p:sp>
      <p:sp>
        <p:nvSpPr>
          <p:cNvPr id="12" name="TextBox 11"/>
          <p:cNvSpPr txBox="1"/>
          <p:nvPr/>
        </p:nvSpPr>
        <p:spPr>
          <a:xfrm>
            <a:off x="4648200" y="6096000"/>
            <a:ext cx="914400" cy="646331"/>
          </a:xfrm>
          <a:prstGeom prst="rect">
            <a:avLst/>
          </a:prstGeom>
          <a:noFill/>
        </p:spPr>
        <p:txBody>
          <a:bodyPr wrap="square" rtlCol="0">
            <a:spAutoFit/>
          </a:bodyPr>
          <a:lstStyle/>
          <a:p>
            <a:r>
              <a:rPr lang="en-US" dirty="0" smtClean="0">
                <a:solidFill>
                  <a:schemeClr val="bg1"/>
                </a:solidFill>
              </a:rPr>
              <a:t>Analog Pins</a:t>
            </a:r>
            <a:endParaRPr lang="en-US" dirty="0">
              <a:solidFill>
                <a:schemeClr val="bg1"/>
              </a:solidFill>
            </a:endParaRPr>
          </a:p>
        </p:txBody>
      </p:sp>
      <p:cxnSp>
        <p:nvCxnSpPr>
          <p:cNvPr id="13" name="Straight Connector 12"/>
          <p:cNvCxnSpPr>
            <a:stCxn id="14" idx="1"/>
          </p:cNvCxnSpPr>
          <p:nvPr/>
        </p:nvCxnSpPr>
        <p:spPr>
          <a:xfrm flipH="1">
            <a:off x="4648200" y="1872734"/>
            <a:ext cx="2667000" cy="489466"/>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7315200" y="1688068"/>
            <a:ext cx="1676400" cy="369332"/>
          </a:xfrm>
          <a:prstGeom prst="rect">
            <a:avLst/>
          </a:prstGeom>
          <a:noFill/>
        </p:spPr>
        <p:txBody>
          <a:bodyPr wrap="square" rtlCol="0">
            <a:spAutoFit/>
          </a:bodyPr>
          <a:lstStyle/>
          <a:p>
            <a:r>
              <a:rPr lang="en-US" dirty="0" smtClean="0"/>
              <a:t>Digital Pins</a:t>
            </a:r>
            <a:endParaRPr lang="en-US" dirty="0"/>
          </a:p>
        </p:txBody>
      </p:sp>
      <p:cxnSp>
        <p:nvCxnSpPr>
          <p:cNvPr id="19" name="Straight Connector 18"/>
          <p:cNvCxnSpPr/>
          <p:nvPr/>
        </p:nvCxnSpPr>
        <p:spPr>
          <a:xfrm>
            <a:off x="8077200" y="1981200"/>
            <a:ext cx="152400" cy="16118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24300" y="1698171"/>
            <a:ext cx="1447800" cy="369332"/>
          </a:xfrm>
          <a:prstGeom prst="rect">
            <a:avLst/>
          </a:prstGeom>
          <a:noFill/>
        </p:spPr>
        <p:txBody>
          <a:bodyPr wrap="square" rtlCol="0">
            <a:spAutoFit/>
          </a:bodyPr>
          <a:lstStyle/>
          <a:p>
            <a:r>
              <a:rPr lang="en-US" dirty="0" smtClean="0"/>
              <a:t>Serial Pins</a:t>
            </a:r>
            <a:endParaRPr lang="en-US" dirty="0"/>
          </a:p>
        </p:txBody>
      </p:sp>
      <p:cxnSp>
        <p:nvCxnSpPr>
          <p:cNvPr id="23" name="Straight Connector 22"/>
          <p:cNvCxnSpPr/>
          <p:nvPr/>
        </p:nvCxnSpPr>
        <p:spPr>
          <a:xfrm>
            <a:off x="5105400" y="1882837"/>
            <a:ext cx="1828800" cy="47936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247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Arduino Mini</a:t>
            </a:r>
            <a:r>
              <a:rPr lang="en-US" sz="3200" dirty="0" smtClean="0"/>
              <a:t> – Smaller and lighter; (more </a:t>
            </a:r>
            <a:r>
              <a:rPr lang="en-US" sz="3200" dirty="0" smtClean="0"/>
              <a:t>appropriate for some applications)</a:t>
            </a:r>
            <a:endParaRPr lang="en-US" sz="3200" dirty="0"/>
          </a:p>
        </p:txBody>
      </p:sp>
      <p:sp>
        <p:nvSpPr>
          <p:cNvPr id="3" name="Text Placeholder 2"/>
          <p:cNvSpPr>
            <a:spLocks noGrp="1"/>
          </p:cNvSpPr>
          <p:nvPr>
            <p:ph type="body" idx="1"/>
          </p:nvPr>
        </p:nvSpPr>
        <p:spPr/>
        <p:txBody>
          <a:bodyPr/>
          <a:lstStyle/>
          <a:p>
            <a:endParaRPr lang="en-US" dirty="0"/>
          </a:p>
        </p:txBody>
      </p:sp>
      <p:pic>
        <p:nvPicPr>
          <p:cNvPr id="1026" name="Picture 2" descr="http://arduino.cc/en/uploads/Main/Mini05_front.jpg"/>
          <p:cNvPicPr>
            <a:picLocks noChangeAspect="1" noChangeArrowheads="1"/>
          </p:cNvPicPr>
          <p:nvPr/>
        </p:nvPicPr>
        <p:blipFill>
          <a:blip r:embed="rId2" cstate="print"/>
          <a:srcRect/>
          <a:stretch>
            <a:fillRect/>
          </a:stretch>
        </p:blipFill>
        <p:spPr bwMode="auto">
          <a:xfrm>
            <a:off x="762000" y="1371600"/>
            <a:ext cx="7784792" cy="4648200"/>
          </a:xfrm>
          <a:prstGeom prst="rect">
            <a:avLst/>
          </a:prstGeom>
          <a:noFill/>
        </p:spPr>
      </p:pic>
      <p:sp>
        <p:nvSpPr>
          <p:cNvPr id="5" name="TextBox 4"/>
          <p:cNvSpPr txBox="1"/>
          <p:nvPr/>
        </p:nvSpPr>
        <p:spPr>
          <a:xfrm>
            <a:off x="76200" y="1447800"/>
            <a:ext cx="1447800" cy="369332"/>
          </a:xfrm>
          <a:prstGeom prst="rect">
            <a:avLst/>
          </a:prstGeom>
          <a:noFill/>
        </p:spPr>
        <p:txBody>
          <a:bodyPr wrap="square" rtlCol="0">
            <a:spAutoFit/>
          </a:bodyPr>
          <a:lstStyle/>
          <a:p>
            <a:r>
              <a:rPr lang="en-US" dirty="0" smtClean="0"/>
              <a:t>Digital Pins</a:t>
            </a:r>
            <a:endParaRPr lang="en-US" dirty="0"/>
          </a:p>
        </p:txBody>
      </p:sp>
      <p:cxnSp>
        <p:nvCxnSpPr>
          <p:cNvPr id="7" name="Straight Connector 6"/>
          <p:cNvCxnSpPr>
            <a:stCxn id="5" idx="3"/>
          </p:cNvCxnSpPr>
          <p:nvPr/>
        </p:nvCxnSpPr>
        <p:spPr>
          <a:xfrm>
            <a:off x="1524000" y="1632466"/>
            <a:ext cx="2362200" cy="6315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 y="3505200"/>
            <a:ext cx="1447800" cy="369332"/>
          </a:xfrm>
          <a:prstGeom prst="rect">
            <a:avLst/>
          </a:prstGeom>
          <a:noFill/>
        </p:spPr>
        <p:txBody>
          <a:bodyPr wrap="square" rtlCol="0">
            <a:spAutoFit/>
          </a:bodyPr>
          <a:lstStyle/>
          <a:p>
            <a:r>
              <a:rPr lang="en-US" dirty="0" smtClean="0"/>
              <a:t>Analog Pins</a:t>
            </a:r>
            <a:endParaRPr lang="en-US" dirty="0"/>
          </a:p>
        </p:txBody>
      </p:sp>
      <p:cxnSp>
        <p:nvCxnSpPr>
          <p:cNvPr id="11" name="Straight Connector 10"/>
          <p:cNvCxnSpPr>
            <a:stCxn id="9" idx="3"/>
          </p:cNvCxnSpPr>
          <p:nvPr/>
        </p:nvCxnSpPr>
        <p:spPr>
          <a:xfrm flipV="1">
            <a:off x="1524000" y="3200400"/>
            <a:ext cx="762000" cy="4894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3"/>
          </p:cNvCxnSpPr>
          <p:nvPr/>
        </p:nvCxnSpPr>
        <p:spPr>
          <a:xfrm>
            <a:off x="1524000" y="3689866"/>
            <a:ext cx="2362200" cy="10345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10400" y="1447800"/>
            <a:ext cx="2133600" cy="369332"/>
          </a:xfrm>
          <a:prstGeom prst="rect">
            <a:avLst/>
          </a:prstGeom>
          <a:noFill/>
        </p:spPr>
        <p:txBody>
          <a:bodyPr wrap="square" rtlCol="0">
            <a:spAutoFit/>
          </a:bodyPr>
          <a:lstStyle/>
          <a:p>
            <a:r>
              <a:rPr lang="en-US" dirty="0" smtClean="0"/>
              <a:t>Serial Connectors</a:t>
            </a:r>
            <a:endParaRPr lang="en-US" dirty="0"/>
          </a:p>
        </p:txBody>
      </p:sp>
      <p:cxnSp>
        <p:nvCxnSpPr>
          <p:cNvPr id="16" name="Straight Connector 15"/>
          <p:cNvCxnSpPr>
            <a:stCxn id="14" idx="2"/>
          </p:cNvCxnSpPr>
          <p:nvPr/>
        </p:nvCxnSpPr>
        <p:spPr>
          <a:xfrm flipH="1">
            <a:off x="7086600" y="1817132"/>
            <a:ext cx="990600" cy="14594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39000" y="5334000"/>
            <a:ext cx="1447800" cy="369332"/>
          </a:xfrm>
          <a:prstGeom prst="rect">
            <a:avLst/>
          </a:prstGeom>
          <a:noFill/>
        </p:spPr>
        <p:txBody>
          <a:bodyPr wrap="square" rtlCol="0">
            <a:spAutoFit/>
          </a:bodyPr>
          <a:lstStyle/>
          <a:p>
            <a:r>
              <a:rPr lang="en-US" dirty="0" smtClean="0"/>
              <a:t>Power Pins</a:t>
            </a:r>
            <a:endParaRPr lang="en-US" dirty="0"/>
          </a:p>
        </p:txBody>
      </p:sp>
      <p:cxnSp>
        <p:nvCxnSpPr>
          <p:cNvPr id="19" name="Straight Connector 18"/>
          <p:cNvCxnSpPr/>
          <p:nvPr/>
        </p:nvCxnSpPr>
        <p:spPr>
          <a:xfrm flipH="1" flipV="1">
            <a:off x="6858000" y="4800600"/>
            <a:ext cx="381000" cy="685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381000" y="152400"/>
            <a:ext cx="8534400" cy="856488"/>
          </a:xfrm>
        </p:spPr>
        <p:txBody>
          <a:bodyPr>
            <a:normAutofit/>
          </a:bodyPr>
          <a:lstStyle/>
          <a:p>
            <a:r>
              <a:rPr lang="en-US" dirty="0" smtClean="0"/>
              <a:t>(Solderless) Breadboard (Ref. 2)</a:t>
            </a:r>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22" t="21899" r="9459" b="8398"/>
          <a:stretch/>
        </p:blipFill>
        <p:spPr bwMode="auto">
          <a:xfrm>
            <a:off x="533400" y="1186543"/>
            <a:ext cx="8066315" cy="483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595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446" y="609600"/>
            <a:ext cx="8534400" cy="856488"/>
          </a:xfrm>
        </p:spPr>
        <p:txBody>
          <a:bodyPr>
            <a:normAutofit/>
          </a:bodyPr>
          <a:lstStyle/>
          <a:p>
            <a:r>
              <a:rPr lang="en-US" dirty="0" smtClean="0"/>
              <a:t>Breadboard Innards (Ref. 2)</a:t>
            </a: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20" t="40973" r="8960" b="3455"/>
          <a:stretch/>
        </p:blipFill>
        <p:spPr bwMode="auto">
          <a:xfrm>
            <a:off x="533400" y="1447800"/>
            <a:ext cx="8066315" cy="385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5486400"/>
            <a:ext cx="8915646" cy="646331"/>
          </a:xfrm>
          <a:prstGeom prst="rect">
            <a:avLst/>
          </a:prstGeom>
          <a:noFill/>
        </p:spPr>
        <p:txBody>
          <a:bodyPr wrap="none" rtlCol="0">
            <a:spAutoFit/>
          </a:bodyPr>
          <a:lstStyle/>
          <a:p>
            <a:r>
              <a:rPr lang="en-US" dirty="0" smtClean="0"/>
              <a:t>Insert 22-gauge solid wire jumpers and component leads into breadboard clips to make</a:t>
            </a:r>
          </a:p>
          <a:p>
            <a:r>
              <a:rPr lang="en-US" dirty="0" smtClean="0"/>
              <a:t>electrical connections without soldering.  Use the edge “rails” for power (5V) and ground.</a:t>
            </a:r>
            <a:endParaRPr lang="en-US" dirty="0"/>
          </a:p>
        </p:txBody>
      </p:sp>
    </p:spTree>
    <p:extLst>
      <p:ext uri="{BB962C8B-B14F-4D97-AF65-F5344CB8AC3E}">
        <p14:creationId xmlns:p14="http://schemas.microsoft.com/office/powerpoint/2010/main" val="1452966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UM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R master v5">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UofM Theme 1">
      <a:dk1>
        <a:srgbClr val="A50021"/>
      </a:dk1>
      <a:lt1>
        <a:srgbClr val="FFCC00"/>
      </a:lt1>
      <a:dk2>
        <a:srgbClr val="A50021"/>
      </a:dk2>
      <a:lt2>
        <a:srgbClr val="FFCC00"/>
      </a:lt2>
      <a:accent1>
        <a:srgbClr val="000000"/>
      </a:accent1>
      <a:accent2>
        <a:srgbClr val="FFFFFF"/>
      </a:accent2>
      <a:accent3>
        <a:srgbClr val="A50021"/>
      </a:accent3>
      <a:accent4>
        <a:srgbClr val="FFCC00"/>
      </a:accent4>
      <a:accent5>
        <a:srgbClr val="000000"/>
      </a:accent5>
      <a:accent6>
        <a:srgbClr val="2D2D8A"/>
      </a:accent6>
      <a:hlink>
        <a:srgbClr val="00B0F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UMN Theme</Template>
  <TotalTime>6879</TotalTime>
  <Words>4230</Words>
  <Application>Microsoft Office PowerPoint</Application>
  <PresentationFormat>On-screen Show (4:3)</PresentationFormat>
  <Paragraphs>414</Paragraphs>
  <Slides>45</Slides>
  <Notes>4</Notes>
  <HiddenSlides>0</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UMN Theme</vt:lpstr>
      <vt:lpstr>CDR master v5</vt:lpstr>
      <vt:lpstr>1_Office Theme</vt:lpstr>
      <vt:lpstr>3_Office Theme</vt:lpstr>
      <vt:lpstr>5_Office Theme</vt:lpstr>
      <vt:lpstr>2_Office Theme</vt:lpstr>
      <vt:lpstr>Introduction to Arduino (programming, wiring, and more!)</vt:lpstr>
      <vt:lpstr>Goals of this lesson</vt:lpstr>
      <vt:lpstr>What is a Microcontroller?</vt:lpstr>
      <vt:lpstr>Arduino Uno</vt:lpstr>
      <vt:lpstr>Arduino Uno – more details (Ref. 2)</vt:lpstr>
      <vt:lpstr>Arduino Mega – Larger, more pins (we won’t be using this today)</vt:lpstr>
      <vt:lpstr>Arduino Mini – Smaller and lighter; (more appropriate for some applications)</vt:lpstr>
      <vt:lpstr>(Solderless) Breadboard (Ref. 2)</vt:lpstr>
      <vt:lpstr>Breadboard Innards (Ref. 2)</vt:lpstr>
      <vt:lpstr>Introduction to Software</vt:lpstr>
      <vt:lpstr>Parts of the IDE main screen</vt:lpstr>
      <vt:lpstr>BareMinimum – sketch organization</vt:lpstr>
      <vt:lpstr>Activity 1 – making an on-board and external LED blink</vt:lpstr>
      <vt:lpstr>About Motors</vt:lpstr>
      <vt:lpstr>Activity 2: Using a Servo</vt:lpstr>
      <vt:lpstr>Servo</vt:lpstr>
      <vt:lpstr>To Sweep or Not to Sweep</vt:lpstr>
      <vt:lpstr>Notes about Libraries:</vt:lpstr>
      <vt:lpstr>Proto shield &amp; “tiny” breadboard</vt:lpstr>
      <vt:lpstr>A few words on sensors</vt:lpstr>
      <vt:lpstr>About Digital Sensors:</vt:lpstr>
      <vt:lpstr>Activity 3 – Wiring and logging sensor data</vt:lpstr>
      <vt:lpstr>Micro-SD or SD Shield and  Data LED Indicator</vt:lpstr>
      <vt:lpstr>Analog Temperature Sensor</vt:lpstr>
      <vt:lpstr>Digital 3-Axis Magnetometer</vt:lpstr>
      <vt:lpstr>Logging the Data</vt:lpstr>
      <vt:lpstr>Datalogging (To SD Card)</vt:lpstr>
      <vt:lpstr>What is always useful…</vt:lpstr>
      <vt:lpstr>Notes on writing to the “Serial Monitor”</vt:lpstr>
      <vt:lpstr>Notes</vt:lpstr>
      <vt:lpstr>A “breadboard view” looks fairly realistic</vt:lpstr>
      <vt:lpstr>A circuit diagram (AKA schematic)</vt:lpstr>
      <vt:lpstr>Typical wiring of a powered analog sensor</vt:lpstr>
      <vt:lpstr>Note the utility of having both 0V (AKA GND) and 5V “rails” (but “tiny” breadboards don’t have rails)</vt:lpstr>
      <vt:lpstr>Next Steps </vt:lpstr>
      <vt:lpstr>Good further resources</vt:lpstr>
      <vt:lpstr>Activity 4 – analog (air-)pressure sensor</vt:lpstr>
      <vt:lpstr>Activity 5 – analog relative humidity sensor</vt:lpstr>
      <vt:lpstr>Activity 6 – using a 3-axis accelerometer</vt:lpstr>
      <vt:lpstr>Digital 3-Axis Accelerometer (breakout board ADXL345)</vt:lpstr>
      <vt:lpstr>PowerPoint Presentation</vt:lpstr>
      <vt:lpstr>PowerPoint Presentation</vt:lpstr>
      <vt:lpstr>Wiring for 2 digital temperature sensors (Not shown – the tiny breadboard is actually mounted on a protoshield on top of the Arduino Uno; also has an RTC (perhaps put that on the upper left side of the breadboard).  Abide by this color convention: red is power, black is ground, green is data.</vt:lpstr>
      <vt:lpstr>Activity 9 – GPS, external power</vt:lpstr>
      <vt:lpstr>Adafruit Ultimate GPS Breakout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Arduino (programming, wiring, and more!)</dc:title>
  <dc:creator>Christopher Gosch</dc:creator>
  <cp:lastModifiedBy>James Flaten</cp:lastModifiedBy>
  <cp:revision>131</cp:revision>
  <dcterms:created xsi:type="dcterms:W3CDTF">2014-05-22T18:58:44Z</dcterms:created>
  <dcterms:modified xsi:type="dcterms:W3CDTF">2015-09-21T10:26:32Z</dcterms:modified>
</cp:coreProperties>
</file>