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997700" cy="92710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FF3300"/>
    <a:srgbClr val="87C5CB"/>
    <a:srgbClr val="5BFFFF"/>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153" autoAdjust="0"/>
  </p:normalViewPr>
  <p:slideViewPr>
    <p:cSldViewPr snapToGrid="0">
      <p:cViewPr varScale="1">
        <p:scale>
          <a:sx n="23" d="100"/>
          <a:sy n="23" d="100"/>
        </p:scale>
        <p:origin x="528" y="12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2287" cy="463697"/>
          </a:xfrm>
          <a:prstGeom prst="rect">
            <a:avLst/>
          </a:prstGeom>
          <a:noFill/>
          <a:ln>
            <a:noFill/>
          </a:ln>
          <a:effectLst/>
          <a:extLst/>
        </p:spPr>
        <p:txBody>
          <a:bodyPr vert="horz" wrap="square" lIns="92946" tIns="46473" rIns="92946" bIns="46473" numCol="1" anchor="t" anchorCtr="0" compatLnSpc="1">
            <a:prstTxWarp prst="textNoShape">
              <a:avLst/>
            </a:prstTxWarp>
          </a:bodyPr>
          <a:lstStyle>
            <a:lvl1pPr defTabSz="929501">
              <a:defRPr sz="1200">
                <a:latin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963633" y="0"/>
            <a:ext cx="3032584" cy="463697"/>
          </a:xfrm>
          <a:prstGeom prst="rect">
            <a:avLst/>
          </a:prstGeom>
          <a:noFill/>
          <a:ln>
            <a:noFill/>
          </a:ln>
          <a:effectLst/>
          <a:extLst/>
        </p:spPr>
        <p:txBody>
          <a:bodyPr vert="horz" wrap="square" lIns="92946" tIns="46473" rIns="92946" bIns="46473" numCol="1" anchor="t" anchorCtr="0" compatLnSpc="1">
            <a:prstTxWarp prst="textNoShape">
              <a:avLst/>
            </a:prstTxWarp>
          </a:bodyPr>
          <a:lstStyle>
            <a:lvl1pPr algn="r" defTabSz="929501">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99918" y="4403652"/>
            <a:ext cx="5598160" cy="4172097"/>
          </a:xfrm>
          <a:prstGeom prst="rect">
            <a:avLst/>
          </a:prstGeom>
          <a:noFill/>
          <a:ln>
            <a:noFill/>
          </a:ln>
          <a:effectLst/>
          <a:extLst/>
        </p:spPr>
        <p:txBody>
          <a:bodyPr vert="horz" wrap="square" lIns="92946" tIns="46473" rIns="92946" bIns="464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05836"/>
            <a:ext cx="3032287" cy="463697"/>
          </a:xfrm>
          <a:prstGeom prst="rect">
            <a:avLst/>
          </a:prstGeom>
          <a:noFill/>
          <a:ln>
            <a:noFill/>
          </a:ln>
          <a:effectLst/>
          <a:extLst/>
        </p:spPr>
        <p:txBody>
          <a:bodyPr vert="horz" wrap="square" lIns="92946" tIns="46473" rIns="92946" bIns="46473" numCol="1" anchor="b" anchorCtr="0" compatLnSpc="1">
            <a:prstTxWarp prst="textNoShape">
              <a:avLst/>
            </a:prstTxWarp>
          </a:bodyPr>
          <a:lstStyle>
            <a:lvl1pPr defTabSz="929501">
              <a:defRPr sz="1200">
                <a:latin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63633" y="8805836"/>
            <a:ext cx="3032584" cy="463697"/>
          </a:xfrm>
          <a:prstGeom prst="rect">
            <a:avLst/>
          </a:prstGeom>
          <a:noFill/>
          <a:ln>
            <a:noFill/>
          </a:ln>
          <a:effectLst/>
          <a:extLst/>
        </p:spPr>
        <p:txBody>
          <a:bodyPr vert="horz" wrap="square" lIns="92946" tIns="46473" rIns="92946" bIns="46473" numCol="1" anchor="b" anchorCtr="0" compatLnSpc="1">
            <a:prstTxWarp prst="textNoShape">
              <a:avLst/>
            </a:prstTxWarp>
          </a:bodyPr>
          <a:lstStyle>
            <a:lvl1pPr algn="r" defTabSz="929501">
              <a:defRPr sz="1200">
                <a:latin typeface="Arial" pitchFamily="34" charset="0"/>
              </a:defRPr>
            </a:lvl1pPr>
          </a:lstStyle>
          <a:p>
            <a:pPr>
              <a:defRPr/>
            </a:pPr>
            <a:fld id="{AD08B024-7C45-4220-A9A2-4B2566D13DCB}" type="slidenum">
              <a:rPr lang="en-US"/>
              <a:pPr>
                <a:defRPr/>
              </a:pPr>
              <a:t>‹#›</a:t>
            </a:fld>
            <a:endParaRPr lang="en-US"/>
          </a:p>
        </p:txBody>
      </p:sp>
    </p:spTree>
    <p:extLst>
      <p:ext uri="{BB962C8B-B14F-4D97-AF65-F5344CB8AC3E}">
        <p14:creationId xmlns:p14="http://schemas.microsoft.com/office/powerpoint/2010/main" val="3573796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AC29AF0E-B58A-4714-93EE-AA8FD265858B}" type="slidenum">
              <a:rPr lang="en-US" smtClean="0">
                <a:latin typeface="Arial" charset="0"/>
              </a:rPr>
              <a:pPr/>
              <a:t>1</a:t>
            </a:fld>
            <a:endParaRPr lang="en-US" smtClean="0">
              <a:latin typeface="Arial" charset="0"/>
            </a:endParaRPr>
          </a:p>
        </p:txBody>
      </p:sp>
      <p:sp>
        <p:nvSpPr>
          <p:cNvPr id="4099" name="Rectangle 2"/>
          <p:cNvSpPr>
            <a:spLocks noGrp="1" noRot="1" noChangeAspect="1" noChangeArrowheads="1" noTextEdit="1"/>
          </p:cNvSpPr>
          <p:nvPr>
            <p:ph type="sldImg"/>
          </p:nvPr>
        </p:nvSpPr>
        <p:spPr>
          <a:xfrm>
            <a:off x="1181100" y="695325"/>
            <a:ext cx="4635500" cy="3476625"/>
          </a:xfrm>
          <a:ln/>
        </p:spPr>
      </p:sp>
      <p:sp>
        <p:nvSpPr>
          <p:cNvPr id="4100"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62470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6"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4245" y="18653125"/>
            <a:ext cx="3072271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C1645B3-1407-4D0C-823E-E6359495DA6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2D2A97A-5B2A-4745-B8FF-E0CAA37EAE2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7" y="1316039"/>
            <a:ext cx="9876366" cy="28089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2867" y="1316039"/>
            <a:ext cx="29493634" cy="28089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DD7D7DF-5E4C-47C1-ABEE-A7ED0429075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192867" y="1316038"/>
            <a:ext cx="39505467" cy="5486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92867" y="7683500"/>
            <a:ext cx="19685000" cy="2172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22013334" y="7683500"/>
            <a:ext cx="19685000" cy="217217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07438-1F0A-4D3C-855F-B38D6063C7C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01950A4-7CAF-4DDA-8731-CDAD5F1ED7F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6"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8"/>
            <a:ext cx="37306956"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7146811-773A-4DCC-AE69-A5C4246A657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2867" y="7683500"/>
            <a:ext cx="19685000" cy="2172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3334" y="7683500"/>
            <a:ext cx="19685000" cy="2172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7A2842-07E3-4E2C-A199-B97DCDD6100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278"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278"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5556" y="7369176"/>
            <a:ext cx="194013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5556" y="10439400"/>
            <a:ext cx="194013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35D3B6C-3D1C-431C-A637-3FBBEE5BA8A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41B3BDE-D10C-43D5-B276-53CE680579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4A2D6E1-88B6-492A-A2EE-02AE74CEA51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523"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27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FCF8C1C-4AFA-45A8-A67D-DEF0C7AD93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6"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3545" y="2941638"/>
            <a:ext cx="26334156"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3545" y="25763539"/>
            <a:ext cx="26334156"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FC75AD2-FA6A-4212-9B8D-EE90F4026D7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2867" y="1316038"/>
            <a:ext cx="39505467" cy="5486400"/>
          </a:xfrm>
          <a:prstGeom prst="rect">
            <a:avLst/>
          </a:prstGeom>
          <a:noFill/>
          <a:ln w="9525">
            <a:noFill/>
            <a:miter lim="800000"/>
            <a:headEnd/>
            <a:tailEnd/>
          </a:ln>
        </p:spPr>
        <p:txBody>
          <a:bodyPr vert="horz" wrap="square" lIns="470165" tIns="235082" rIns="470165" bIns="23508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2867" y="7683500"/>
            <a:ext cx="39505467" cy="21721763"/>
          </a:xfrm>
          <a:prstGeom prst="rect">
            <a:avLst/>
          </a:prstGeom>
          <a:noFill/>
          <a:ln w="9525">
            <a:noFill/>
            <a:miter lim="800000"/>
            <a:headEnd/>
            <a:tailEnd/>
          </a:ln>
        </p:spPr>
        <p:txBody>
          <a:bodyPr vert="horz" wrap="square" lIns="470165" tIns="235082" rIns="470165" bIns="2350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2867" y="29979939"/>
            <a:ext cx="10241844" cy="2281237"/>
          </a:xfrm>
          <a:prstGeom prst="rect">
            <a:avLst/>
          </a:prstGeom>
          <a:noFill/>
          <a:ln>
            <a:noFill/>
          </a:ln>
          <a:effectLst/>
          <a:extLst/>
        </p:spPr>
        <p:txBody>
          <a:bodyPr vert="horz" wrap="square" lIns="470165" tIns="235082" rIns="470165" bIns="235082" numCol="1" anchor="t" anchorCtr="0" compatLnSpc="1">
            <a:prstTxWarp prst="textNoShape">
              <a:avLst/>
            </a:prstTxWarp>
          </a:bodyPr>
          <a:lstStyle>
            <a:lvl1pPr>
              <a:defRPr sz="7200"/>
            </a:lvl1pPr>
          </a:lstStyle>
          <a:p>
            <a:endParaRPr lang="en-US"/>
          </a:p>
        </p:txBody>
      </p:sp>
      <p:sp>
        <p:nvSpPr>
          <p:cNvPr id="1029" name="Rectangle 5"/>
          <p:cNvSpPr>
            <a:spLocks noGrp="1" noChangeArrowheads="1"/>
          </p:cNvSpPr>
          <p:nvPr>
            <p:ph type="ftr" sz="quarter" idx="3"/>
          </p:nvPr>
        </p:nvSpPr>
        <p:spPr bwMode="auto">
          <a:xfrm>
            <a:off x="14994467" y="29979939"/>
            <a:ext cx="13902267" cy="2281237"/>
          </a:xfrm>
          <a:prstGeom prst="rect">
            <a:avLst/>
          </a:prstGeom>
          <a:noFill/>
          <a:ln>
            <a:noFill/>
          </a:ln>
          <a:effectLst/>
          <a:extLst/>
        </p:spPr>
        <p:txBody>
          <a:bodyPr vert="horz" wrap="square" lIns="470165" tIns="235082" rIns="470165" bIns="235082" numCol="1" anchor="t" anchorCtr="0" compatLnSpc="1">
            <a:prstTxWarp prst="textNoShape">
              <a:avLst/>
            </a:prstTxWarp>
          </a:bodyPr>
          <a:lstStyle>
            <a:lvl1pPr algn="ctr">
              <a:defRPr sz="7200"/>
            </a:lvl1pPr>
          </a:lstStyle>
          <a:p>
            <a:endParaRPr lang="en-US"/>
          </a:p>
        </p:txBody>
      </p:sp>
      <p:sp>
        <p:nvSpPr>
          <p:cNvPr id="1030" name="Rectangle 6"/>
          <p:cNvSpPr>
            <a:spLocks noGrp="1" noChangeArrowheads="1"/>
          </p:cNvSpPr>
          <p:nvPr>
            <p:ph type="sldNum" sz="quarter" idx="4"/>
          </p:nvPr>
        </p:nvSpPr>
        <p:spPr bwMode="auto">
          <a:xfrm>
            <a:off x="31456490" y="29979939"/>
            <a:ext cx="10241844" cy="2281237"/>
          </a:xfrm>
          <a:prstGeom prst="rect">
            <a:avLst/>
          </a:prstGeom>
          <a:noFill/>
          <a:ln>
            <a:noFill/>
          </a:ln>
          <a:effectLst/>
          <a:extLst/>
        </p:spPr>
        <p:txBody>
          <a:bodyPr vert="horz" wrap="square" lIns="470165" tIns="235082" rIns="470165" bIns="235082" numCol="1" anchor="t" anchorCtr="0" compatLnSpc="1">
            <a:prstTxWarp prst="textNoShape">
              <a:avLst/>
            </a:prstTxWarp>
          </a:bodyPr>
          <a:lstStyle>
            <a:lvl1pPr algn="r">
              <a:defRPr sz="7200"/>
            </a:lvl1pPr>
          </a:lstStyle>
          <a:p>
            <a:fld id="{14CB87DD-0986-4783-A11C-7E74F5998A93}"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703763" rtl="0" eaLnBrk="0" fontAlgn="base" hangingPunct="0">
        <a:spcBef>
          <a:spcPct val="0"/>
        </a:spcBef>
        <a:spcAft>
          <a:spcPct val="0"/>
        </a:spcAft>
        <a:defRPr sz="22400">
          <a:solidFill>
            <a:schemeClr val="tx2"/>
          </a:solidFill>
          <a:latin typeface="+mj-lt"/>
          <a:ea typeface="+mj-ea"/>
          <a:cs typeface="+mj-cs"/>
        </a:defRPr>
      </a:lvl1pPr>
      <a:lvl2pPr algn="ctr" defTabSz="4703763" rtl="0" eaLnBrk="0" fontAlgn="base" hangingPunct="0">
        <a:spcBef>
          <a:spcPct val="0"/>
        </a:spcBef>
        <a:spcAft>
          <a:spcPct val="0"/>
        </a:spcAft>
        <a:defRPr sz="22400">
          <a:solidFill>
            <a:schemeClr val="tx2"/>
          </a:solidFill>
          <a:latin typeface="Arial" pitchFamily="34" charset="0"/>
        </a:defRPr>
      </a:lvl2pPr>
      <a:lvl3pPr algn="ctr" defTabSz="4703763" rtl="0" eaLnBrk="0" fontAlgn="base" hangingPunct="0">
        <a:spcBef>
          <a:spcPct val="0"/>
        </a:spcBef>
        <a:spcAft>
          <a:spcPct val="0"/>
        </a:spcAft>
        <a:defRPr sz="22400">
          <a:solidFill>
            <a:schemeClr val="tx2"/>
          </a:solidFill>
          <a:latin typeface="Arial" pitchFamily="34" charset="0"/>
        </a:defRPr>
      </a:lvl3pPr>
      <a:lvl4pPr algn="ctr" defTabSz="4703763" rtl="0" eaLnBrk="0" fontAlgn="base" hangingPunct="0">
        <a:spcBef>
          <a:spcPct val="0"/>
        </a:spcBef>
        <a:spcAft>
          <a:spcPct val="0"/>
        </a:spcAft>
        <a:defRPr sz="22400">
          <a:solidFill>
            <a:schemeClr val="tx2"/>
          </a:solidFill>
          <a:latin typeface="Arial" pitchFamily="34" charset="0"/>
        </a:defRPr>
      </a:lvl4pPr>
      <a:lvl5pPr algn="ctr" defTabSz="4703763" rtl="0" eaLnBrk="0" fontAlgn="base" hangingPunct="0">
        <a:spcBef>
          <a:spcPct val="0"/>
        </a:spcBef>
        <a:spcAft>
          <a:spcPct val="0"/>
        </a:spcAft>
        <a:defRPr sz="22400">
          <a:solidFill>
            <a:schemeClr val="tx2"/>
          </a:solidFill>
          <a:latin typeface="Arial" pitchFamily="34" charset="0"/>
        </a:defRPr>
      </a:lvl5pPr>
      <a:lvl6pPr marL="457200" algn="ctr" defTabSz="4703763" rtl="0" fontAlgn="base">
        <a:spcBef>
          <a:spcPct val="0"/>
        </a:spcBef>
        <a:spcAft>
          <a:spcPct val="0"/>
        </a:spcAft>
        <a:defRPr sz="22400">
          <a:solidFill>
            <a:schemeClr val="tx2"/>
          </a:solidFill>
          <a:latin typeface="Arial" pitchFamily="34" charset="0"/>
        </a:defRPr>
      </a:lvl6pPr>
      <a:lvl7pPr marL="914400" algn="ctr" defTabSz="4703763" rtl="0" fontAlgn="base">
        <a:spcBef>
          <a:spcPct val="0"/>
        </a:spcBef>
        <a:spcAft>
          <a:spcPct val="0"/>
        </a:spcAft>
        <a:defRPr sz="22400">
          <a:solidFill>
            <a:schemeClr val="tx2"/>
          </a:solidFill>
          <a:latin typeface="Arial" pitchFamily="34" charset="0"/>
        </a:defRPr>
      </a:lvl7pPr>
      <a:lvl8pPr marL="1371600" algn="ctr" defTabSz="4703763" rtl="0" fontAlgn="base">
        <a:spcBef>
          <a:spcPct val="0"/>
        </a:spcBef>
        <a:spcAft>
          <a:spcPct val="0"/>
        </a:spcAft>
        <a:defRPr sz="22400">
          <a:solidFill>
            <a:schemeClr val="tx2"/>
          </a:solidFill>
          <a:latin typeface="Arial" pitchFamily="34" charset="0"/>
        </a:defRPr>
      </a:lvl8pPr>
      <a:lvl9pPr marL="1828800" algn="ctr" defTabSz="4703763" rtl="0" fontAlgn="base">
        <a:spcBef>
          <a:spcPct val="0"/>
        </a:spcBef>
        <a:spcAft>
          <a:spcPct val="0"/>
        </a:spcAft>
        <a:defRPr sz="22400">
          <a:solidFill>
            <a:schemeClr val="tx2"/>
          </a:solidFill>
          <a:latin typeface="Arial" pitchFamily="34" charset="0"/>
        </a:defRPr>
      </a:lvl9pPr>
    </p:titleStyle>
    <p:bodyStyle>
      <a:lvl1pPr marL="1762125" indent="-1762125" algn="l" defTabSz="4703763" rtl="0" eaLnBrk="0" fontAlgn="base" hangingPunct="0">
        <a:spcBef>
          <a:spcPct val="20000"/>
        </a:spcBef>
        <a:spcAft>
          <a:spcPct val="0"/>
        </a:spcAft>
        <a:buChar char="•"/>
        <a:defRPr sz="16100">
          <a:solidFill>
            <a:schemeClr val="tx1"/>
          </a:solidFill>
          <a:latin typeface="+mn-lt"/>
          <a:ea typeface="+mn-ea"/>
          <a:cs typeface="+mn-cs"/>
        </a:defRPr>
      </a:lvl1pPr>
      <a:lvl2pPr marL="3822700" indent="-1477963" algn="l" defTabSz="4703763" rtl="0" eaLnBrk="0" fontAlgn="base" hangingPunct="0">
        <a:spcBef>
          <a:spcPct val="20000"/>
        </a:spcBef>
        <a:spcAft>
          <a:spcPct val="0"/>
        </a:spcAft>
        <a:buChar char="–"/>
        <a:defRPr sz="14300">
          <a:solidFill>
            <a:schemeClr val="tx1"/>
          </a:solidFill>
          <a:latin typeface="+mn-lt"/>
        </a:defRPr>
      </a:lvl2pPr>
      <a:lvl3pPr marL="5875338" indent="-1171575" algn="l" defTabSz="4703763" rtl="0" eaLnBrk="0" fontAlgn="base" hangingPunct="0">
        <a:spcBef>
          <a:spcPct val="20000"/>
        </a:spcBef>
        <a:spcAft>
          <a:spcPct val="0"/>
        </a:spcAft>
        <a:buChar char="•"/>
        <a:defRPr sz="12500">
          <a:solidFill>
            <a:schemeClr val="tx1"/>
          </a:solidFill>
          <a:latin typeface="+mn-lt"/>
        </a:defRPr>
      </a:lvl3pPr>
      <a:lvl4pPr marL="8228013" indent="-1173163" algn="l" defTabSz="4703763" rtl="0" eaLnBrk="0" fontAlgn="base" hangingPunct="0">
        <a:spcBef>
          <a:spcPct val="20000"/>
        </a:spcBef>
        <a:spcAft>
          <a:spcPct val="0"/>
        </a:spcAft>
        <a:buChar char="–"/>
        <a:defRPr sz="10300">
          <a:solidFill>
            <a:schemeClr val="tx1"/>
          </a:solidFill>
          <a:latin typeface="+mn-lt"/>
        </a:defRPr>
      </a:lvl4pPr>
      <a:lvl5pPr marL="10587038" indent="-1187450" algn="l" defTabSz="4703763" rtl="0" eaLnBrk="0" fontAlgn="base" hangingPunct="0">
        <a:spcBef>
          <a:spcPct val="20000"/>
        </a:spcBef>
        <a:spcAft>
          <a:spcPct val="0"/>
        </a:spcAft>
        <a:buChar char="»"/>
        <a:defRPr sz="10300">
          <a:solidFill>
            <a:schemeClr val="tx1"/>
          </a:solidFill>
          <a:latin typeface="+mn-lt"/>
        </a:defRPr>
      </a:lvl5pPr>
      <a:lvl6pPr marL="11044238" indent="-1187450" algn="l" defTabSz="4703763" rtl="0" fontAlgn="base">
        <a:spcBef>
          <a:spcPct val="20000"/>
        </a:spcBef>
        <a:spcAft>
          <a:spcPct val="0"/>
        </a:spcAft>
        <a:buChar char="»"/>
        <a:defRPr sz="10300">
          <a:solidFill>
            <a:schemeClr val="tx1"/>
          </a:solidFill>
          <a:latin typeface="+mn-lt"/>
        </a:defRPr>
      </a:lvl6pPr>
      <a:lvl7pPr marL="11501438" indent="-1187450" algn="l" defTabSz="4703763" rtl="0" fontAlgn="base">
        <a:spcBef>
          <a:spcPct val="20000"/>
        </a:spcBef>
        <a:spcAft>
          <a:spcPct val="0"/>
        </a:spcAft>
        <a:buChar char="»"/>
        <a:defRPr sz="10300">
          <a:solidFill>
            <a:schemeClr val="tx1"/>
          </a:solidFill>
          <a:latin typeface="+mn-lt"/>
        </a:defRPr>
      </a:lvl7pPr>
      <a:lvl8pPr marL="11958638" indent="-1187450" algn="l" defTabSz="4703763" rtl="0" fontAlgn="base">
        <a:spcBef>
          <a:spcPct val="20000"/>
        </a:spcBef>
        <a:spcAft>
          <a:spcPct val="0"/>
        </a:spcAft>
        <a:buChar char="»"/>
        <a:defRPr sz="10300">
          <a:solidFill>
            <a:schemeClr val="tx1"/>
          </a:solidFill>
          <a:latin typeface="+mn-lt"/>
        </a:defRPr>
      </a:lvl8pPr>
      <a:lvl9pPr marL="12415838" indent="-1187450" algn="l" defTabSz="4703763"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2"/>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051" name="Rectangle 13"/>
          <p:cNvSpPr>
            <a:spLocks noGrp="1" noChangeArrowheads="1"/>
          </p:cNvSpPr>
          <p:nvPr>
            <p:ph type="title"/>
          </p:nvPr>
        </p:nvSpPr>
        <p:spPr>
          <a:xfrm>
            <a:off x="2145633" y="548905"/>
            <a:ext cx="39505467" cy="7343803"/>
          </a:xfrm>
          <a:gradFill rotWithShape="0">
            <a:gsLst>
              <a:gs pos="0">
                <a:srgbClr val="808080"/>
              </a:gs>
              <a:gs pos="100000">
                <a:srgbClr val="3B3B3B"/>
              </a:gs>
            </a:gsLst>
            <a:path path="shape">
              <a:fillToRect l="50000" t="50000" r="50000" b="50000"/>
            </a:path>
          </a:gradFill>
        </p:spPr>
        <p:txBody>
          <a:bodyPr/>
          <a:lstStyle/>
          <a:p>
            <a:pPr eaLnBrk="1" hangingPunct="1"/>
            <a:r>
              <a:rPr lang="en-US" sz="9600" dirty="0" smtClean="0"/>
              <a:t>Live </a:t>
            </a:r>
            <a:r>
              <a:rPr lang="en-US" sz="9600" dirty="0"/>
              <a:t>Video Telemetry of a Total Solar Eclipse </a:t>
            </a:r>
            <a:r>
              <a:rPr lang="en-US" sz="9600" dirty="0" smtClean="0"/>
              <a:t>from a</a:t>
            </a:r>
            <a:br>
              <a:rPr lang="en-US" sz="9600" dirty="0" smtClean="0"/>
            </a:br>
            <a:r>
              <a:rPr lang="en-US" sz="9600" dirty="0" smtClean="0"/>
              <a:t>Constellation </a:t>
            </a:r>
            <a:r>
              <a:rPr lang="en-US" sz="9600" dirty="0"/>
              <a:t>of Stratospheric Sounding </a:t>
            </a:r>
            <a:r>
              <a:rPr lang="en-US" sz="9600" dirty="0" smtClean="0"/>
              <a:t>Balloons</a:t>
            </a:r>
            <a:r>
              <a:rPr lang="en-US" sz="9600" dirty="0"/>
              <a:t/>
            </a:r>
            <a:br>
              <a:rPr lang="en-US" sz="9600" dirty="0"/>
            </a:br>
            <a:r>
              <a:rPr lang="en-US" sz="2000" dirty="0" smtClean="0"/>
              <a:t/>
            </a:r>
            <a:br>
              <a:rPr lang="en-US" sz="2000" dirty="0" smtClean="0"/>
            </a:br>
            <a:r>
              <a:rPr lang="en-US" sz="4400" i="1" dirty="0" smtClean="0">
                <a:solidFill>
                  <a:schemeClr val="tx1"/>
                </a:solidFill>
              </a:rPr>
              <a:t>Poster by: James </a:t>
            </a:r>
            <a:r>
              <a:rPr lang="en-US" sz="4400" i="1" dirty="0" err="1" smtClean="0">
                <a:solidFill>
                  <a:schemeClr val="tx1"/>
                </a:solidFill>
              </a:rPr>
              <a:t>Flaten</a:t>
            </a:r>
            <a:r>
              <a:rPr lang="en-US" sz="4400" i="1" dirty="0" smtClean="0">
                <a:solidFill>
                  <a:schemeClr val="tx1"/>
                </a:solidFill>
              </a:rPr>
              <a:t> and collaborators, NASA’s Minnesota Space Grant Consortium, University of Minnesota – Twin Cities</a:t>
            </a:r>
            <a:br>
              <a:rPr lang="en-US" sz="4400" i="1" dirty="0" smtClean="0">
                <a:solidFill>
                  <a:schemeClr val="tx1"/>
                </a:solidFill>
              </a:rPr>
            </a:br>
            <a:r>
              <a:rPr lang="en-US" sz="4400" i="1" dirty="0" smtClean="0">
                <a:solidFill>
                  <a:schemeClr val="tx1"/>
                </a:solidFill>
              </a:rPr>
              <a:t>Project led by: Angela Des </a:t>
            </a:r>
            <a:r>
              <a:rPr lang="en-US" sz="4400" i="1" dirty="0" err="1" smtClean="0">
                <a:solidFill>
                  <a:schemeClr val="tx1"/>
                </a:solidFill>
              </a:rPr>
              <a:t>Jardins</a:t>
            </a:r>
            <a:r>
              <a:rPr lang="en-US" sz="4400" i="1" dirty="0" smtClean="0">
                <a:solidFill>
                  <a:schemeClr val="tx1"/>
                </a:solidFill>
              </a:rPr>
              <a:t> and collaborators, NASA’s Montana Space Grant Consortium, Montana State University</a:t>
            </a:r>
            <a:br>
              <a:rPr lang="en-US" sz="4400" i="1" dirty="0" smtClean="0">
                <a:solidFill>
                  <a:schemeClr val="tx1"/>
                </a:solidFill>
              </a:rPr>
            </a:br>
            <a:r>
              <a:rPr lang="en-US" sz="4400" i="1" dirty="0" smtClean="0">
                <a:solidFill>
                  <a:schemeClr val="tx1"/>
                </a:solidFill>
              </a:rPr>
              <a:t>Also involved: T. Gregory </a:t>
            </a:r>
            <a:r>
              <a:rPr lang="en-US" sz="4400" i="1" dirty="0" err="1" smtClean="0">
                <a:solidFill>
                  <a:schemeClr val="tx1"/>
                </a:solidFill>
              </a:rPr>
              <a:t>Guzik</a:t>
            </a:r>
            <a:r>
              <a:rPr lang="en-US" sz="4400" i="1" dirty="0" smtClean="0">
                <a:solidFill>
                  <a:schemeClr val="tx1"/>
                </a:solidFill>
              </a:rPr>
              <a:t> and collaborators, NASA’s Louisiana Space Grant Consortium, Louisiana State University</a:t>
            </a:r>
            <a:br>
              <a:rPr lang="en-US" sz="4400" i="1" dirty="0" smtClean="0">
                <a:solidFill>
                  <a:schemeClr val="tx1"/>
                </a:solidFill>
              </a:rPr>
            </a:br>
            <a:r>
              <a:rPr lang="en-US" sz="4400" i="1" dirty="0" smtClean="0">
                <a:solidFill>
                  <a:schemeClr val="tx1"/>
                </a:solidFill>
              </a:rPr>
              <a:t>Also involved: Chris Koehler and collaborators, NASA’s Colorado Space Grant Consortium, University of Colorado at Boulder</a:t>
            </a:r>
          </a:p>
        </p:txBody>
      </p:sp>
      <p:sp>
        <p:nvSpPr>
          <p:cNvPr id="2053" name="Rectangle 19"/>
          <p:cNvSpPr>
            <a:spLocks noChangeArrowheads="1"/>
          </p:cNvSpPr>
          <p:nvPr/>
        </p:nvSpPr>
        <p:spPr bwMode="auto">
          <a:xfrm>
            <a:off x="12121003" y="8236936"/>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Still Photo Flight Unit</a:t>
            </a:r>
            <a:endParaRPr lang="en-US" sz="5400" b="1" dirty="0"/>
          </a:p>
        </p:txBody>
      </p:sp>
      <p:sp>
        <p:nvSpPr>
          <p:cNvPr id="2056" name="Text Box 33"/>
          <p:cNvSpPr txBox="1">
            <a:spLocks noChangeArrowheads="1"/>
          </p:cNvSpPr>
          <p:nvPr/>
        </p:nvSpPr>
        <p:spPr bwMode="auto">
          <a:xfrm>
            <a:off x="30993347" y="29650999"/>
            <a:ext cx="11391920" cy="1696592"/>
          </a:xfrm>
          <a:prstGeom prst="rect">
            <a:avLst/>
          </a:prstGeom>
          <a:noFill/>
          <a:ln w="9525">
            <a:noFill/>
            <a:miter lim="800000"/>
            <a:headEnd/>
            <a:tailEnd/>
          </a:ln>
        </p:spPr>
        <p:txBody>
          <a:bodyPr wrap="square" lIns="171419" tIns="85712" rIns="171419" bIns="85712">
            <a:spAutoFit/>
          </a:bodyPr>
          <a:lstStyle/>
          <a:p>
            <a:pPr algn="just" defTabSz="4703763">
              <a:spcBef>
                <a:spcPct val="50000"/>
              </a:spcBef>
            </a:pPr>
            <a:r>
              <a:rPr lang="en-US" sz="1800" b="1" dirty="0" smtClean="0">
                <a:solidFill>
                  <a:srgbClr val="FFFF00"/>
                </a:solidFill>
              </a:rPr>
              <a:t>This project has been generously funded by NASA’s “Space Grant and Fellowship Program” (more commonly known as “Space Grant”) and by NASA’s Science Mission Directorate.  A total of 30 state Space Grants from around the nation are participating.</a:t>
            </a:r>
            <a:endParaRPr lang="en-US" sz="1800" b="1" dirty="0">
              <a:solidFill>
                <a:srgbClr val="FFFF00"/>
              </a:solidFill>
            </a:endParaRPr>
          </a:p>
          <a:p>
            <a:pPr algn="just" defTabSz="4703763">
              <a:spcBef>
                <a:spcPct val="50000"/>
              </a:spcBef>
            </a:pPr>
            <a:r>
              <a:rPr lang="en-US" sz="1800" b="1" dirty="0" smtClean="0">
                <a:solidFill>
                  <a:srgbClr val="FFFF00"/>
                </a:solidFill>
              </a:rPr>
              <a:t>This poster was presented </a:t>
            </a:r>
            <a:r>
              <a:rPr lang="en-US" sz="1800" b="1" dirty="0">
                <a:solidFill>
                  <a:srgbClr val="FFFF00"/>
                </a:solidFill>
              </a:rPr>
              <a:t>at the </a:t>
            </a:r>
            <a:r>
              <a:rPr lang="en-US" sz="1800" b="1" dirty="0" smtClean="0">
                <a:solidFill>
                  <a:srgbClr val="FFFF00"/>
                </a:solidFill>
              </a:rPr>
              <a:t>2016 Scientific Ballooning Technologies Workshop at the University of Minnesota – Twin Cities.</a:t>
            </a:r>
            <a:endParaRPr lang="en-US" sz="1800" b="1" dirty="0">
              <a:solidFill>
                <a:srgbClr val="FFFF00"/>
              </a:solidFill>
            </a:endParaRPr>
          </a:p>
        </p:txBody>
      </p:sp>
      <p:sp>
        <p:nvSpPr>
          <p:cNvPr id="2061" name="Text Box 3503"/>
          <p:cNvSpPr txBox="1">
            <a:spLocks noChangeArrowheads="1"/>
          </p:cNvSpPr>
          <p:nvPr/>
        </p:nvSpPr>
        <p:spPr bwMode="auto">
          <a:xfrm>
            <a:off x="1425244" y="9925297"/>
            <a:ext cx="9867899" cy="9535111"/>
          </a:xfrm>
          <a:prstGeom prst="rect">
            <a:avLst/>
          </a:prstGeom>
          <a:noFill/>
          <a:ln w="9525">
            <a:noFill/>
            <a:miter lim="800000"/>
            <a:headEnd/>
            <a:tailEnd/>
          </a:ln>
        </p:spPr>
        <p:txBody>
          <a:bodyPr wrap="square">
            <a:spAutoFit/>
          </a:bodyPr>
          <a:lstStyle/>
          <a:p>
            <a:pPr algn="just" defTabSz="4703763">
              <a:lnSpc>
                <a:spcPct val="110000"/>
              </a:lnSpc>
            </a:pPr>
            <a:r>
              <a:rPr lang="en-US" sz="2800" dirty="0" smtClean="0"/>
              <a:t>On </a:t>
            </a:r>
            <a:r>
              <a:rPr lang="en-US" sz="2800" dirty="0"/>
              <a:t>August 21, 2017, the path of totality of a solar eclipse will sweep across the continental United States from Oregon to South Carolina. </a:t>
            </a:r>
            <a:r>
              <a:rPr lang="en-US" sz="2800" dirty="0" smtClean="0"/>
              <a:t>The </a:t>
            </a:r>
            <a:r>
              <a:rPr lang="en-US" sz="2800" dirty="0"/>
              <a:t>“NASA Space Grant Eclipse Ballooning Project” </a:t>
            </a:r>
            <a:r>
              <a:rPr lang="en-US" sz="2800" u="sng" dirty="0" smtClean="0"/>
              <a:t>http</a:t>
            </a:r>
            <a:r>
              <a:rPr lang="en-US" sz="2800" u="sng" dirty="0"/>
              <a:t>://eclipse.montana.edu</a:t>
            </a:r>
            <a:r>
              <a:rPr lang="en-US" sz="2800" u="sng" dirty="0" smtClean="0"/>
              <a:t>/</a:t>
            </a:r>
            <a:r>
              <a:rPr lang="en-US" sz="2800" dirty="0" smtClean="0"/>
              <a:t> is </a:t>
            </a:r>
            <a:r>
              <a:rPr lang="en-US" sz="2800" dirty="0"/>
              <a:t>an initiative to </a:t>
            </a:r>
            <a:r>
              <a:rPr lang="en-US" sz="2800" dirty="0" smtClean="0"/>
              <a:t>develop </a:t>
            </a:r>
            <a:r>
              <a:rPr lang="en-US" sz="2800" dirty="0"/>
              <a:t>science payloads to fly on stratospheric sounding balloons (mostly latex weather balloons) into this eclipse. </a:t>
            </a:r>
            <a:r>
              <a:rPr lang="en-US" sz="2800" dirty="0" smtClean="0"/>
              <a:t>The key </a:t>
            </a:r>
            <a:r>
              <a:rPr lang="en-US" sz="2800" dirty="0"/>
              <a:t>technology challenge, tough to achieve with a 6-pound weight limit </a:t>
            </a:r>
            <a:r>
              <a:rPr lang="en-US" sz="2800" dirty="0" smtClean="0"/>
              <a:t>per payload and a 12-pound total payload stack limit </a:t>
            </a:r>
            <a:r>
              <a:rPr lang="en-US" sz="2800" dirty="0"/>
              <a:t>coupled with severe size and cost limits on mobile ground equipment, is to live-stream HD video from the </a:t>
            </a:r>
            <a:r>
              <a:rPr lang="en-US" sz="2800" dirty="0" err="1" smtClean="0"/>
              <a:t>strato</a:t>
            </a:r>
            <a:r>
              <a:rPr lang="en-US" sz="2800" dirty="0" smtClean="0"/>
              <a:t>-sphere </a:t>
            </a:r>
            <a:r>
              <a:rPr lang="en-US" sz="2800" dirty="0"/>
              <a:t>to the ground for posting to the internet in real time from dozens of sounding balloons simultaneously flying </a:t>
            </a:r>
            <a:r>
              <a:rPr lang="en-US" sz="2800" dirty="0" smtClean="0"/>
              <a:t>on </a:t>
            </a:r>
            <a:r>
              <a:rPr lang="en-US" sz="2800" dirty="0"/>
              <a:t>the eclipse path. </a:t>
            </a:r>
            <a:r>
              <a:rPr lang="en-US" sz="2800" dirty="0" smtClean="0"/>
              <a:t>This </a:t>
            </a:r>
            <a:r>
              <a:rPr lang="en-US" sz="2800" dirty="0"/>
              <a:t>initiative is being led by </a:t>
            </a:r>
            <a:r>
              <a:rPr lang="en-US" sz="2800" dirty="0" smtClean="0"/>
              <a:t>NASA’s Montana </a:t>
            </a:r>
            <a:r>
              <a:rPr lang="en-US" sz="2800" dirty="0"/>
              <a:t>Space </a:t>
            </a:r>
            <a:r>
              <a:rPr lang="en-US" sz="2800" dirty="0" smtClean="0"/>
              <a:t>Grant Consortium </a:t>
            </a:r>
            <a:r>
              <a:rPr lang="en-US" sz="2800" dirty="0"/>
              <a:t>and involves ballooning teams from </a:t>
            </a:r>
            <a:r>
              <a:rPr lang="en-US" sz="2800" dirty="0" smtClean="0"/>
              <a:t>30 Space Grants across </a:t>
            </a:r>
            <a:r>
              <a:rPr lang="en-US" sz="2800" dirty="0"/>
              <a:t>the country, including one at the U of MN – Twin </a:t>
            </a:r>
            <a:r>
              <a:rPr lang="en-US" sz="2800" dirty="0" smtClean="0"/>
              <a:t>Cities that is funded </a:t>
            </a:r>
            <a:r>
              <a:rPr lang="en-US" sz="2800" dirty="0"/>
              <a:t>by </a:t>
            </a:r>
            <a:r>
              <a:rPr lang="en-US" sz="2800" dirty="0" smtClean="0"/>
              <a:t>NASA’s Minnesota </a:t>
            </a:r>
            <a:r>
              <a:rPr lang="en-US" sz="2800" dirty="0"/>
              <a:t>Space </a:t>
            </a:r>
            <a:r>
              <a:rPr lang="en-US" sz="2800" dirty="0" smtClean="0"/>
              <a:t>Grant Consortium. This poster-plus-hard-ware-exhibit </a:t>
            </a:r>
            <a:r>
              <a:rPr lang="en-US" sz="2800" dirty="0"/>
              <a:t>will describe </a:t>
            </a:r>
            <a:r>
              <a:rPr lang="en-US" sz="2800" dirty="0" smtClean="0"/>
              <a:t>ground station </a:t>
            </a:r>
            <a:r>
              <a:rPr lang="en-US" sz="2800" dirty="0"/>
              <a:t>and flight hardware, test results to date, as well as plans for additional hardware and software development prior to the </a:t>
            </a:r>
            <a:r>
              <a:rPr lang="en-US" sz="2800" dirty="0" smtClean="0"/>
              <a:t>eclipse in 2017.</a:t>
            </a:r>
            <a:endParaRPr lang="en-US" sz="2800" dirty="0"/>
          </a:p>
        </p:txBody>
      </p:sp>
      <p:sp>
        <p:nvSpPr>
          <p:cNvPr id="2077" name="TextBox 297"/>
          <p:cNvSpPr txBox="1">
            <a:spLocks noChangeArrowheads="1"/>
          </p:cNvSpPr>
          <p:nvPr/>
        </p:nvSpPr>
        <p:spPr bwMode="auto">
          <a:xfrm>
            <a:off x="28802732" y="22331257"/>
            <a:ext cx="13541130" cy="4832092"/>
          </a:xfrm>
          <a:prstGeom prst="rect">
            <a:avLst/>
          </a:prstGeom>
          <a:noFill/>
          <a:ln w="9525">
            <a:noFill/>
            <a:miter lim="800000"/>
            <a:headEnd/>
            <a:tailEnd/>
          </a:ln>
        </p:spPr>
        <p:txBody>
          <a:bodyPr wrap="square">
            <a:spAutoFit/>
          </a:bodyPr>
          <a:lstStyle/>
          <a:p>
            <a:pPr marL="457200" indent="-457200" algn="just">
              <a:buFont typeface="Arial" panose="020B0604020202020204" pitchFamily="34" charset="0"/>
              <a:buChar char="•"/>
            </a:pPr>
            <a:r>
              <a:rPr lang="en-US" sz="2800" dirty="0" smtClean="0"/>
              <a:t>The MT Space Grant is leading the overall design, testing, and roll-out effort and has had several successful balloon flights in which still photos and live video were both transmitted from altitude up to 40 km (adequate for the eclipse mission).</a:t>
            </a:r>
          </a:p>
          <a:p>
            <a:pPr marL="457200" indent="-457200" algn="just">
              <a:buFont typeface="Arial" panose="020B0604020202020204" pitchFamily="34" charset="0"/>
              <a:buChar char="•"/>
            </a:pPr>
            <a:r>
              <a:rPr lang="en-US" sz="2800" dirty="0" smtClean="0"/>
              <a:t>As an “early adopter” in the program, the LA Space Grant has built the ground station and flight hardware and has been conducting environmental chamber tests at low pressures and low temperatures. Their feedback has resulted in changes to the flight packaging and also to the on-board custom power boards.</a:t>
            </a:r>
          </a:p>
          <a:p>
            <a:pPr marL="457200" indent="-457200" algn="just">
              <a:buFont typeface="Arial" panose="020B0604020202020204" pitchFamily="34" charset="0"/>
              <a:buChar char="•"/>
            </a:pPr>
            <a:r>
              <a:rPr lang="en-US" sz="2800" dirty="0" smtClean="0"/>
              <a:t>As an “early adopter” in the program, the MN Space Grant built two full systems in a freshman seminar class, spring 2016, making significant modifications to one. Unfortunately the class flight was hampered by inclement weather so telemetry was </a:t>
            </a:r>
            <a:endParaRPr lang="en-US" sz="2800" dirty="0"/>
          </a:p>
        </p:txBody>
      </p:sp>
      <p:pic>
        <p:nvPicPr>
          <p:cNvPr id="30" name="Picture 29" descr="Msol116u.eps"/>
          <p:cNvPicPr>
            <a:picLocks noChangeAspect="1"/>
          </p:cNvPicPr>
          <p:nvPr/>
        </p:nvPicPr>
        <p:blipFill>
          <a:blip r:embed="rId3" cstate="print"/>
          <a:stretch>
            <a:fillRect/>
          </a:stretch>
        </p:blipFill>
        <p:spPr>
          <a:xfrm>
            <a:off x="2584910" y="1076838"/>
            <a:ext cx="4688422" cy="2917637"/>
          </a:xfrm>
          <a:prstGeom prst="rect">
            <a:avLst/>
          </a:prstGeom>
        </p:spPr>
      </p:pic>
      <p:sp>
        <p:nvSpPr>
          <p:cNvPr id="78" name="Text Box 3503"/>
          <p:cNvSpPr txBox="1">
            <a:spLocks noChangeArrowheads="1"/>
          </p:cNvSpPr>
          <p:nvPr/>
        </p:nvSpPr>
        <p:spPr bwMode="auto">
          <a:xfrm>
            <a:off x="28802732" y="9711566"/>
            <a:ext cx="7631078" cy="11110734"/>
          </a:xfrm>
          <a:prstGeom prst="rect">
            <a:avLst/>
          </a:prstGeom>
          <a:noFill/>
          <a:ln w="9525">
            <a:noFill/>
            <a:miter lim="800000"/>
            <a:headEnd/>
            <a:tailEnd/>
          </a:ln>
        </p:spPr>
        <p:txBody>
          <a:bodyPr wrap="square">
            <a:spAutoFit/>
          </a:bodyPr>
          <a:lstStyle/>
          <a:p>
            <a:pPr lvl="0" algn="just"/>
            <a:r>
              <a:rPr lang="en-US" sz="2800" b="1" u="sng" dirty="0" smtClean="0"/>
              <a:t>Ground Station Steerable Tripod</a:t>
            </a:r>
          </a:p>
          <a:p>
            <a:pPr marL="457200" lvl="0" indent="-457200" algn="just">
              <a:buFont typeface="Arial" panose="020B0604020202020204" pitchFamily="34" charset="0"/>
              <a:buChar char="•"/>
            </a:pPr>
            <a:r>
              <a:rPr lang="en-US" sz="2800" dirty="0" smtClean="0"/>
              <a:t>Surveyor tripod</a:t>
            </a:r>
          </a:p>
          <a:p>
            <a:pPr marL="457200" lvl="0" indent="-457200" algn="just">
              <a:buFont typeface="Arial" panose="020B0604020202020204" pitchFamily="34" charset="0"/>
              <a:buChar char="•"/>
            </a:pPr>
            <a:r>
              <a:rPr lang="en-US" sz="2800" dirty="0" smtClean="0"/>
              <a:t>Custom antenna mount (</a:t>
            </a:r>
            <a:r>
              <a:rPr lang="en-US" sz="2800" dirty="0" err="1" smtClean="0"/>
              <a:t>Actobotics</a:t>
            </a:r>
            <a:r>
              <a:rPr lang="en-US" sz="2800" dirty="0" smtClean="0"/>
              <a:t> parts)</a:t>
            </a:r>
          </a:p>
          <a:p>
            <a:pPr marL="457200" lvl="0" indent="-457200" algn="just">
              <a:buFont typeface="Arial" panose="020B0604020202020204" pitchFamily="34" charset="0"/>
              <a:buChar char="•"/>
            </a:pPr>
            <a:r>
              <a:rPr lang="en-US" sz="2800" dirty="0" smtClean="0"/>
              <a:t>Servo motors (2)</a:t>
            </a:r>
          </a:p>
          <a:p>
            <a:pPr marL="457200" lvl="0" indent="-457200" algn="just">
              <a:buFont typeface="Arial" panose="020B0604020202020204" pitchFamily="34" charset="0"/>
              <a:buChar char="•"/>
            </a:pPr>
            <a:r>
              <a:rPr lang="en-US" sz="2800" dirty="0" smtClean="0"/>
              <a:t>Base plate and angle bracket</a:t>
            </a:r>
          </a:p>
          <a:p>
            <a:pPr marL="457200" lvl="0" indent="-457200" algn="just">
              <a:buFont typeface="Arial" panose="020B0604020202020204" pitchFamily="34" charset="0"/>
              <a:buChar char="•"/>
            </a:pPr>
            <a:r>
              <a:rPr lang="en-US" sz="2800" dirty="0" smtClean="0"/>
              <a:t>80/20 channel mounting bars (2)</a:t>
            </a:r>
          </a:p>
          <a:p>
            <a:pPr marL="457200" lvl="0" indent="-457200" algn="just">
              <a:buFont typeface="Arial" panose="020B0604020202020204" pitchFamily="34" charset="0"/>
              <a:buChar char="•"/>
            </a:pPr>
            <a:r>
              <a:rPr lang="en-US" sz="2800" dirty="0" err="1" smtClean="0"/>
              <a:t>Ubiquiti</a:t>
            </a:r>
            <a:r>
              <a:rPr lang="en-US" sz="2800" dirty="0" smtClean="0"/>
              <a:t> light weight dish antenna</a:t>
            </a:r>
          </a:p>
          <a:p>
            <a:pPr marL="457200" lvl="0" indent="-457200" algn="just">
              <a:buFont typeface="Arial" panose="020B0604020202020204" pitchFamily="34" charset="0"/>
              <a:buChar char="•"/>
            </a:pPr>
            <a:r>
              <a:rPr lang="en-US" sz="2800" dirty="0" err="1" smtClean="0"/>
              <a:t>Ubiquiti</a:t>
            </a:r>
            <a:r>
              <a:rPr lang="en-US" sz="2800" dirty="0" smtClean="0"/>
              <a:t> 5.8 GHz Rocket M5 modem</a:t>
            </a:r>
          </a:p>
          <a:p>
            <a:pPr marL="457200" lvl="0" indent="-457200" algn="just">
              <a:buFont typeface="Arial" panose="020B0604020202020204" pitchFamily="34" charset="0"/>
              <a:buChar char="•"/>
            </a:pPr>
            <a:r>
              <a:rPr lang="en-US" sz="2800" dirty="0" smtClean="0"/>
              <a:t>900 MHz Yagi antenna</a:t>
            </a:r>
          </a:p>
          <a:p>
            <a:pPr marL="457200" lvl="0" indent="-457200" algn="just">
              <a:buFont typeface="Arial" panose="020B0604020202020204" pitchFamily="34" charset="0"/>
              <a:buChar char="•"/>
            </a:pPr>
            <a:r>
              <a:rPr lang="en-US" sz="2800" dirty="0" smtClean="0"/>
              <a:t>900 MHz patch antenna</a:t>
            </a:r>
          </a:p>
          <a:p>
            <a:pPr marL="457200" lvl="0" indent="-457200" algn="just">
              <a:buFont typeface="Arial" panose="020B0604020202020204" pitchFamily="34" charset="0"/>
              <a:buChar char="•"/>
            </a:pPr>
            <a:r>
              <a:rPr lang="en-US" sz="2800" dirty="0" smtClean="0"/>
              <a:t>RFD900 modem</a:t>
            </a:r>
          </a:p>
          <a:p>
            <a:pPr marL="457200" lvl="0" indent="-457200" algn="just">
              <a:buFont typeface="Arial" panose="020B0604020202020204" pitchFamily="34" charset="0"/>
              <a:buChar char="•"/>
            </a:pPr>
            <a:r>
              <a:rPr lang="en-US" sz="2800" dirty="0" smtClean="0"/>
              <a:t>Arduino Uno with GPS shield</a:t>
            </a:r>
          </a:p>
          <a:p>
            <a:pPr marL="457200" lvl="0" indent="-457200" algn="just">
              <a:buFont typeface="Arial" panose="020B0604020202020204" pitchFamily="34" charset="0"/>
              <a:buChar char="•"/>
            </a:pPr>
            <a:r>
              <a:rPr lang="en-US" sz="2800" dirty="0" smtClean="0"/>
              <a:t>IMU (for tripod orientation calibration)</a:t>
            </a:r>
          </a:p>
          <a:p>
            <a:pPr marL="457200" lvl="0" indent="-457200" algn="just">
              <a:buFont typeface="Arial" panose="020B0604020202020204" pitchFamily="34" charset="0"/>
              <a:buChar char="•"/>
            </a:pPr>
            <a:r>
              <a:rPr lang="en-US" sz="2800" dirty="0" err="1" smtClean="0"/>
              <a:t>Pololu</a:t>
            </a:r>
            <a:r>
              <a:rPr lang="en-US" sz="2800" dirty="0" smtClean="0"/>
              <a:t> Mini Maestro servo controller</a:t>
            </a:r>
          </a:p>
          <a:p>
            <a:pPr lvl="0" algn="just"/>
            <a:endParaRPr lang="en-US" sz="1600" dirty="0" smtClean="0"/>
          </a:p>
          <a:p>
            <a:pPr lvl="0" algn="just"/>
            <a:r>
              <a:rPr lang="en-US" sz="2800" b="1" u="sng" dirty="0" smtClean="0"/>
              <a:t>Ground Station Computer(s)</a:t>
            </a:r>
          </a:p>
          <a:p>
            <a:pPr marL="457200" lvl="0" indent="-457200" algn="just">
              <a:buFont typeface="Arial" panose="020B0604020202020204" pitchFamily="34" charset="0"/>
              <a:buChar char="•"/>
            </a:pPr>
            <a:r>
              <a:rPr lang="en-US" sz="2800" dirty="0" smtClean="0"/>
              <a:t>Dedicated laptop(s) running</a:t>
            </a:r>
          </a:p>
          <a:p>
            <a:pPr marL="914400" lvl="1" indent="-457200" algn="just">
              <a:buFont typeface="Wingdings" panose="05000000000000000000" pitchFamily="2" charset="2"/>
              <a:buChar char="Ø"/>
            </a:pPr>
            <a:r>
              <a:rPr lang="en-US" sz="2800" dirty="0" smtClean="0"/>
              <a:t>Tracking/pointing custom software</a:t>
            </a:r>
          </a:p>
          <a:p>
            <a:pPr marL="914400" lvl="1" indent="-457200" algn="just">
              <a:buFont typeface="Wingdings" panose="05000000000000000000" pitchFamily="2" charset="2"/>
              <a:buChar char="Ø"/>
            </a:pPr>
            <a:r>
              <a:rPr lang="en-US" sz="2800" dirty="0" smtClean="0"/>
              <a:t>Still photo reception custom software</a:t>
            </a:r>
          </a:p>
          <a:p>
            <a:pPr marL="914400" lvl="1" indent="-457200" algn="just">
              <a:buFont typeface="Wingdings" panose="05000000000000000000" pitchFamily="2" charset="2"/>
              <a:buChar char="Ø"/>
            </a:pPr>
            <a:r>
              <a:rPr lang="en-US" sz="2800" dirty="0" smtClean="0"/>
              <a:t>Video feed custom software</a:t>
            </a:r>
          </a:p>
          <a:p>
            <a:pPr lvl="0" algn="just"/>
            <a:endParaRPr lang="en-US" sz="1600" dirty="0" smtClean="0"/>
          </a:p>
          <a:p>
            <a:pPr lvl="0" algn="just"/>
            <a:r>
              <a:rPr lang="en-US" sz="2800" b="1" dirty="0" smtClean="0"/>
              <a:t>Satellite Tracking Flight Unit</a:t>
            </a:r>
          </a:p>
          <a:p>
            <a:pPr marL="457200" lvl="0" indent="-457200" algn="just">
              <a:buFont typeface="Arial" panose="020B0604020202020204" pitchFamily="34" charset="0"/>
              <a:buChar char="•"/>
            </a:pPr>
            <a:r>
              <a:rPr lang="en-US" sz="2800" dirty="0" smtClean="0"/>
              <a:t>NAL Iridium satellite modem</a:t>
            </a:r>
          </a:p>
          <a:p>
            <a:pPr marL="457200" lvl="0" indent="-457200" algn="just">
              <a:buFont typeface="Arial" panose="020B0604020202020204" pitchFamily="34" charset="0"/>
              <a:buChar char="•"/>
            </a:pPr>
            <a:r>
              <a:rPr lang="en-US" sz="2800" dirty="0" smtClean="0"/>
              <a:t>NAL antennas – GPS and Iridium</a:t>
            </a:r>
          </a:p>
          <a:p>
            <a:pPr marL="457200" indent="-457200" algn="just">
              <a:buFont typeface="Arial" panose="020B0604020202020204" pitchFamily="34" charset="0"/>
              <a:buChar char="•"/>
            </a:pPr>
            <a:r>
              <a:rPr lang="en-US" sz="2800" dirty="0"/>
              <a:t>3.7 volt </a:t>
            </a:r>
            <a:r>
              <a:rPr lang="en-US" sz="2800" dirty="0" smtClean="0"/>
              <a:t>6600 </a:t>
            </a:r>
            <a:r>
              <a:rPr lang="en-US" sz="2800" dirty="0" err="1" smtClean="0"/>
              <a:t>mAh</a:t>
            </a:r>
            <a:r>
              <a:rPr lang="en-US" sz="2800" dirty="0" smtClean="0"/>
              <a:t> </a:t>
            </a:r>
            <a:r>
              <a:rPr lang="en-US" sz="2800" dirty="0" err="1"/>
              <a:t>LiPo</a:t>
            </a:r>
            <a:r>
              <a:rPr lang="en-US" sz="2800" dirty="0"/>
              <a:t> </a:t>
            </a:r>
            <a:r>
              <a:rPr lang="en-US" sz="2800" dirty="0" smtClean="0"/>
              <a:t>battery</a:t>
            </a:r>
          </a:p>
          <a:p>
            <a:pPr marL="457200" lvl="0" indent="-457200" algn="just">
              <a:buFont typeface="Arial" panose="020B0604020202020204" pitchFamily="34" charset="0"/>
              <a:buChar char="•"/>
            </a:pPr>
            <a:r>
              <a:rPr lang="en-US" sz="2800" dirty="0" err="1" smtClean="0"/>
              <a:t>Zigbee</a:t>
            </a:r>
            <a:r>
              <a:rPr lang="en-US" sz="2800" dirty="0" smtClean="0"/>
              <a:t> radio (to relay </a:t>
            </a:r>
            <a:r>
              <a:rPr lang="en-US" sz="2800" dirty="0" err="1" smtClean="0"/>
              <a:t>cutdown</a:t>
            </a:r>
            <a:r>
              <a:rPr lang="en-US" sz="2800" dirty="0" smtClean="0"/>
              <a:t> commands)</a:t>
            </a:r>
            <a:endParaRPr lang="en-US" sz="2800" dirty="0"/>
          </a:p>
        </p:txBody>
      </p:sp>
      <p:pic>
        <p:nvPicPr>
          <p:cNvPr id="1026" name="Picture 2" descr="Eclipse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8503" y="674716"/>
            <a:ext cx="4952596" cy="433041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19"/>
          <p:cNvSpPr>
            <a:spLocks noChangeArrowheads="1"/>
          </p:cNvSpPr>
          <p:nvPr/>
        </p:nvSpPr>
        <p:spPr bwMode="auto">
          <a:xfrm>
            <a:off x="12121007" y="13888082"/>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Video Telemetry Flight Unit</a:t>
            </a:r>
            <a:endParaRPr lang="en-US" sz="5400" b="1" dirty="0"/>
          </a:p>
        </p:txBody>
      </p:sp>
      <p:sp>
        <p:nvSpPr>
          <p:cNvPr id="50" name="Rectangle 19"/>
          <p:cNvSpPr>
            <a:spLocks noChangeArrowheads="1"/>
          </p:cNvSpPr>
          <p:nvPr/>
        </p:nvSpPr>
        <p:spPr bwMode="auto">
          <a:xfrm>
            <a:off x="12121002" y="19488285"/>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Tracking Ground Station</a:t>
            </a:r>
            <a:endParaRPr lang="en-US" sz="5400" b="1" dirty="0"/>
          </a:p>
        </p:txBody>
      </p:sp>
      <p:sp>
        <p:nvSpPr>
          <p:cNvPr id="57" name="Rectangle 19"/>
          <p:cNvSpPr>
            <a:spLocks noChangeArrowheads="1"/>
          </p:cNvSpPr>
          <p:nvPr/>
        </p:nvSpPr>
        <p:spPr bwMode="auto">
          <a:xfrm>
            <a:off x="1518376" y="8236936"/>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Abstract</a:t>
            </a:r>
            <a:endParaRPr lang="en-US" sz="5400" b="1" dirty="0"/>
          </a:p>
        </p:txBody>
      </p:sp>
      <p:sp>
        <p:nvSpPr>
          <p:cNvPr id="58" name="Rectangle 19"/>
          <p:cNvSpPr>
            <a:spLocks noChangeArrowheads="1"/>
          </p:cNvSpPr>
          <p:nvPr/>
        </p:nvSpPr>
        <p:spPr bwMode="auto">
          <a:xfrm>
            <a:off x="1513121" y="19922827"/>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System Overview</a:t>
            </a:r>
            <a:endParaRPr lang="en-US" sz="5400" b="1" dirty="0"/>
          </a:p>
        </p:txBody>
      </p:sp>
      <p:sp>
        <p:nvSpPr>
          <p:cNvPr id="59" name="Rectangle 19"/>
          <p:cNvSpPr>
            <a:spLocks noChangeArrowheads="1"/>
          </p:cNvSpPr>
          <p:nvPr/>
        </p:nvSpPr>
        <p:spPr bwMode="auto">
          <a:xfrm>
            <a:off x="30723406" y="8233268"/>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Hardware Listing (partial)</a:t>
            </a:r>
            <a:endParaRPr lang="en-US" sz="5400" b="1" dirty="0"/>
          </a:p>
        </p:txBody>
      </p:sp>
      <p:sp>
        <p:nvSpPr>
          <p:cNvPr id="61" name="Rectangle 19"/>
          <p:cNvSpPr>
            <a:spLocks noChangeArrowheads="1"/>
          </p:cNvSpPr>
          <p:nvPr/>
        </p:nvSpPr>
        <p:spPr bwMode="auto">
          <a:xfrm>
            <a:off x="30723407" y="20822300"/>
            <a:ext cx="9681633" cy="1371600"/>
          </a:xfrm>
          <a:prstGeom prst="rect">
            <a:avLst/>
          </a:prstGeom>
          <a:gradFill rotWithShape="0">
            <a:gsLst>
              <a:gs pos="0">
                <a:srgbClr val="3B3B3B"/>
              </a:gs>
              <a:gs pos="100000">
                <a:srgbClr val="808080"/>
              </a:gs>
            </a:gsLst>
            <a:path path="shape">
              <a:fillToRect l="50000" t="50000" r="50000" b="50000"/>
            </a:path>
          </a:gradFill>
          <a:ln w="9525">
            <a:solidFill>
              <a:schemeClr val="tx1"/>
            </a:solidFill>
            <a:miter lim="800000"/>
            <a:headEnd/>
            <a:tailEnd/>
          </a:ln>
        </p:spPr>
        <p:txBody>
          <a:bodyPr wrap="none" lIns="171419" tIns="85712" rIns="171419" bIns="85712" anchor="ctr"/>
          <a:lstStyle/>
          <a:p>
            <a:pPr algn="ctr" defTabSz="4703763"/>
            <a:r>
              <a:rPr lang="en-US" sz="5400" b="1" dirty="0" smtClean="0"/>
              <a:t>Status of Testing/Roll-out</a:t>
            </a:r>
            <a:endParaRPr lang="en-US" sz="5400" b="1" dirty="0"/>
          </a:p>
        </p:txBody>
      </p:sp>
      <p:sp>
        <p:nvSpPr>
          <p:cNvPr id="62" name="Text Box 3503"/>
          <p:cNvSpPr txBox="1">
            <a:spLocks noChangeArrowheads="1"/>
          </p:cNvSpPr>
          <p:nvPr/>
        </p:nvSpPr>
        <p:spPr bwMode="auto">
          <a:xfrm>
            <a:off x="35981568" y="9706311"/>
            <a:ext cx="7198528" cy="10002738"/>
          </a:xfrm>
          <a:prstGeom prst="rect">
            <a:avLst/>
          </a:prstGeom>
          <a:noFill/>
          <a:ln w="9525">
            <a:noFill/>
            <a:miter lim="800000"/>
            <a:headEnd/>
            <a:tailEnd/>
          </a:ln>
        </p:spPr>
        <p:txBody>
          <a:bodyPr wrap="square">
            <a:spAutoFit/>
          </a:bodyPr>
          <a:lstStyle/>
          <a:p>
            <a:pPr lvl="0" algn="just"/>
            <a:r>
              <a:rPr lang="en-US" sz="2800" b="1" u="sng" dirty="0" smtClean="0"/>
              <a:t>Still Photo Flight Unit</a:t>
            </a:r>
          </a:p>
          <a:p>
            <a:pPr marL="457200" lvl="0" indent="-457200" algn="just">
              <a:buFont typeface="Arial" panose="020B0604020202020204" pitchFamily="34" charset="0"/>
              <a:buChar char="•"/>
            </a:pPr>
            <a:r>
              <a:rPr lang="en-US" sz="2800" dirty="0" smtClean="0"/>
              <a:t>Raspberry Pi 2 Model B (64 Gig SD)</a:t>
            </a:r>
          </a:p>
          <a:p>
            <a:pPr marL="457200" lvl="0" indent="-457200" algn="just">
              <a:buFont typeface="Arial" panose="020B0604020202020204" pitchFamily="34" charset="0"/>
              <a:buChar char="•"/>
            </a:pPr>
            <a:r>
              <a:rPr lang="en-US" sz="2800" dirty="0" smtClean="0"/>
              <a:t>Pi camera (used in still photo mode)</a:t>
            </a:r>
          </a:p>
          <a:p>
            <a:pPr marL="457200" lvl="0" indent="-457200" algn="just">
              <a:buFont typeface="Arial" panose="020B0604020202020204" pitchFamily="34" charset="0"/>
              <a:buChar char="•"/>
            </a:pPr>
            <a:r>
              <a:rPr lang="en-US" sz="2800" dirty="0" smtClean="0"/>
              <a:t>Custom power board</a:t>
            </a:r>
          </a:p>
          <a:p>
            <a:pPr marL="457200" lvl="0" indent="-457200" algn="just">
              <a:buFont typeface="Arial" panose="020B0604020202020204" pitchFamily="34" charset="0"/>
              <a:buChar char="•"/>
            </a:pPr>
            <a:r>
              <a:rPr lang="en-US" sz="2800" dirty="0" smtClean="0"/>
              <a:t>Cabling (some custom)</a:t>
            </a:r>
          </a:p>
          <a:p>
            <a:pPr marL="457200" lvl="0" indent="-457200" algn="just">
              <a:buFont typeface="Arial" panose="020B0604020202020204" pitchFamily="34" charset="0"/>
              <a:buChar char="•"/>
            </a:pPr>
            <a:r>
              <a:rPr lang="en-US" sz="2800" dirty="0" smtClean="0"/>
              <a:t>3.7 volt 6600 </a:t>
            </a:r>
            <a:r>
              <a:rPr lang="en-US" sz="2800" dirty="0" err="1" smtClean="0"/>
              <a:t>mAh</a:t>
            </a:r>
            <a:r>
              <a:rPr lang="en-US" sz="2800" dirty="0" smtClean="0"/>
              <a:t> </a:t>
            </a:r>
            <a:r>
              <a:rPr lang="en-US" sz="2800" dirty="0" err="1" smtClean="0"/>
              <a:t>LiPo</a:t>
            </a:r>
            <a:r>
              <a:rPr lang="en-US" sz="2800" dirty="0" smtClean="0"/>
              <a:t> batteries (2)</a:t>
            </a:r>
          </a:p>
          <a:p>
            <a:pPr marL="457200" lvl="0" indent="-457200" algn="just">
              <a:buFont typeface="Arial" panose="020B0604020202020204" pitchFamily="34" charset="0"/>
              <a:buChar char="•"/>
            </a:pPr>
            <a:r>
              <a:rPr lang="en-US" sz="2800" dirty="0" smtClean="0"/>
              <a:t>RFD900 modem</a:t>
            </a:r>
          </a:p>
          <a:p>
            <a:pPr marL="457200" lvl="0" indent="-457200" algn="just">
              <a:buFont typeface="Arial" panose="020B0604020202020204" pitchFamily="34" charset="0"/>
              <a:buChar char="•"/>
            </a:pPr>
            <a:r>
              <a:rPr lang="en-US" sz="2800" dirty="0" smtClean="0"/>
              <a:t>900 MHz quarter wave antennas (2)</a:t>
            </a:r>
          </a:p>
          <a:p>
            <a:pPr marL="457200" lvl="0" indent="-457200" algn="just">
              <a:buFont typeface="Arial" panose="020B0604020202020204" pitchFamily="34" charset="0"/>
              <a:buChar char="•"/>
            </a:pPr>
            <a:r>
              <a:rPr lang="en-US" sz="2800" dirty="0" smtClean="0"/>
              <a:t>Aluminum sheet for ground plane</a:t>
            </a:r>
          </a:p>
          <a:p>
            <a:pPr lvl="0" algn="just"/>
            <a:endParaRPr lang="en-US" sz="1600" dirty="0" smtClean="0"/>
          </a:p>
          <a:p>
            <a:pPr lvl="0" algn="just"/>
            <a:r>
              <a:rPr lang="en-US" sz="2800" b="1" u="sng" dirty="0" smtClean="0"/>
              <a:t>Video Telemetry Flight Unit</a:t>
            </a:r>
          </a:p>
          <a:p>
            <a:pPr marL="457200" lvl="0" indent="-457200" algn="just">
              <a:buFont typeface="Arial" panose="020B0604020202020204" pitchFamily="34" charset="0"/>
              <a:buChar char="•"/>
            </a:pPr>
            <a:r>
              <a:rPr lang="en-US" sz="2800" dirty="0"/>
              <a:t>Raspberry </a:t>
            </a:r>
            <a:r>
              <a:rPr lang="en-US" sz="2800" dirty="0" smtClean="0"/>
              <a:t>Pi 2 </a:t>
            </a:r>
            <a:r>
              <a:rPr lang="en-US" sz="2800" dirty="0"/>
              <a:t>Model B (64 Gig SD)</a:t>
            </a:r>
          </a:p>
          <a:p>
            <a:pPr marL="457200" lvl="0" indent="-457200" algn="just">
              <a:buFont typeface="Arial" panose="020B0604020202020204" pitchFamily="34" charset="0"/>
              <a:buChar char="•"/>
            </a:pPr>
            <a:r>
              <a:rPr lang="en-US" sz="2800" dirty="0"/>
              <a:t>Pi camera (used in </a:t>
            </a:r>
            <a:r>
              <a:rPr lang="en-US" sz="2800" dirty="0" smtClean="0"/>
              <a:t>video </a:t>
            </a:r>
            <a:r>
              <a:rPr lang="en-US" sz="2800" dirty="0"/>
              <a:t>mode)</a:t>
            </a:r>
          </a:p>
          <a:p>
            <a:pPr marL="457200" lvl="0" indent="-457200" algn="just">
              <a:buFont typeface="Arial" panose="020B0604020202020204" pitchFamily="34" charset="0"/>
              <a:buChar char="•"/>
            </a:pPr>
            <a:r>
              <a:rPr lang="en-US" sz="2800" dirty="0"/>
              <a:t>Custom power board</a:t>
            </a:r>
          </a:p>
          <a:p>
            <a:pPr marL="457200" lvl="0" indent="-457200" algn="just">
              <a:buFont typeface="Arial" panose="020B0604020202020204" pitchFamily="34" charset="0"/>
              <a:buChar char="•"/>
            </a:pPr>
            <a:r>
              <a:rPr lang="en-US" sz="2800" dirty="0"/>
              <a:t>Cabling (some custom)</a:t>
            </a:r>
          </a:p>
          <a:p>
            <a:pPr marL="457200" lvl="0" indent="-457200" algn="just">
              <a:buFont typeface="Arial" panose="020B0604020202020204" pitchFamily="34" charset="0"/>
              <a:buChar char="•"/>
            </a:pPr>
            <a:r>
              <a:rPr lang="en-US" sz="2800" dirty="0"/>
              <a:t>3.7 volt </a:t>
            </a:r>
            <a:r>
              <a:rPr lang="en-US" sz="2800" dirty="0" smtClean="0"/>
              <a:t>6600 </a:t>
            </a:r>
            <a:r>
              <a:rPr lang="en-US" sz="2800" dirty="0" err="1" smtClean="0"/>
              <a:t>mAh</a:t>
            </a:r>
            <a:r>
              <a:rPr lang="en-US" sz="2800" dirty="0" smtClean="0"/>
              <a:t> </a:t>
            </a:r>
            <a:r>
              <a:rPr lang="en-US" sz="2800" dirty="0" err="1"/>
              <a:t>LiPo</a:t>
            </a:r>
            <a:r>
              <a:rPr lang="en-US" sz="2800" dirty="0"/>
              <a:t> batteries </a:t>
            </a:r>
            <a:r>
              <a:rPr lang="en-US" sz="2800" dirty="0" smtClean="0"/>
              <a:t>(2)</a:t>
            </a:r>
            <a:endParaRPr lang="en-US" sz="2800" dirty="0"/>
          </a:p>
          <a:p>
            <a:pPr marL="457200" indent="-457200" algn="just">
              <a:buFont typeface="Arial" panose="020B0604020202020204" pitchFamily="34" charset="0"/>
              <a:buChar char="•"/>
            </a:pPr>
            <a:r>
              <a:rPr lang="en-US" sz="2800" dirty="0" err="1" smtClean="0"/>
              <a:t>Ubiquiti</a:t>
            </a:r>
            <a:r>
              <a:rPr lang="en-US" sz="2800" dirty="0" smtClean="0"/>
              <a:t> </a:t>
            </a:r>
            <a:r>
              <a:rPr lang="en-US" sz="2800" dirty="0"/>
              <a:t>5.8 GHz Rocket M5 modem</a:t>
            </a:r>
          </a:p>
          <a:p>
            <a:pPr marL="457200" lvl="0" indent="-457200" algn="just">
              <a:buFont typeface="Arial" panose="020B0604020202020204" pitchFamily="34" charset="0"/>
              <a:buChar char="•"/>
            </a:pPr>
            <a:r>
              <a:rPr lang="en-US" sz="2800" dirty="0" smtClean="0"/>
              <a:t>Fat Shark 5.8 GHz antennas (2)</a:t>
            </a:r>
          </a:p>
          <a:p>
            <a:pPr lvl="0" algn="just"/>
            <a:endParaRPr lang="en-US" sz="1600" dirty="0" smtClean="0"/>
          </a:p>
          <a:p>
            <a:pPr lvl="0" algn="just"/>
            <a:r>
              <a:rPr lang="en-US" sz="2800" b="1" u="sng" dirty="0" err="1" smtClean="0"/>
              <a:t>Cutdown</a:t>
            </a:r>
            <a:endParaRPr lang="en-US" sz="2800" b="1" u="sng" dirty="0" smtClean="0"/>
          </a:p>
          <a:p>
            <a:pPr marL="457200" lvl="0" indent="-457200" algn="just">
              <a:buFont typeface="Arial" panose="020B0604020202020204" pitchFamily="34" charset="0"/>
              <a:buChar char="•"/>
            </a:pPr>
            <a:r>
              <a:rPr lang="en-US" sz="2800" dirty="0" smtClean="0"/>
              <a:t>Custom “OCCAMS” razor cutter</a:t>
            </a:r>
          </a:p>
          <a:p>
            <a:pPr marL="457200" lvl="0" indent="-457200" algn="just">
              <a:buFont typeface="Arial" panose="020B0604020202020204" pitchFamily="34" charset="0"/>
              <a:buChar char="•"/>
            </a:pPr>
            <a:r>
              <a:rPr lang="en-US" sz="2800" dirty="0" err="1" smtClean="0"/>
              <a:t>Zigbee</a:t>
            </a:r>
            <a:r>
              <a:rPr lang="en-US" sz="2800" dirty="0" smtClean="0"/>
              <a:t> radio (to talk to Iridium modem)</a:t>
            </a:r>
          </a:p>
          <a:p>
            <a:pPr marL="457200" indent="-457200" algn="just">
              <a:buFont typeface="Arial" panose="020B0604020202020204" pitchFamily="34" charset="0"/>
              <a:buChar char="•"/>
            </a:pPr>
            <a:r>
              <a:rPr lang="en-US" sz="2800" dirty="0"/>
              <a:t>3.7 volt </a:t>
            </a:r>
            <a:r>
              <a:rPr lang="en-US" sz="2800" dirty="0" smtClean="0"/>
              <a:t>6600 </a:t>
            </a:r>
            <a:r>
              <a:rPr lang="en-US" sz="2800" dirty="0" err="1" smtClean="0"/>
              <a:t>mAh</a:t>
            </a:r>
            <a:r>
              <a:rPr lang="en-US" sz="2800" dirty="0" smtClean="0"/>
              <a:t> </a:t>
            </a:r>
            <a:r>
              <a:rPr lang="en-US" sz="2800" dirty="0" err="1"/>
              <a:t>LiPo</a:t>
            </a:r>
            <a:r>
              <a:rPr lang="en-US" sz="2800" dirty="0"/>
              <a:t> </a:t>
            </a:r>
            <a:r>
              <a:rPr lang="en-US" sz="2800" dirty="0" smtClean="0"/>
              <a:t>battery</a:t>
            </a:r>
            <a:endParaRPr lang="en-US" sz="2800" dirty="0"/>
          </a:p>
        </p:txBody>
      </p:sp>
      <p:sp>
        <p:nvSpPr>
          <p:cNvPr id="25" name="Text Box 3503"/>
          <p:cNvSpPr txBox="1">
            <a:spLocks noChangeArrowheads="1"/>
          </p:cNvSpPr>
          <p:nvPr/>
        </p:nvSpPr>
        <p:spPr bwMode="auto">
          <a:xfrm>
            <a:off x="1419989" y="21554981"/>
            <a:ext cx="9867899" cy="10045827"/>
          </a:xfrm>
          <a:prstGeom prst="rect">
            <a:avLst/>
          </a:prstGeom>
          <a:noFill/>
          <a:ln w="9525">
            <a:noFill/>
            <a:miter lim="800000"/>
            <a:headEnd/>
            <a:tailEnd/>
          </a:ln>
        </p:spPr>
        <p:txBody>
          <a:bodyPr wrap="square">
            <a:spAutoFit/>
          </a:bodyPr>
          <a:lstStyle/>
          <a:p>
            <a:pPr algn="just" defTabSz="4703763">
              <a:lnSpc>
                <a:spcPct val="110000"/>
              </a:lnSpc>
            </a:pPr>
            <a:r>
              <a:rPr lang="en-US" sz="2800" dirty="0" smtClean="0"/>
              <a:t>The video/still photo </a:t>
            </a:r>
            <a:r>
              <a:rPr lang="en-US" sz="2800" dirty="0"/>
              <a:t>telemetry system </a:t>
            </a:r>
            <a:r>
              <a:rPr lang="en-US" sz="2800" dirty="0" smtClean="0"/>
              <a:t>for the </a:t>
            </a:r>
            <a:r>
              <a:rPr lang="en-US" sz="2800" dirty="0"/>
              <a:t>Space Grant Eclipse Ballooning Project </a:t>
            </a:r>
            <a:r>
              <a:rPr lang="en-US" sz="2800" dirty="0" smtClean="0"/>
              <a:t>(AKA the “common” payload since many groups will also fly their own unique science payloads) consists of (a) a Raspberry-Pi-based still photo telemetry system with images transmitted using an RFD900 (900 MHz) modem, (b) a Raspberry-Pi-based video telemetry system with the video stream transmitted using a Ubiquiti M5 Rocket (5.8 GHz) modem, (c) a steerable ground tripod with multiple antennas all pointing in the same direction to pick up both still photos (on 900 MHz) and the video feed (on 5.8 GHz), (d) a GPS-enabled Iridium satellite modem to relay tracking data (over the internet) to the ground station for auto-pointing, and (e) a custom razor cutter for flight termination, contacted by </a:t>
            </a:r>
            <a:r>
              <a:rPr lang="en-US" sz="2800" dirty="0" err="1" smtClean="0"/>
              <a:t>Zigbee</a:t>
            </a:r>
            <a:r>
              <a:rPr lang="en-US" sz="2800" dirty="0" smtClean="0"/>
              <a:t> radio using e-mail messages to the Iridium modem.</a:t>
            </a:r>
          </a:p>
          <a:p>
            <a:pPr algn="just" defTabSz="4703763">
              <a:lnSpc>
                <a:spcPct val="110000"/>
              </a:lnSpc>
            </a:pPr>
            <a:endParaRPr lang="en-US" sz="1600" dirty="0"/>
          </a:p>
          <a:p>
            <a:pPr algn="just" defTabSz="4703763">
              <a:lnSpc>
                <a:spcPct val="110000"/>
              </a:lnSpc>
            </a:pPr>
            <a:r>
              <a:rPr lang="en-US" sz="2800" dirty="0" smtClean="0"/>
              <a:t>During the eclipse, tracking information from Iridium modems on each of dozens of payloads simultaneously in flight will be used by the FAA to monitor balloon locations. The live video feeds from the balloons will be streamed to a central website then one feed at a time will be forwarded to the NASA home page for online viewing in near-real-time.</a:t>
            </a:r>
            <a:endParaRPr lang="en-US" sz="2800" dirty="0"/>
          </a:p>
        </p:txBody>
      </p:sp>
      <p:grpSp>
        <p:nvGrpSpPr>
          <p:cNvPr id="20" name="Group 19"/>
          <p:cNvGrpSpPr/>
          <p:nvPr/>
        </p:nvGrpSpPr>
        <p:grpSpPr>
          <a:xfrm>
            <a:off x="22741247" y="8233268"/>
            <a:ext cx="5569527" cy="4215691"/>
            <a:chOff x="22741247" y="8233268"/>
            <a:chExt cx="5569527" cy="4215691"/>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488" t="14338" r="1464" b="2071"/>
            <a:stretch/>
          </p:blipFill>
          <p:spPr>
            <a:xfrm>
              <a:off x="22741247" y="8233268"/>
              <a:ext cx="5569527" cy="3752602"/>
            </a:xfrm>
            <a:prstGeom prst="rect">
              <a:avLst/>
            </a:prstGeom>
          </p:spPr>
        </p:pic>
        <p:sp>
          <p:nvSpPr>
            <p:cNvPr id="8" name="Rectangle 7"/>
            <p:cNvSpPr/>
            <p:nvPr/>
          </p:nvSpPr>
          <p:spPr>
            <a:xfrm>
              <a:off x="22741247" y="11925739"/>
              <a:ext cx="5569527" cy="523220"/>
            </a:xfrm>
            <a:prstGeom prst="rect">
              <a:avLst/>
            </a:prstGeom>
          </p:spPr>
          <p:txBody>
            <a:bodyPr wrap="square">
              <a:spAutoFit/>
            </a:bodyPr>
            <a:lstStyle/>
            <a:p>
              <a:pPr algn="ctr"/>
              <a:r>
                <a:rPr lang="en-US" sz="2800" dirty="0" smtClean="0"/>
                <a:t>Still photo system components</a:t>
              </a:r>
              <a:endParaRPr lang="en-US" sz="2800" dirty="0"/>
            </a:p>
          </p:txBody>
        </p:sp>
      </p:grpSp>
      <p:grpSp>
        <p:nvGrpSpPr>
          <p:cNvPr id="19" name="Group 18"/>
          <p:cNvGrpSpPr/>
          <p:nvPr/>
        </p:nvGrpSpPr>
        <p:grpSpPr>
          <a:xfrm>
            <a:off x="22741246" y="12448959"/>
            <a:ext cx="5569528" cy="4668565"/>
            <a:chOff x="22741246" y="12448959"/>
            <a:chExt cx="5569528" cy="4668565"/>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41247" y="12448959"/>
              <a:ext cx="5569527" cy="4177144"/>
            </a:xfrm>
            <a:prstGeom prst="rect">
              <a:avLst/>
            </a:prstGeom>
          </p:spPr>
        </p:pic>
        <p:sp>
          <p:nvSpPr>
            <p:cNvPr id="27" name="Rectangle 26"/>
            <p:cNvSpPr/>
            <p:nvPr/>
          </p:nvSpPr>
          <p:spPr>
            <a:xfrm>
              <a:off x="22741246" y="16594304"/>
              <a:ext cx="5569527" cy="523220"/>
            </a:xfrm>
            <a:prstGeom prst="rect">
              <a:avLst/>
            </a:prstGeom>
          </p:spPr>
          <p:txBody>
            <a:bodyPr wrap="square">
              <a:spAutoFit/>
            </a:bodyPr>
            <a:lstStyle/>
            <a:p>
              <a:pPr algn="ctr"/>
              <a:r>
                <a:rPr lang="en-US" sz="2800" dirty="0" smtClean="0"/>
                <a:t>Still photo system in payload box</a:t>
              </a:r>
              <a:endParaRPr lang="en-US" sz="2800" dirty="0"/>
            </a:p>
          </p:txBody>
        </p:sp>
      </p:grpSp>
      <p:grpSp>
        <p:nvGrpSpPr>
          <p:cNvPr id="18" name="Group 17"/>
          <p:cNvGrpSpPr/>
          <p:nvPr/>
        </p:nvGrpSpPr>
        <p:grpSpPr>
          <a:xfrm>
            <a:off x="22735992" y="17150877"/>
            <a:ext cx="5574779" cy="4941313"/>
            <a:chOff x="22735992" y="17150877"/>
            <a:chExt cx="5574779" cy="4941313"/>
          </a:xfrm>
        </p:grpSpPr>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7181" t="3427" r="9129" b="7332"/>
            <a:stretch/>
          </p:blipFill>
          <p:spPr>
            <a:xfrm>
              <a:off x="22741246" y="17150877"/>
              <a:ext cx="5569525" cy="4454130"/>
            </a:xfrm>
            <a:prstGeom prst="rect">
              <a:avLst/>
            </a:prstGeom>
          </p:spPr>
        </p:pic>
        <p:sp>
          <p:nvSpPr>
            <p:cNvPr id="28" name="Rectangle 27"/>
            <p:cNvSpPr/>
            <p:nvPr/>
          </p:nvSpPr>
          <p:spPr>
            <a:xfrm>
              <a:off x="22735992" y="21568970"/>
              <a:ext cx="5569527" cy="523220"/>
            </a:xfrm>
            <a:prstGeom prst="rect">
              <a:avLst/>
            </a:prstGeom>
          </p:spPr>
          <p:txBody>
            <a:bodyPr wrap="square">
              <a:spAutoFit/>
            </a:bodyPr>
            <a:lstStyle/>
            <a:p>
              <a:pPr algn="ctr"/>
              <a:r>
                <a:rPr lang="en-US" sz="2800" dirty="0" smtClean="0"/>
                <a:t>Video system components</a:t>
              </a:r>
              <a:endParaRPr lang="en-US" sz="2800" dirty="0"/>
            </a:p>
          </p:txBody>
        </p:sp>
      </p:grpSp>
      <p:grpSp>
        <p:nvGrpSpPr>
          <p:cNvPr id="17" name="Group 16"/>
          <p:cNvGrpSpPr/>
          <p:nvPr/>
        </p:nvGrpSpPr>
        <p:grpSpPr>
          <a:xfrm>
            <a:off x="22735991" y="22150495"/>
            <a:ext cx="5574781" cy="4484136"/>
            <a:chOff x="22735991" y="22150495"/>
            <a:chExt cx="5574781" cy="4484136"/>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l="2730" t="4664" r="3580" b="5549"/>
            <a:stretch/>
          </p:blipFill>
          <p:spPr>
            <a:xfrm>
              <a:off x="22741245" y="22150495"/>
              <a:ext cx="5569527" cy="4003097"/>
            </a:xfrm>
            <a:prstGeom prst="rect">
              <a:avLst/>
            </a:prstGeom>
          </p:spPr>
        </p:pic>
        <p:sp>
          <p:nvSpPr>
            <p:cNvPr id="29" name="Rectangle 28"/>
            <p:cNvSpPr/>
            <p:nvPr/>
          </p:nvSpPr>
          <p:spPr>
            <a:xfrm>
              <a:off x="22735991" y="26111411"/>
              <a:ext cx="5569527" cy="523220"/>
            </a:xfrm>
            <a:prstGeom prst="rect">
              <a:avLst/>
            </a:prstGeom>
          </p:spPr>
          <p:txBody>
            <a:bodyPr wrap="square">
              <a:spAutoFit/>
            </a:bodyPr>
            <a:lstStyle/>
            <a:p>
              <a:pPr algn="ctr"/>
              <a:r>
                <a:rPr lang="en-US" sz="2800" dirty="0"/>
                <a:t>P</a:t>
              </a:r>
              <a:r>
                <a:rPr lang="en-US" sz="2800" dirty="0" smtClean="0"/>
                <a:t>ayload box for video system</a:t>
              </a:r>
              <a:endParaRPr lang="en-US" sz="2800" dirty="0"/>
            </a:p>
          </p:txBody>
        </p:sp>
      </p:grpSp>
      <p:grpSp>
        <p:nvGrpSpPr>
          <p:cNvPr id="15" name="Group 14"/>
          <p:cNvGrpSpPr/>
          <p:nvPr/>
        </p:nvGrpSpPr>
        <p:grpSpPr>
          <a:xfrm>
            <a:off x="22523116" y="26670170"/>
            <a:ext cx="8470231" cy="4640705"/>
            <a:chOff x="22523116" y="26670170"/>
            <a:chExt cx="8470231" cy="4640705"/>
          </a:xfrm>
        </p:grpSpPr>
        <p:pic>
          <p:nvPicPr>
            <p:cNvPr id="12" name="Picture 11"/>
            <p:cNvPicPr>
              <a:picLocks noChangeAspect="1"/>
            </p:cNvPicPr>
            <p:nvPr/>
          </p:nvPicPr>
          <p:blipFill rotWithShape="1">
            <a:blip r:embed="rId9"/>
            <a:srcRect l="5110" t="24286" r="3697" b="12857"/>
            <a:stretch/>
          </p:blipFill>
          <p:spPr>
            <a:xfrm>
              <a:off x="22741247" y="26670170"/>
              <a:ext cx="8047812" cy="4117485"/>
            </a:xfrm>
            <a:prstGeom prst="rect">
              <a:avLst/>
            </a:prstGeom>
          </p:spPr>
        </p:pic>
        <p:sp>
          <p:nvSpPr>
            <p:cNvPr id="32" name="Rectangle 31"/>
            <p:cNvSpPr/>
            <p:nvPr/>
          </p:nvSpPr>
          <p:spPr>
            <a:xfrm>
              <a:off x="22523116" y="30787655"/>
              <a:ext cx="8470231" cy="523220"/>
            </a:xfrm>
            <a:prstGeom prst="rect">
              <a:avLst/>
            </a:prstGeom>
          </p:spPr>
          <p:txBody>
            <a:bodyPr wrap="square">
              <a:spAutoFit/>
            </a:bodyPr>
            <a:lstStyle/>
            <a:p>
              <a:pPr algn="ctr"/>
              <a:r>
                <a:rPr lang="en-US" sz="2800" dirty="0" smtClean="0"/>
                <a:t>Block diagram for steerable ground station (MT-SG)</a:t>
              </a:r>
              <a:endParaRPr lang="en-US" sz="2800" dirty="0"/>
            </a:p>
          </p:txBody>
        </p:sp>
      </p:grpSp>
      <p:grpSp>
        <p:nvGrpSpPr>
          <p:cNvPr id="14" name="Group 13"/>
          <p:cNvGrpSpPr/>
          <p:nvPr/>
        </p:nvGrpSpPr>
        <p:grpSpPr>
          <a:xfrm>
            <a:off x="12410176" y="25218126"/>
            <a:ext cx="9103284" cy="6119025"/>
            <a:chOff x="12542833" y="25218126"/>
            <a:chExt cx="9103284" cy="6119025"/>
          </a:xfrm>
        </p:grpSpPr>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6772779" y="25914317"/>
              <a:ext cx="5569529" cy="4177147"/>
            </a:xfrm>
            <a:prstGeom prst="rect">
              <a:avLst/>
            </a:prstGeom>
          </p:spPr>
        </p:pic>
        <p:grpSp>
          <p:nvGrpSpPr>
            <p:cNvPr id="11" name="Group 10"/>
            <p:cNvGrpSpPr/>
            <p:nvPr/>
          </p:nvGrpSpPr>
          <p:grpSpPr>
            <a:xfrm>
              <a:off x="12542833" y="25218128"/>
              <a:ext cx="4177147" cy="6092747"/>
              <a:chOff x="12542833" y="25218128"/>
              <a:chExt cx="4177147" cy="6092747"/>
            </a:xfrm>
          </p:grpSpPr>
          <p:pic>
            <p:nvPicPr>
              <p:cNvPr id="4" name="Picture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1846643" y="25914319"/>
                <a:ext cx="5569527" cy="4177146"/>
              </a:xfrm>
              <a:prstGeom prst="rect">
                <a:avLst/>
              </a:prstGeom>
            </p:spPr>
          </p:pic>
          <p:sp>
            <p:nvSpPr>
              <p:cNvPr id="33" name="Rectangle 32"/>
              <p:cNvSpPr/>
              <p:nvPr/>
            </p:nvSpPr>
            <p:spPr>
              <a:xfrm>
                <a:off x="12542833" y="30777073"/>
                <a:ext cx="4177147" cy="533802"/>
              </a:xfrm>
              <a:prstGeom prst="rect">
                <a:avLst/>
              </a:prstGeom>
            </p:spPr>
            <p:txBody>
              <a:bodyPr wrap="square">
                <a:spAutoFit/>
              </a:bodyPr>
              <a:lstStyle/>
              <a:p>
                <a:pPr algn="ctr"/>
                <a:r>
                  <a:rPr lang="en-US" sz="2800" dirty="0" smtClean="0"/>
                  <a:t>Ground station front view</a:t>
                </a:r>
                <a:endParaRPr lang="en-US" sz="2800" dirty="0"/>
              </a:p>
            </p:txBody>
          </p:sp>
        </p:grpSp>
        <p:sp>
          <p:nvSpPr>
            <p:cNvPr id="34" name="Rectangle 33"/>
            <p:cNvSpPr/>
            <p:nvPr/>
          </p:nvSpPr>
          <p:spPr>
            <a:xfrm>
              <a:off x="17456414" y="30803349"/>
              <a:ext cx="4177147" cy="533802"/>
            </a:xfrm>
            <a:prstGeom prst="rect">
              <a:avLst/>
            </a:prstGeom>
          </p:spPr>
          <p:txBody>
            <a:bodyPr wrap="square">
              <a:spAutoFit/>
            </a:bodyPr>
            <a:lstStyle/>
            <a:p>
              <a:pPr algn="ctr"/>
              <a:r>
                <a:rPr lang="en-US" sz="2800" dirty="0" smtClean="0"/>
                <a:t>Ground station rear view</a:t>
              </a:r>
              <a:endParaRPr lang="en-US" sz="2800" dirty="0"/>
            </a:p>
          </p:txBody>
        </p:sp>
      </p:grpSp>
      <p:sp>
        <p:nvSpPr>
          <p:cNvPr id="38" name="Text Box 3503"/>
          <p:cNvSpPr txBox="1">
            <a:spLocks noChangeArrowheads="1"/>
          </p:cNvSpPr>
          <p:nvPr/>
        </p:nvSpPr>
        <p:spPr bwMode="auto">
          <a:xfrm>
            <a:off x="12027872" y="21146734"/>
            <a:ext cx="9867899" cy="3884140"/>
          </a:xfrm>
          <a:prstGeom prst="rect">
            <a:avLst/>
          </a:prstGeom>
          <a:noFill/>
          <a:ln w="9525">
            <a:noFill/>
            <a:miter lim="800000"/>
            <a:headEnd/>
            <a:tailEnd/>
          </a:ln>
        </p:spPr>
        <p:txBody>
          <a:bodyPr wrap="square">
            <a:spAutoFit/>
          </a:bodyPr>
          <a:lstStyle/>
          <a:p>
            <a:pPr algn="just" defTabSz="4703763">
              <a:lnSpc>
                <a:spcPct val="110000"/>
              </a:lnSpc>
            </a:pPr>
            <a:r>
              <a:rPr lang="en-US" sz="2800" dirty="0" smtClean="0"/>
              <a:t>The ground station uses pan and tilt servos to point multiple antennas toward the target (i.e. the balloon), calculating the pointing angles from GPS coordinates of the target and those of the ground station itself. Target GPS coordinates can be fed into the pointing software automatically using the Iridium modem link (accessed via the internet). Or target coordinates from any other on-board radio tracker (such as APRS ham radios) can be entered into the pointing software manually.</a:t>
            </a:r>
            <a:endParaRPr lang="en-US" sz="2800" dirty="0"/>
          </a:p>
        </p:txBody>
      </p:sp>
      <p:sp>
        <p:nvSpPr>
          <p:cNvPr id="39" name="Text Box 3503"/>
          <p:cNvSpPr txBox="1">
            <a:spLocks noChangeArrowheads="1"/>
          </p:cNvSpPr>
          <p:nvPr/>
        </p:nvSpPr>
        <p:spPr bwMode="auto">
          <a:xfrm>
            <a:off x="12027871" y="15426552"/>
            <a:ext cx="9867899" cy="3884140"/>
          </a:xfrm>
          <a:prstGeom prst="rect">
            <a:avLst/>
          </a:prstGeom>
          <a:noFill/>
          <a:ln w="9525">
            <a:noFill/>
            <a:miter lim="800000"/>
            <a:headEnd/>
            <a:tailEnd/>
          </a:ln>
        </p:spPr>
        <p:txBody>
          <a:bodyPr wrap="square">
            <a:spAutoFit/>
          </a:bodyPr>
          <a:lstStyle/>
          <a:p>
            <a:pPr algn="just" defTabSz="4703763">
              <a:lnSpc>
                <a:spcPct val="110000"/>
              </a:lnSpc>
            </a:pPr>
            <a:r>
              <a:rPr lang="en-US" sz="2800" dirty="0" smtClean="0"/>
              <a:t>The video </a:t>
            </a:r>
            <a:r>
              <a:rPr lang="en-US" sz="2800" dirty="0"/>
              <a:t>telemetry </a:t>
            </a:r>
            <a:r>
              <a:rPr lang="en-US" sz="2800" dirty="0" smtClean="0"/>
              <a:t>system streams video in real time to the ground through the Ubiquiti modem. The video footage is also stored on the flight Pi. This higher-data-rate connection requires a high-gain, directional antenna on the ground. This real-time view from the balloon might be used to manually point gimbaled cameras from the ground. Another solution, to ensure not missing the eclipse due to pointing, is to use an 8-camera multiplexer with views in 8 directions simultaneously.</a:t>
            </a:r>
            <a:endParaRPr lang="en-US" sz="2800" dirty="0"/>
          </a:p>
        </p:txBody>
      </p:sp>
      <p:sp>
        <p:nvSpPr>
          <p:cNvPr id="40" name="Text Box 3503"/>
          <p:cNvSpPr txBox="1">
            <a:spLocks noChangeArrowheads="1"/>
          </p:cNvSpPr>
          <p:nvPr/>
        </p:nvSpPr>
        <p:spPr bwMode="auto">
          <a:xfrm>
            <a:off x="12027873" y="9891894"/>
            <a:ext cx="9867899" cy="3884140"/>
          </a:xfrm>
          <a:prstGeom prst="rect">
            <a:avLst/>
          </a:prstGeom>
          <a:noFill/>
          <a:ln w="9525">
            <a:noFill/>
            <a:miter lim="800000"/>
            <a:headEnd/>
            <a:tailEnd/>
          </a:ln>
        </p:spPr>
        <p:txBody>
          <a:bodyPr wrap="square">
            <a:spAutoFit/>
          </a:bodyPr>
          <a:lstStyle/>
          <a:p>
            <a:pPr algn="just" defTabSz="4703763">
              <a:lnSpc>
                <a:spcPct val="110000"/>
              </a:lnSpc>
            </a:pPr>
            <a:r>
              <a:rPr lang="en-US" sz="2800" dirty="0" smtClean="0"/>
              <a:t>The still photo flight unit takes regular low-resolution and high-resolution photographs and stores them on the flight Pi. </a:t>
            </a:r>
            <a:r>
              <a:rPr lang="en-US" sz="2800" dirty="0"/>
              <a:t>C</a:t>
            </a:r>
            <a:r>
              <a:rPr lang="en-US" sz="2800" dirty="0" smtClean="0"/>
              <a:t>ustom software allows the user to request photos (typically low-res ones) to be transmitted via the RFD900 modem during the flight, which takes over 1 minute per image. The still photos will be higher resolution than video frames, so these are likely to be the best flight photos. This radio link might also be used to uplink camera-pointing commands.</a:t>
            </a:r>
          </a:p>
        </p:txBody>
      </p:sp>
      <p:sp>
        <p:nvSpPr>
          <p:cNvPr id="52" name="TextBox 297"/>
          <p:cNvSpPr txBox="1">
            <a:spLocks noChangeArrowheads="1"/>
          </p:cNvSpPr>
          <p:nvPr/>
        </p:nvSpPr>
        <p:spPr bwMode="auto">
          <a:xfrm>
            <a:off x="30993347" y="26619958"/>
            <a:ext cx="11297596" cy="3108543"/>
          </a:xfrm>
          <a:prstGeom prst="rect">
            <a:avLst/>
          </a:prstGeom>
          <a:noFill/>
          <a:ln w="9525">
            <a:noFill/>
            <a:miter lim="800000"/>
            <a:headEnd/>
            <a:tailEnd/>
          </a:ln>
        </p:spPr>
        <p:txBody>
          <a:bodyPr wrap="square">
            <a:spAutoFit/>
          </a:bodyPr>
          <a:lstStyle/>
          <a:p>
            <a:pPr marL="473075" algn="just"/>
            <a:r>
              <a:rPr lang="en-US" sz="2800" dirty="0" smtClean="0"/>
              <a:t>was not successfully tested at altitude. Additional ground and flight testing will continue during the summer of 2016 and beyond.</a:t>
            </a:r>
          </a:p>
          <a:p>
            <a:pPr marL="457200" indent="-457200" algn="just">
              <a:buFont typeface="Arial" panose="020B0604020202020204" pitchFamily="34" charset="0"/>
              <a:buChar char="•"/>
            </a:pPr>
            <a:r>
              <a:rPr lang="en-US" sz="2800" dirty="0" smtClean="0"/>
              <a:t>The CO Space Grant has been involved in preparing materials for two summer 2016 training workshops to be held in Bozeman, MT. Nearly 50 teams from 30 states will receive hardware and be trained to use it, after which practice flight events involving multiple teams will commence.</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6">
      <a:dk1>
        <a:srgbClr val="336699"/>
      </a:dk1>
      <a:lt1>
        <a:srgbClr val="FFFFFF"/>
      </a:lt1>
      <a:dk2>
        <a:srgbClr val="000000"/>
      </a:dk2>
      <a:lt2>
        <a:srgbClr val="FFFF00"/>
      </a:lt2>
      <a:accent1>
        <a:srgbClr val="003399"/>
      </a:accent1>
      <a:accent2>
        <a:srgbClr val="468A4B"/>
      </a:accent2>
      <a:accent3>
        <a:srgbClr val="AAAAAA"/>
      </a:accent3>
      <a:accent4>
        <a:srgbClr val="DADADA"/>
      </a:accent4>
      <a:accent5>
        <a:srgbClr val="AAADCA"/>
      </a:accent5>
      <a:accent6>
        <a:srgbClr val="3F7D43"/>
      </a:accent6>
      <a:hlink>
        <a:srgbClr val="FF0066"/>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333399"/>
        </a:dk2>
        <a:lt2>
          <a:srgbClr val="E3EBF1"/>
        </a:lt2>
        <a:accent1>
          <a:srgbClr val="003399"/>
        </a:accent1>
        <a:accent2>
          <a:srgbClr val="468A4B"/>
        </a:accent2>
        <a:accent3>
          <a:srgbClr val="ADADC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3300"/>
        </a:dk2>
        <a:lt2>
          <a:srgbClr val="E3EBF1"/>
        </a:lt2>
        <a:accent1>
          <a:srgbClr val="003399"/>
        </a:accent1>
        <a:accent2>
          <a:srgbClr val="468A4B"/>
        </a:accent2>
        <a:accent3>
          <a:srgbClr val="AAADA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
      <a:clrScheme name="Default Design 15">
        <a:dk1>
          <a:srgbClr val="336699"/>
        </a:dk1>
        <a:lt1>
          <a:srgbClr val="FFFFFF"/>
        </a:lt1>
        <a:dk2>
          <a:srgbClr val="003300"/>
        </a:dk2>
        <a:lt2>
          <a:srgbClr val="FFFF00"/>
        </a:lt2>
        <a:accent1>
          <a:srgbClr val="003399"/>
        </a:accent1>
        <a:accent2>
          <a:srgbClr val="468A4B"/>
        </a:accent2>
        <a:accent3>
          <a:srgbClr val="AAADA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
      <a:clrScheme name="Default Design 16">
        <a:dk1>
          <a:srgbClr val="336699"/>
        </a:dk1>
        <a:lt1>
          <a:srgbClr val="FFFFFF"/>
        </a:lt1>
        <a:dk2>
          <a:srgbClr val="000000"/>
        </a:dk2>
        <a:lt2>
          <a:srgbClr val="FFFF00"/>
        </a:lt2>
        <a:accent1>
          <a:srgbClr val="003399"/>
        </a:accent1>
        <a:accent2>
          <a:srgbClr val="468A4B"/>
        </a:accent2>
        <a:accent3>
          <a:srgbClr val="AAAAAA"/>
        </a:accent3>
        <a:accent4>
          <a:srgbClr val="DADADA"/>
        </a:accent4>
        <a:accent5>
          <a:srgbClr val="AAADCA"/>
        </a:accent5>
        <a:accent6>
          <a:srgbClr val="3F7D43"/>
        </a:accent6>
        <a:hlink>
          <a:srgbClr val="FF0066"/>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8481</TotalTime>
  <Words>1281</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Wingdings</vt:lpstr>
      <vt:lpstr>Default Design</vt:lpstr>
      <vt:lpstr>Live Video Telemetry of a Total Solar Eclipse from a Constellation of Stratospheric Sounding Balloons  Poster by: James Flaten and collaborators, NASA’s Minnesota Space Grant Consortium, University of Minnesota – Twin Cities Project led by: Angela Des Jardins and collaborators, NASA’s Montana Space Grant Consortium, Montana State University Also involved: T. Gregory Guzik and collaborators, NASA’s Louisiana Space Grant Consortium, Louisiana State University Also involved: Chris Koehler and collaborators, NASA’s Colorado Space Grant Consortium, University of Colorado at Boulder</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research poster</dc:title>
  <dc:subject>Free Poster Presentation Example</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James A Flaten</cp:lastModifiedBy>
  <cp:revision>273</cp:revision>
  <dcterms:created xsi:type="dcterms:W3CDTF">2004-07-26T21:45:23Z</dcterms:created>
  <dcterms:modified xsi:type="dcterms:W3CDTF">2016-05-09T17:42:35Z</dcterms:modified>
  <cp:category>scientific poster PowerPoint</cp:category>
</cp:coreProperties>
</file>