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57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0C455-6AAD-4D4F-8503-5F2A518E7412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EFAB8-BC72-475B-8787-97F75C90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EFAB8-BC72-475B-8787-97F75C90C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9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EFAB8-BC72-475B-8787-97F75C90C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EFAB8-BC72-475B-8787-97F75C90C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EFAB8-BC72-475B-8787-97F75C90C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1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8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5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A0C4-8079-4A23-8B03-D22A2B90BFF9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ADF6-436E-4DF5-AA84-C6EC6E80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fAMqb77Dmz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0797" y="1172825"/>
            <a:ext cx="62131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(Building and Testing)</a:t>
            </a:r>
          </a:p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Parachutes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560570"/>
            <a:ext cx="11395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James Flaten and U of MN </a:t>
            </a:r>
            <a:r>
              <a:rPr lang="en-US" sz="2400" dirty="0"/>
              <a:t>s</a:t>
            </a:r>
            <a:r>
              <a:rPr lang="en-US" sz="2400" dirty="0" smtClean="0"/>
              <a:t>tudent helpers</a:t>
            </a:r>
          </a:p>
          <a:p>
            <a:pPr algn="ctr"/>
            <a:r>
              <a:rPr lang="en-US" sz="2400" dirty="0" smtClean="0"/>
              <a:t>NASA’s MN Space Grant Consortium and</a:t>
            </a:r>
            <a:br>
              <a:rPr lang="en-US" sz="2400" dirty="0" smtClean="0"/>
            </a:br>
            <a:r>
              <a:rPr lang="en-US" sz="2400" dirty="0" smtClean="0"/>
              <a:t>U of MN – Aerospace Engineering Department</a:t>
            </a:r>
          </a:p>
        </p:txBody>
      </p:sp>
      <p:pic>
        <p:nvPicPr>
          <p:cNvPr id="3074" name="Picture 2" descr="http://www.turkeytourism.in/images/pic-adventure-parach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" y="1172825"/>
            <a:ext cx="2280356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445" y="4058900"/>
            <a:ext cx="28344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http://www.turkeytourism.in/pages_c.php?id=135</a:t>
            </a:r>
            <a:endParaRPr lang="en-US" sz="1000" dirty="0"/>
          </a:p>
        </p:txBody>
      </p:sp>
      <p:pic>
        <p:nvPicPr>
          <p:cNvPr id="3076" name="Picture 4" descr="http://redrushvouchers.co.uk/wp-content/uploads/2014/11/parachute-2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15377"/>
          <a:stretch/>
        </p:blipFill>
        <p:spPr bwMode="auto">
          <a:xfrm>
            <a:off x="8961120" y="1172824"/>
            <a:ext cx="306324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33761" y="4058899"/>
            <a:ext cx="4262049" cy="25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http://redrushvouchers.co.uk/wp-content/uploads/2014/11/parachute-2.gif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68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0820" y="5394960"/>
            <a:ext cx="467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Leonardo Da Vinci (1452-1519) notebook page</a:t>
            </a:r>
          </a:p>
          <a:p>
            <a:r>
              <a:rPr lang="en-US" dirty="0"/>
              <a:t>s</a:t>
            </a:r>
            <a:r>
              <a:rPr lang="en-US" dirty="0" smtClean="0"/>
              <a:t>howing a parachute designed to hold a person.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3319" y="6197472"/>
            <a:ext cx="3912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http://www.ssplprints.com/image/95274/leonardo-da-vinci-drawings-by-leonardo-da-vinci-of-parachute-experiments-15th-century</a:t>
            </a:r>
          </a:p>
        </p:txBody>
      </p:sp>
      <p:pic>
        <p:nvPicPr>
          <p:cNvPr id="1026" name="Picture 2" descr="http://lowres-picturecabinet.com.s3-eu-west-1.amazonaws.com/43/main/16/95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9" y="266408"/>
            <a:ext cx="3890020" cy="59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lowres-picturecabinet.com.s3-eu-west-1.amazonaws.com/43/main/16/952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994" b="57502"/>
          <a:stretch/>
        </p:blipFill>
        <p:spPr bwMode="auto">
          <a:xfrm>
            <a:off x="5898513" y="1623527"/>
            <a:ext cx="4697949" cy="27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1856" y="1118462"/>
            <a:ext cx="2537927" cy="207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476394">
            <a:off x="4718312" y="2062437"/>
            <a:ext cx="2360405" cy="56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1940" y="5811298"/>
            <a:ext cx="4678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at the U of MN we use parachutes to bring</a:t>
            </a:r>
          </a:p>
          <a:p>
            <a:r>
              <a:rPr lang="en-US" dirty="0"/>
              <a:t>h</a:t>
            </a:r>
            <a:r>
              <a:rPr lang="en-US" dirty="0" smtClean="0"/>
              <a:t>igh-power rockets and stratospheric balloon</a:t>
            </a:r>
          </a:p>
          <a:p>
            <a:r>
              <a:rPr lang="en-US" dirty="0"/>
              <a:t>p</a:t>
            </a:r>
            <a:r>
              <a:rPr lang="en-US" dirty="0" smtClean="0"/>
              <a:t>ayloads back down at a safe descent rate.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72" t="25977" r="31651" b="13737"/>
          <a:stretch/>
        </p:blipFill>
        <p:spPr>
          <a:xfrm>
            <a:off x="400049" y="342900"/>
            <a:ext cx="3829051" cy="4736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049" y="5128945"/>
            <a:ext cx="3890010" cy="25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https://giantleaprocketry.com/products/components_recovery.aspx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095" y="342900"/>
            <a:ext cx="4210558" cy="47368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61859" y="5128944"/>
            <a:ext cx="3890010" cy="25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J. Flaten, U of MN, </a:t>
            </a:r>
            <a:r>
              <a:rPr lang="en-US" sz="1000" dirty="0" err="1" smtClean="0"/>
              <a:t>MnSGC</a:t>
            </a:r>
            <a:r>
              <a:rPr lang="en-US" sz="1000" dirty="0" smtClean="0"/>
              <a:t> ballooning team photo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19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sa.gov/sites/default/files/images/627246main_jsc2012e031888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17210"/>
          <a:stretch/>
        </p:blipFill>
        <p:spPr bwMode="auto">
          <a:xfrm>
            <a:off x="346069" y="240030"/>
            <a:ext cx="5425406" cy="59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sa.gov/sites/default/files/thumbnails/image/14-180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3" r="28628"/>
          <a:stretch/>
        </p:blipFill>
        <p:spPr bwMode="auto">
          <a:xfrm>
            <a:off x="7229218" y="251460"/>
            <a:ext cx="4624263" cy="59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4794" y="6216134"/>
            <a:ext cx="5924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NASA’s Orion capsule – a multi-stage multi-parachute system.</a:t>
            </a:r>
          </a:p>
          <a:p>
            <a:pPr algn="ctr"/>
            <a:r>
              <a:rPr lang="en-US" dirty="0" smtClean="0">
                <a:hlinkClick r:id="rId4"/>
              </a:rPr>
              <a:t>https://www.youtube.com/watch?v=fAMqb77Dmzk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51510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Parachute 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Canopy – various materials, sizes, shapes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Spill hole (some parachutes have this)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Shroud lines (and possibly a spreader 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Payload – weight varies, aerodynamics make a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“Drogue</a:t>
            </a:r>
            <a:r>
              <a:rPr lang="en-US" sz="2400" dirty="0" smtClean="0"/>
              <a:t>” (small/initial) </a:t>
            </a:r>
            <a:r>
              <a:rPr lang="en-US" sz="2400" dirty="0" smtClean="0"/>
              <a:t>vs “Main</a:t>
            </a:r>
            <a:r>
              <a:rPr lang="en-US" sz="2400" dirty="0" smtClean="0"/>
              <a:t>” (large/final) </a:t>
            </a:r>
            <a:r>
              <a:rPr lang="en-US" sz="2400" dirty="0" smtClean="0"/>
              <a:t>parachutes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Deployment speed (e.g. deployment at “Mach 1” or more would be a supersonic parachute)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Terminal velocity (AKA landing speed) (AKA </a:t>
            </a:r>
            <a:r>
              <a:rPr lang="en-US" sz="2400" dirty="0" smtClean="0"/>
              <a:t>final descent </a:t>
            </a:r>
            <a:r>
              <a:rPr lang="en-US" sz="2400" dirty="0" smtClean="0"/>
              <a:t>speed)</a:t>
            </a:r>
          </a:p>
        </p:txBody>
      </p:sp>
    </p:spTree>
    <p:extLst>
      <p:ext uri="{BB962C8B-B14F-4D97-AF65-F5344CB8AC3E}">
        <p14:creationId xmlns:p14="http://schemas.microsoft.com/office/powerpoint/2010/main" val="13330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51510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Parachute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Stowage prior to deployment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Possibility of tangling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Deployment shock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Steerability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Terminal velocity (descent/landing speed)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Force balance between weight (downward force) and air drag (upward force)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Drag provided depends on parachute shape/area and speed (and air density)</a:t>
            </a:r>
          </a:p>
        </p:txBody>
      </p:sp>
    </p:spTree>
    <p:extLst>
      <p:ext uri="{BB962C8B-B14F-4D97-AF65-F5344CB8AC3E}">
        <p14:creationId xmlns:p14="http://schemas.microsoft.com/office/powerpoint/2010/main" val="30983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51510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Parachute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Build two parachutes that </a:t>
            </a:r>
            <a:r>
              <a:rPr lang="en-US" sz="2400" dirty="0" smtClean="0"/>
              <a:t>differ in just one main way – consider modifying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Canopy </a:t>
            </a:r>
            <a:r>
              <a:rPr lang="en-US" sz="2400" dirty="0"/>
              <a:t>s</a:t>
            </a:r>
            <a:r>
              <a:rPr lang="en-US" sz="2400" dirty="0" smtClean="0"/>
              <a:t>ize/area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Canopy shape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Spill hole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Flatness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 a comparison-drop with identical payloads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Report on findings to the whole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(If time) Use what you learned to build another parachute to lower a “fragile” payload</a:t>
            </a:r>
          </a:p>
        </p:txBody>
      </p:sp>
    </p:spTree>
    <p:extLst>
      <p:ext uri="{BB962C8B-B14F-4D97-AF65-F5344CB8AC3E}">
        <p14:creationId xmlns:p14="http://schemas.microsoft.com/office/powerpoint/2010/main" val="32027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285</Words>
  <Application>Microsoft Office PowerPoint</Application>
  <PresentationFormat>Widescreen</PresentationFormat>
  <Paragraphs>49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 Flaten</dc:creator>
  <cp:lastModifiedBy>James A Flaten</cp:lastModifiedBy>
  <cp:revision>15</cp:revision>
  <dcterms:created xsi:type="dcterms:W3CDTF">2016-06-17T17:15:15Z</dcterms:created>
  <dcterms:modified xsi:type="dcterms:W3CDTF">2016-07-07T13:22:56Z</dcterms:modified>
</cp:coreProperties>
</file>