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5" r:id="rId2"/>
    <p:sldId id="272" r:id="rId3"/>
    <p:sldId id="260" r:id="rId4"/>
    <p:sldId id="270" r:id="rId5"/>
    <p:sldId id="271" r:id="rId6"/>
    <p:sldId id="262" r:id="rId7"/>
    <p:sldId id="274" r:id="rId8"/>
    <p:sldId id="263" r:id="rId9"/>
    <p:sldId id="266" r:id="rId10"/>
    <p:sldId id="273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FFCC00"/>
    <a:srgbClr val="FF9900"/>
    <a:srgbClr val="98BE0E"/>
    <a:srgbClr val="CC3399"/>
    <a:srgbClr val="0000FF"/>
    <a:srgbClr val="B1C8ED"/>
    <a:srgbClr val="B2C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2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AEFA5FF-B21C-4223-8518-717AE53BC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540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B3FA2A-5A1F-4021-A3D7-146C4C6955B9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9DC553-CAD3-45FC-AFBE-69B96D61EFA0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5C8AAB-A85A-45E4-90F0-7802FD26A1BB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38F43F-8C2D-409F-8897-D1497B616CCE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9A0D3C-433F-4648-8285-2B93C1B1ACE7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DEC410-744F-4F90-9E86-1648029306B4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CB747D-9A51-480D-B498-1B990477F0E1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50004F-4A4C-4322-A8CB-1A24B8765777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963ED1-966A-4586-B6B6-3B4F4FFE0FE9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C2E213-3FF1-4EB7-A048-C223BFAB9F61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331DF-F4DC-4619-883E-544670D23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5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3BE56-BFBE-41CB-B4C4-4D4DE069C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84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F1473-D39D-4C7F-8E60-DEFCAEA48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00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C6BB9-4261-4FCA-8BC7-33BB96D32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7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8E062-A78D-47CB-91C6-B7FD65B4F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97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26C33-3CA5-4E85-8D71-A1F526EB9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2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D4622-F2B4-44DD-8319-C5C03F0AC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178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BC0DC-38F6-40E5-9EA6-C5E856545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97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5FFDD-A040-466B-9550-C6510AB2D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90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AE00E-6184-4CF6-9E2E-E05F6768F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97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334ED-90D4-4878-B95A-215EF14DA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14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6C6EEC4-06EC-4B9A-B2D0-C379D39F2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3" r:id="rId9"/>
    <p:sldLayoutId id="2147483801" r:id="rId10"/>
    <p:sldLayoutId id="214748380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09600"/>
            <a:ext cx="7315200" cy="9906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i="1" dirty="0" smtClean="0">
                <a:solidFill>
                  <a:srgbClr val="3366FF"/>
                </a:solidFill>
              </a:rPr>
              <a:t>Hovercraft Astronauts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4800600"/>
            <a:ext cx="5562600" cy="1981200"/>
          </a:xfrm>
        </p:spPr>
        <p:txBody>
          <a:bodyPr/>
          <a:lstStyle/>
          <a:p>
            <a:pPr marR="0" algn="ctr" eaLnBrk="1" hangingPunct="1">
              <a:lnSpc>
                <a:spcPct val="90000"/>
              </a:lnSpc>
            </a:pPr>
            <a:r>
              <a:rPr lang="en-US" sz="2400" b="1" smtClean="0">
                <a:latin typeface="Comic Sans MS" pitchFamily="66" charset="0"/>
              </a:rPr>
              <a:t>Professor James Flaten</a:t>
            </a:r>
          </a:p>
          <a:p>
            <a:pPr marR="0" algn="ctr" eaLnBrk="1" hangingPunct="1">
              <a:lnSpc>
                <a:spcPct val="90000"/>
              </a:lnSpc>
            </a:pPr>
            <a:r>
              <a:rPr lang="en-US" sz="2400" b="1" smtClean="0">
                <a:solidFill>
                  <a:srgbClr val="7030A0"/>
                </a:solidFill>
                <a:latin typeface="Comic Sans MS" pitchFamily="66" charset="0"/>
              </a:rPr>
              <a:t>NASA’s MN Space Grant Consortium</a:t>
            </a:r>
          </a:p>
          <a:p>
            <a:pPr marR="0" algn="ctr" eaLnBrk="1" hangingPunct="1">
              <a:lnSpc>
                <a:spcPct val="90000"/>
              </a:lnSpc>
            </a:pPr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Department of Aerospace Engineering and Mechanics</a:t>
            </a:r>
          </a:p>
          <a:p>
            <a:pPr marR="0" algn="ctr" eaLnBrk="1" hangingPunct="1">
              <a:lnSpc>
                <a:spcPct val="90000"/>
              </a:lnSpc>
            </a:pPr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U of MN – Minneapolis campus</a:t>
            </a:r>
          </a:p>
        </p:txBody>
      </p:sp>
      <p:pic>
        <p:nvPicPr>
          <p:cNvPr id="3076" name="Picture 4" descr="P100098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32004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P100087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6715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4" descr="mmupa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5260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09600"/>
            <a:ext cx="7315200" cy="9906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i="1" dirty="0" smtClean="0">
                <a:solidFill>
                  <a:srgbClr val="3366FF"/>
                </a:solidFill>
              </a:rPr>
              <a:t>Hovercraft Astronauts</a:t>
            </a:r>
          </a:p>
        </p:txBody>
      </p:sp>
      <p:pic>
        <p:nvPicPr>
          <p:cNvPr id="12291" name="Picture 5" descr="P100087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P100098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600200"/>
            <a:ext cx="436721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990600"/>
            <a:ext cx="7010400" cy="2514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4000" smtClean="0"/>
              <a:t>What are some of the main differences between orbiting in outer space and being on the surface of the Earth?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33400" y="3886200"/>
            <a:ext cx="8153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q"/>
              <a:defRPr/>
            </a:pPr>
            <a:r>
              <a:rPr lang="en-US" sz="3600" b="1" i="1" dirty="0">
                <a:latin typeface="+mn-lt"/>
              </a:rPr>
              <a:t> No air to breathe – bring your own!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q"/>
              <a:defRPr/>
            </a:pPr>
            <a:r>
              <a:rPr lang="en-US" sz="3600" b="1" i="1" dirty="0">
                <a:latin typeface="+mn-lt"/>
              </a:rPr>
              <a:t> Free-fall (feels like no gravity)</a:t>
            </a:r>
          </a:p>
          <a:p>
            <a:pPr marL="730250" lvl="1" indent="-273050">
              <a:spcBef>
                <a:spcPct val="20000"/>
              </a:spcBef>
              <a:buClr>
                <a:srgbClr val="0BD0D9"/>
              </a:buClr>
              <a:buSzPct val="95000"/>
              <a:buFont typeface="Courier New" pitchFamily="49" charset="0"/>
              <a:buChar char="o"/>
              <a:defRPr/>
            </a:pPr>
            <a:r>
              <a:rPr lang="en-US" sz="3600" b="1" i="1" dirty="0">
                <a:latin typeface="+mn-lt"/>
              </a:rPr>
              <a:t>  No friction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990600"/>
            <a:ext cx="7010400" cy="25908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4000" smtClean="0"/>
              <a:t>How can astronauts train for being in continuous free-fall in orbit (sometimes described as “weightlessness”)?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62000" y="4114800"/>
            <a:ext cx="7620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q"/>
              <a:defRPr/>
            </a:pPr>
            <a:r>
              <a:rPr lang="en-US" sz="3600" b="1" i="1" dirty="0">
                <a:latin typeface="+mn-lt"/>
              </a:rPr>
              <a:t> Temporary free-fall in airplanes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q"/>
              <a:defRPr/>
            </a:pPr>
            <a:r>
              <a:rPr lang="en-US" sz="3600" b="1" i="1" dirty="0">
                <a:latin typeface="+mn-lt"/>
              </a:rPr>
              <a:t> Neutral buoyancy underwater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q"/>
              <a:defRPr/>
            </a:pPr>
            <a:r>
              <a:rPr lang="en-US" sz="3600" b="1" i="1" dirty="0">
                <a:latin typeface="+mn-lt"/>
              </a:rPr>
              <a:t> No friction with hovercraft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SCF00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4800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Flight1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47244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81000" y="914400"/>
            <a:ext cx="4191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Astronauts (and U of MN student teams) fly on NASA’s “Reduced-Gravity” aircraft which flies parabolas to give 20 – 30 seconds of free-fall (then high-g recovery).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178425" y="4648200"/>
            <a:ext cx="35385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This plane is more often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called the “vomit comet”!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90600"/>
            <a:ext cx="35052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/>
                </a:solidFill>
                <a:latin typeface="+mn-lt"/>
                <a:cs typeface="Arial" charset="0"/>
              </a:rPr>
              <a:t>Astronauts also train</a:t>
            </a:r>
            <a:br>
              <a:rPr lang="en-US" sz="2400" dirty="0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+mn-lt"/>
                <a:cs typeface="Arial" charset="0"/>
              </a:rPr>
              <a:t>in spacesuits underwater in a deep swimming pool</a:t>
            </a:r>
            <a:br>
              <a:rPr lang="en-US" sz="2400" dirty="0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+mn-lt"/>
                <a:cs typeface="Arial" charset="0"/>
              </a:rPr>
              <a:t>(Neutral Buoyancy Lab).</a:t>
            </a:r>
          </a:p>
        </p:txBody>
      </p:sp>
      <p:pic>
        <p:nvPicPr>
          <p:cNvPr id="7171" name="Picture 4" descr="ISS underwat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228600"/>
            <a:ext cx="4876800" cy="3128963"/>
          </a:xfrm>
          <a:noFill/>
        </p:spPr>
      </p:pic>
      <p:pic>
        <p:nvPicPr>
          <p:cNvPr id="9220" name="Picture 6" descr="ISS truss assembly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541713"/>
            <a:ext cx="4648200" cy="3163887"/>
          </a:xfrm>
          <a:noFill/>
        </p:spPr>
      </p:pic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5105400" y="4800600"/>
            <a:ext cx="3124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400" dirty="0">
                <a:latin typeface="+mn-lt"/>
              </a:rPr>
              <a:t>Here are astronauts actually constructing the International Space Station (ISS).</a:t>
            </a:r>
          </a:p>
        </p:txBody>
      </p:sp>
      <p:pic>
        <p:nvPicPr>
          <p:cNvPr id="6" name="Picture 4" descr="ISS underw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8" t="49559" r="61874" b="31445"/>
          <a:stretch>
            <a:fillRect/>
          </a:stretch>
        </p:blipFill>
        <p:spPr bwMode="auto">
          <a:xfrm>
            <a:off x="6858000" y="2133600"/>
            <a:ext cx="2057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8763000" cy="2133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  <a:latin typeface="+mn-lt"/>
              </a:rPr>
              <a:t>We do “astronaut training”</a:t>
            </a:r>
            <a:br>
              <a:rPr lang="en-US" sz="4000" dirty="0" smtClean="0">
                <a:solidFill>
                  <a:schemeClr val="tx1"/>
                </a:solidFill>
                <a:latin typeface="+mn-lt"/>
              </a:rPr>
            </a:br>
            <a:r>
              <a:rPr lang="en-US" sz="4000" dirty="0" smtClean="0">
                <a:solidFill>
                  <a:schemeClr val="tx1"/>
                </a:solidFill>
                <a:latin typeface="+mn-lt"/>
              </a:rPr>
              <a:t>using a hovercraft</a:t>
            </a:r>
            <a:r>
              <a:rPr lang="en-US" sz="4000" dirty="0" smtClean="0">
                <a:latin typeface="+mn-lt"/>
              </a:rPr>
              <a:t/>
            </a:r>
            <a:br>
              <a:rPr lang="en-US" sz="40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( i.e. become a </a:t>
            </a:r>
            <a:r>
              <a:rPr lang="en-US" sz="2800" dirty="0" smtClean="0">
                <a:solidFill>
                  <a:srgbClr val="3366FF"/>
                </a:solidFill>
                <a:latin typeface="+mn-lt"/>
              </a:rPr>
              <a:t>Hovercraft Astronaut </a:t>
            </a:r>
            <a:r>
              <a:rPr lang="en-US" sz="2800" dirty="0" smtClean="0">
                <a:latin typeface="+mn-lt"/>
              </a:rPr>
              <a:t>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733800"/>
            <a:ext cx="8229600" cy="2438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009900"/>
                </a:solidFill>
              </a:rPr>
              <a:t>Astronauts need to learn how to get around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009900"/>
                </a:solidFill>
              </a:rPr>
              <a:t>and do tasks without making use of friction.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1600" b="1" smtClean="0">
              <a:solidFill>
                <a:srgbClr val="00990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002060"/>
                </a:solidFill>
              </a:rPr>
              <a:t>Hovercraft provide a no-friction environment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002060"/>
                </a:solidFill>
              </a:rPr>
              <a:t>similar to that which astronauts experience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002060"/>
                </a:solidFill>
              </a:rPr>
              <a:t>in continuous free-fall while in orbit.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14400" y="2209800"/>
            <a:ext cx="731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000" i="1" dirty="0">
                <a:solidFill>
                  <a:srgbClr val="3366FF"/>
                </a:solidFill>
                <a:latin typeface="+mn-lt"/>
                <a:ea typeface="+mj-ea"/>
                <a:cs typeface="+mj-cs"/>
              </a:rPr>
              <a:t>Hovercraft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5000" i="1" dirty="0">
                <a:solidFill>
                  <a:srgbClr val="3366FF"/>
                </a:solidFill>
                <a:latin typeface="+mn-lt"/>
                <a:ea typeface="+mj-ea"/>
                <a:cs typeface="+mj-cs"/>
              </a:rPr>
              <a:t>astronaut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5000" i="1" dirty="0">
                <a:solidFill>
                  <a:srgbClr val="3366FF"/>
                </a:solidFill>
                <a:latin typeface="+mn-lt"/>
                <a:ea typeface="+mj-ea"/>
                <a:cs typeface="+mj-cs"/>
              </a:rPr>
              <a:t>demonstrations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763000" cy="7159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latin typeface="+mn-lt"/>
              </a:rPr>
              <a:t>Things you can learn with a hovercraft…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89154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Without friction it is harder to do certain tasks but easier to understand Newton’s Three “Laws of Motion”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Objects move in a straight line at a constant speed unless a force causes them to change their velocity. </a:t>
            </a:r>
            <a:r>
              <a:rPr lang="en-US" i="1" smtClean="0"/>
              <a:t>(Newton’s 1</a:t>
            </a:r>
            <a:r>
              <a:rPr lang="en-US" i="1" baseline="30000" smtClean="0"/>
              <a:t>st</a:t>
            </a:r>
            <a:r>
              <a:rPr lang="en-US" i="1" smtClean="0"/>
              <a:t> Law)</a:t>
            </a:r>
            <a:r>
              <a:rPr lang="en-US" smtClean="0"/>
              <a:t>  (Rotational analog:  Objects spin at a constant rate unless a torque causes them to change their rotational state.)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 more massive an object, the harder it is to change its state of motion. </a:t>
            </a:r>
            <a:r>
              <a:rPr lang="en-US" i="1" smtClean="0"/>
              <a:t>(Newtons’ 2</a:t>
            </a:r>
            <a:r>
              <a:rPr lang="en-US" i="1" baseline="30000" smtClean="0"/>
              <a:t>nd</a:t>
            </a:r>
            <a:r>
              <a:rPr lang="en-US" i="1" smtClean="0"/>
              <a:t> Law)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If you apply a force to an object it will react by forcing you equally hard, but in the opposite direction. </a:t>
            </a:r>
            <a:r>
              <a:rPr lang="en-US" i="1" smtClean="0"/>
              <a:t>(Newton’s 3</a:t>
            </a:r>
            <a:r>
              <a:rPr lang="en-US" i="1" baseline="30000" smtClean="0"/>
              <a:t>rd</a:t>
            </a:r>
            <a:r>
              <a:rPr lang="en-US" i="1" smtClean="0"/>
              <a:t> Law)</a:t>
            </a: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You can use the fact that spinning objects don’t like to tip over to gain “attitude” (direction-pointing) control.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You can use a CO</a:t>
            </a:r>
            <a:r>
              <a:rPr lang="en-US" sz="2800" baseline="-25000" smtClean="0"/>
              <a:t>2</a:t>
            </a:r>
            <a:r>
              <a:rPr lang="en-US" sz="2800" smtClean="0"/>
              <a:t> fire extinguisher to become familiar with how rocket thrusters are used for propulsion.</a:t>
            </a:r>
            <a:endParaRPr lang="en-US" sz="2800" u="sng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84238"/>
            <a:ext cx="8686800" cy="10969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After hovercraft training, astronauts are ready to use NASA’s Manned Maneuvering Unit (MMU).</a:t>
            </a:r>
          </a:p>
        </p:txBody>
      </p:sp>
      <p:pic>
        <p:nvPicPr>
          <p:cNvPr id="11267" name="Picture 3" descr="mmupack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2179638"/>
            <a:ext cx="6034088" cy="4525962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Hovercraft Astronauts&amp;quot;&quot;/&gt;&lt;property id=&quot;20307&quot; value=&quot;265&quot;/&gt;&lt;/object&gt;&lt;object type=&quot;3&quot; unique_id=&quot;10008&quot;&gt;&lt;property id=&quot;20148&quot; value=&quot;5&quot;/&gt;&lt;property id=&quot;20300&quot; value=&quot;Slide 3&quot;/&gt;&lt;property id=&quot;20307&quot; value=&quot;260&quot;/&gt;&lt;/object&gt;&lt;object type=&quot;3&quot; unique_id=&quot;10009&quot;&gt;&lt;property id=&quot;20148&quot; value=&quot;5&quot;/&gt;&lt;property id=&quot;20300&quot; value=&quot;Slide 4&quot;/&gt;&lt;property id=&quot;20307&quot; value=&quot;270&quot;/&gt;&lt;/object&gt;&lt;object type=&quot;3&quot; unique_id=&quot;10011&quot;&gt;&lt;property id=&quot;20148&quot; value=&quot;5&quot;/&gt;&lt;property id=&quot;20300&quot; value=&quot;Slide 6 - &amp;quot;We do “astronaut training”&amp;#x0D;&amp;#x0A;using a hovercraft&amp;#x0D;&amp;#x0A;( i.e. becoming a Hovercraft Astronaut )&amp;quot;&quot;/&gt;&lt;property id=&quot;20307&quot; value=&quot;262&quot;/&gt;&lt;/object&gt;&lt;object type=&quot;3&quot; unique_id=&quot;10013&quot;&gt;&lt;property id=&quot;20148&quot; value=&quot;5&quot;/&gt;&lt;property id=&quot;20300&quot; value=&quot;Slide 8 - &amp;quot;Things you can learn with a hovercraft…&amp;quot;&quot;/&gt;&lt;property id=&quot;20307&quot; value=&quot;263&quot;/&gt;&lt;/object&gt;&lt;object type=&quot;3&quot; unique_id=&quot;10014&quot;&gt;&lt;property id=&quot;20148&quot; value=&quot;5&quot;/&gt;&lt;property id=&quot;20300&quot; value=&quot;Slide 9 - &amp;quot;After hovercraft training, astronauts move on to&amp;#x0D;&amp;#x0A;using NASA’s Manned Maneuvering Unit (MMU).&amp;quot;&quot;/&gt;&lt;property id=&quot;20307&quot; value=&quot;266&quot;/&gt;&lt;/object&gt;&lt;object type=&quot;3&quot; unique_id=&quot;10030&quot;&gt;&lt;property id=&quot;20148&quot; value=&quot;5&quot;/&gt;&lt;property id=&quot;20300&quot; value=&quot;Slide 5 - &amp;quot;Astronauts also train&amp;#x0D;&amp;#x0A;in spacesuits underwater in a deep swimming pool&amp;#x0D;&amp;#x0A;(Neutral Buoyancy Lab).&amp;quot;&quot;/&gt;&lt;property id=&quot;20307&quot; value=&quot;271&quot;/&gt;&lt;/object&gt;&lt;object type=&quot;3&quot; unique_id=&quot;10453&quot;&gt;&lt;property id=&quot;20148&quot; value=&quot;5&quot;/&gt;&lt;property id=&quot;20300&quot; value=&quot;Slide 2&quot;/&gt;&lt;property id=&quot;20307&quot; value=&quot;272&quot;/&gt;&lt;/object&gt;&lt;object type=&quot;3&quot; unique_id=&quot;10484&quot;&gt;&lt;property id=&quot;20148&quot; value=&quot;5&quot;/&gt;&lt;property id=&quot;20300&quot; value=&quot;Slide 10 - &amp;quot;Hovercraft Astronauts&amp;quot;&quot;/&gt;&lt;property id=&quot;20307&quot; value=&quot;273&quot;/&gt;&lt;/object&gt;&lt;object type=&quot;3&quot; unique_id=&quot;10529&quot;&gt;&lt;property id=&quot;20148&quot; value=&quot;5&quot;/&gt;&lt;property id=&quot;20300&quot; value=&quot;Slide 7&quot;/&gt;&lt;property id=&quot;20307&quot; value=&quot;274&quot;/&gt;&lt;/object&gt;&lt;/object&gt;&lt;/object&gt;&lt;/database&gt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714</TotalTime>
  <Words>393</Words>
  <Application>Microsoft Office PowerPoint</Application>
  <PresentationFormat>On-screen Show (4:3)</PresentationFormat>
  <Paragraphs>47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Hovercraft Astronauts</vt:lpstr>
      <vt:lpstr>PowerPoint Presentation</vt:lpstr>
      <vt:lpstr>PowerPoint Presentation</vt:lpstr>
      <vt:lpstr>PowerPoint Presentation</vt:lpstr>
      <vt:lpstr>Astronauts also train in spacesuits underwater in a deep swimming pool (Neutral Buoyancy Lab).</vt:lpstr>
      <vt:lpstr>We do “astronaut training” using a hovercraft ( i.e. become a Hovercraft Astronaut )</vt:lpstr>
      <vt:lpstr>PowerPoint Presentation</vt:lpstr>
      <vt:lpstr>Things you can learn with a hovercraft…</vt:lpstr>
      <vt:lpstr>After hovercraft training, astronauts are ready to use NASA’s Manned Maneuvering Unit (MMU).</vt:lpstr>
      <vt:lpstr>Hovercraft Astronauts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Hovercraft Astronauts</dc:title>
  <dc:creator>flaten</dc:creator>
  <cp:lastModifiedBy>James Flaten</cp:lastModifiedBy>
  <cp:revision>69</cp:revision>
  <dcterms:created xsi:type="dcterms:W3CDTF">2007-01-08T20:57:22Z</dcterms:created>
  <dcterms:modified xsi:type="dcterms:W3CDTF">2013-11-16T04:54:36Z</dcterms:modified>
</cp:coreProperties>
</file>