
<file path=[Content_Types].xml><?xml version="1.0" encoding="utf-8"?>
<Types xmlns="http://schemas.openxmlformats.org/package/2006/content-types">
  <Default Extension="png" ContentType="image/png"/>
  <Default Extension="webp" ContentType="image/jpeg"/>
  <Default Extension="jpeg" ContentType="image/jpeg"/>
  <Default Extension="rels" ContentType="application/vnd.openxmlformats-package.relationships+xml"/>
  <Default Extension="xml" ContentType="application/xml"/>
  <Default Extension="avi" ContentType="video/x-msvide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92" r:id="rId3"/>
    <p:sldId id="293" r:id="rId4"/>
    <p:sldId id="294" r:id="rId5"/>
    <p:sldId id="297" r:id="rId6"/>
    <p:sldId id="295" r:id="rId7"/>
    <p:sldId id="296" r:id="rId8"/>
    <p:sldId id="803" r:id="rId9"/>
    <p:sldId id="804" r:id="rId10"/>
    <p:sldId id="798" r:id="rId11"/>
    <p:sldId id="799" r:id="rId12"/>
    <p:sldId id="800" r:id="rId13"/>
    <p:sldId id="257" r:id="rId14"/>
    <p:sldId id="265" r:id="rId15"/>
    <p:sldId id="801" r:id="rId16"/>
    <p:sldId id="802" r:id="rId17"/>
    <p:sldId id="805" r:id="rId18"/>
    <p:sldId id="806" r:id="rId19"/>
    <p:sldId id="794" r:id="rId20"/>
    <p:sldId id="807" r:id="rId21"/>
    <p:sldId id="827" r:id="rId22"/>
    <p:sldId id="809" r:id="rId23"/>
    <p:sldId id="290" r:id="rId24"/>
    <p:sldId id="828" r:id="rId25"/>
    <p:sldId id="810" r:id="rId26"/>
    <p:sldId id="310" r:id="rId27"/>
    <p:sldId id="792" r:id="rId28"/>
    <p:sldId id="812" r:id="rId29"/>
    <p:sldId id="813" r:id="rId30"/>
    <p:sldId id="811" r:id="rId31"/>
    <p:sldId id="814" r:id="rId32"/>
    <p:sldId id="818" r:id="rId33"/>
    <p:sldId id="817" r:id="rId34"/>
    <p:sldId id="819" r:id="rId35"/>
    <p:sldId id="820" r:id="rId36"/>
    <p:sldId id="821" r:id="rId37"/>
    <p:sldId id="822" r:id="rId38"/>
    <p:sldId id="823" r:id="rId39"/>
    <p:sldId id="826" r:id="rId40"/>
    <p:sldId id="838" r:id="rId41"/>
    <p:sldId id="832" r:id="rId42"/>
    <p:sldId id="831" r:id="rId43"/>
    <p:sldId id="833" r:id="rId44"/>
    <p:sldId id="834" r:id="rId45"/>
    <p:sldId id="835" r:id="rId46"/>
    <p:sldId id="836" r:id="rId47"/>
    <p:sldId id="829" r:id="rId48"/>
    <p:sldId id="839" r:id="rId49"/>
    <p:sldId id="815" r:id="rId50"/>
    <p:sldId id="816" r:id="rId51"/>
    <p:sldId id="840" r:id="rId52"/>
    <p:sldId id="268" r:id="rId53"/>
    <p:sldId id="299" r:id="rId54"/>
    <p:sldId id="300" r:id="rId55"/>
    <p:sldId id="298" r:id="rId56"/>
    <p:sldId id="280" r:id="rId57"/>
    <p:sldId id="286" r:id="rId58"/>
    <p:sldId id="841" r:id="rId59"/>
    <p:sldId id="788" r:id="rId60"/>
    <p:sldId id="842" r:id="rId61"/>
    <p:sldId id="260" r:id="rId62"/>
    <p:sldId id="27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11" autoAdjust="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0A10A-E3EF-4E96-ABC0-33B4348698CA}" type="datetimeFigureOut">
              <a:rPr lang="en-US" smtClean="0"/>
              <a:t>10/8/2019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B9193-B9B3-4726-BE38-406E80173D12}" type="slidenum">
              <a:rPr lang="en-US" smtClean="0"/>
              <a:t>‹#›</a:t>
            </a:fld>
            <a:endParaRPr lang="en-US"/>
          </a:p>
        </p:txBody>
      </p:sp>
    </p:spTree>
    <p:extLst>
      <p:ext uri="{BB962C8B-B14F-4D97-AF65-F5344CB8AC3E}">
        <p14:creationId xmlns:p14="http://schemas.microsoft.com/office/powerpoint/2010/main" val="397948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8C0DF8-66EA-4302-ACF1-A3F4711D8B54}" type="slidenum">
              <a:rPr lang="en-US" altLang="en-US" smtClean="0"/>
              <a:pPr>
                <a:defRPr/>
              </a:pPr>
              <a:t>19</a:t>
            </a:fld>
            <a:endParaRPr lang="en-US" altLang="en-US"/>
          </a:p>
        </p:txBody>
      </p:sp>
    </p:spTree>
    <p:extLst>
      <p:ext uri="{BB962C8B-B14F-4D97-AF65-F5344CB8AC3E}">
        <p14:creationId xmlns:p14="http://schemas.microsoft.com/office/powerpoint/2010/main" val="2439336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C0D2-F861-40B3-915B-C27340EF4F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1582C-2164-4031-BAF9-B4BDFF0FB7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BAF2B2-F737-4DAB-9981-55339070D632}"/>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5" name="Footer Placeholder 4">
            <a:extLst>
              <a:ext uri="{FF2B5EF4-FFF2-40B4-BE49-F238E27FC236}">
                <a16:creationId xmlns:a16="http://schemas.microsoft.com/office/drawing/2014/main" id="{BC97DF14-1DD7-454A-84EC-C3A7D1FDF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19BB4-679E-44DA-8439-5C23388FD7A2}"/>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3022683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0B3A-CAA3-4881-AFDC-C2C4775FC6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D003A1-7F30-4711-BB33-0E959809B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071BE-5686-4534-ADE4-4F12D48B1C23}"/>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5" name="Footer Placeholder 4">
            <a:extLst>
              <a:ext uri="{FF2B5EF4-FFF2-40B4-BE49-F238E27FC236}">
                <a16:creationId xmlns:a16="http://schemas.microsoft.com/office/drawing/2014/main" id="{3A4C7DAF-9DAC-49D3-B870-924555240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3B975-0E45-430F-811F-86617AAC4AF9}"/>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1920397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A20B6C-A6C8-4A1A-8C34-7900A68CED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864CC7-D0C8-4019-9E38-8E37CF1A9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73457-01DF-4765-9827-A8273FCAE0B5}"/>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5" name="Footer Placeholder 4">
            <a:extLst>
              <a:ext uri="{FF2B5EF4-FFF2-40B4-BE49-F238E27FC236}">
                <a16:creationId xmlns:a16="http://schemas.microsoft.com/office/drawing/2014/main" id="{A9ECCCFC-6BC8-4917-B782-4A399FCEC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B1149-BCC0-4C6C-A627-009A162E228F}"/>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2541054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ACF9-1C61-4156-8628-3AE3CDDD6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812DB-7E84-4681-9A73-A0BA45F7AC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350E2-31DC-4C4B-A658-3E8C89FF27B4}"/>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5" name="Footer Placeholder 4">
            <a:extLst>
              <a:ext uri="{FF2B5EF4-FFF2-40B4-BE49-F238E27FC236}">
                <a16:creationId xmlns:a16="http://schemas.microsoft.com/office/drawing/2014/main" id="{A41F5CE9-DAC8-4905-8EB6-F437B41F3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7FF20-4C1A-45A4-B0D9-54924E3CFAC7}"/>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251734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2F92-B0FC-49C2-B8FA-78784AC4E6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1CB38C-004A-45A2-A162-79567B12B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B0560-B021-42A9-82BB-1D9075990986}"/>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5" name="Footer Placeholder 4">
            <a:extLst>
              <a:ext uri="{FF2B5EF4-FFF2-40B4-BE49-F238E27FC236}">
                <a16:creationId xmlns:a16="http://schemas.microsoft.com/office/drawing/2014/main" id="{4C64EB20-149C-4019-A65C-CB443B979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6B7C9-3C58-496E-9406-815508187DF0}"/>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224187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CEB6-124F-425E-BEEC-544909BB8E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578B6-668C-4761-96CE-2367B0F7F5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E4D50-4D13-409A-AF7D-EA702224AA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082530-9FD7-4BBD-B286-829B48484F1B}"/>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6" name="Footer Placeholder 5">
            <a:extLst>
              <a:ext uri="{FF2B5EF4-FFF2-40B4-BE49-F238E27FC236}">
                <a16:creationId xmlns:a16="http://schemas.microsoft.com/office/drawing/2014/main" id="{C0F9F5FD-A58C-464B-8354-16D5A589F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9C4B2-DC75-44E8-8CD0-26D676D3DBEF}"/>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152557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B7D6-9665-4A91-909F-226A9978E4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B9A7E-8DC8-4054-8B45-00CC5FAE90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1876F4-BF60-4AAA-A3A8-DC89E0C09D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9C689E-4032-4EB4-BB2B-28ED6447C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A3F99E-72DD-4408-9886-7119504692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479600-5B0C-4A51-9DB2-EE61EC2688E6}"/>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8" name="Footer Placeholder 7">
            <a:extLst>
              <a:ext uri="{FF2B5EF4-FFF2-40B4-BE49-F238E27FC236}">
                <a16:creationId xmlns:a16="http://schemas.microsoft.com/office/drawing/2014/main" id="{CB9A8D59-2064-4AC4-B91F-B4F05D4712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3F2E6-D904-41CA-8FA5-B4AB63386226}"/>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275207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F7BD-FE5C-4D29-89F5-1F0CF957D6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5C31B-E11F-402E-86CB-3F5B9131C4CB}"/>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4" name="Footer Placeholder 3">
            <a:extLst>
              <a:ext uri="{FF2B5EF4-FFF2-40B4-BE49-F238E27FC236}">
                <a16:creationId xmlns:a16="http://schemas.microsoft.com/office/drawing/2014/main" id="{FC00BE38-63D8-47D8-AC71-4F7BD99D07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AA778D-0729-4925-BEBD-2AF36B2A89F5}"/>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88249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DC1754-EA59-48A7-90E5-B6D0A938C5A5}"/>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3" name="Footer Placeholder 2">
            <a:extLst>
              <a:ext uri="{FF2B5EF4-FFF2-40B4-BE49-F238E27FC236}">
                <a16:creationId xmlns:a16="http://schemas.microsoft.com/office/drawing/2014/main" id="{00B1C749-B6B8-4012-A127-B46F65D17D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61258A-65DE-4012-A258-054500F65F0A}"/>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192042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A65A-E7CF-4C78-A5E1-59CD14F96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68318-92F8-4C5E-A6C9-F02559805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8CA80F-C589-4C51-8E42-F93CFD34EC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807C8F-217B-4B45-A3E1-C57B521D4CA2}"/>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6" name="Footer Placeholder 5">
            <a:extLst>
              <a:ext uri="{FF2B5EF4-FFF2-40B4-BE49-F238E27FC236}">
                <a16:creationId xmlns:a16="http://schemas.microsoft.com/office/drawing/2014/main" id="{70DE07C6-9F4F-499C-BBB6-9B2C63F13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D5B7E-E31A-4647-AFB7-8EDB1A415C75}"/>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45459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DDA5-FCE7-4D9B-92DD-F051BCFE4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1C036-BD08-4EDF-9E4A-ED70374B8E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948E06-6F7F-4F98-B870-F0C623A45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66346-3D7B-4096-A08D-CBB873ACF879}"/>
              </a:ext>
            </a:extLst>
          </p:cNvPr>
          <p:cNvSpPr>
            <a:spLocks noGrp="1"/>
          </p:cNvSpPr>
          <p:nvPr>
            <p:ph type="dt" sz="half" idx="10"/>
          </p:nvPr>
        </p:nvSpPr>
        <p:spPr/>
        <p:txBody>
          <a:bodyPr/>
          <a:lstStyle/>
          <a:p>
            <a:fld id="{200A8ABB-2F7A-43E4-98F5-D60B80F6ABEF}" type="datetimeFigureOut">
              <a:rPr lang="en-US" smtClean="0"/>
              <a:t>10/8/2019</a:t>
            </a:fld>
            <a:endParaRPr lang="en-US"/>
          </a:p>
        </p:txBody>
      </p:sp>
      <p:sp>
        <p:nvSpPr>
          <p:cNvPr id="6" name="Footer Placeholder 5">
            <a:extLst>
              <a:ext uri="{FF2B5EF4-FFF2-40B4-BE49-F238E27FC236}">
                <a16:creationId xmlns:a16="http://schemas.microsoft.com/office/drawing/2014/main" id="{2D316886-94CE-4296-840D-DEBB84428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8FE2B-5C62-4A62-85FD-82C6791A3F14}"/>
              </a:ext>
            </a:extLst>
          </p:cNvPr>
          <p:cNvSpPr>
            <a:spLocks noGrp="1"/>
          </p:cNvSpPr>
          <p:nvPr>
            <p:ph type="sldNum" sz="quarter" idx="12"/>
          </p:nvPr>
        </p:nvSpPr>
        <p:spPr/>
        <p:txBody>
          <a:bodyPr/>
          <a:lstStyle/>
          <a:p>
            <a:fld id="{20FE9E44-DCDA-4CC2-A9FA-C0428FE63D11}" type="slidenum">
              <a:rPr lang="en-US" smtClean="0"/>
              <a:t>‹#›</a:t>
            </a:fld>
            <a:endParaRPr lang="en-US"/>
          </a:p>
        </p:txBody>
      </p:sp>
    </p:spTree>
    <p:extLst>
      <p:ext uri="{BB962C8B-B14F-4D97-AF65-F5344CB8AC3E}">
        <p14:creationId xmlns:p14="http://schemas.microsoft.com/office/powerpoint/2010/main" val="901608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93F763-AEC6-42F2-86C3-A7475F14F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2E614F-0217-4350-A312-527B15E511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204E2-41E7-4E2B-BFBA-F5E00B1843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A8ABB-2F7A-43E4-98F5-D60B80F6ABEF}" type="datetimeFigureOut">
              <a:rPr lang="en-US" smtClean="0"/>
              <a:t>10/8/2019</a:t>
            </a:fld>
            <a:endParaRPr lang="en-US"/>
          </a:p>
        </p:txBody>
      </p:sp>
      <p:sp>
        <p:nvSpPr>
          <p:cNvPr id="5" name="Footer Placeholder 4">
            <a:extLst>
              <a:ext uri="{FF2B5EF4-FFF2-40B4-BE49-F238E27FC236}">
                <a16:creationId xmlns:a16="http://schemas.microsoft.com/office/drawing/2014/main" id="{832307ED-ECE6-4F44-81C4-236AD6C0C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27351A-31C8-4B75-BFC3-01FC62EFB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E9E44-DCDA-4CC2-A9FA-C0428FE63D11}" type="slidenum">
              <a:rPr lang="en-US" smtClean="0"/>
              <a:t>‹#›</a:t>
            </a:fld>
            <a:endParaRPr lang="en-US"/>
          </a:p>
        </p:txBody>
      </p:sp>
    </p:spTree>
    <p:extLst>
      <p:ext uri="{BB962C8B-B14F-4D97-AF65-F5344CB8AC3E}">
        <p14:creationId xmlns:p14="http://schemas.microsoft.com/office/powerpoint/2010/main" val="1614032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ustavus.edu/events/nobelconference/2019/"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playlist?list=PLHuAoPzfQhGFUcPPMGQrA8Cwao4TPPg53"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playlist?list=PLHuAoPzfQhGFUcPPMGQrA8Cwao4TPPg53"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webp"/><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slideshare.net/sercuser/still-the-biggest-control-knob-carbon-dioxide-in-earthrsquos-climate-quothistoryquot" TargetMode="External"/><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slideshare.net/sercuser/still-the-biggest-control-knob-carbon-dioxide-in-earthrsquos-climate-quothistoryquot"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arthobservatory.nasa.gov/world-of-change/DecadalTemp"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greattransition.net/blog/38-a-new-spur-to-passionate-climate-action" TargetMode="External"/><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ipcc.ch/"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nca2018.globalchange.gov/chapter/front-matter-abou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webp"/><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Solar_radiation_management" TargetMode="External"/><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cnn.com/2019/09/20/world/gallery/climate-strike-2019/index.html"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cnn.com/2019/09/20/world/gallery/climate-strike-2019/index.html"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cnn.com/2019/09/20/world/gallery/climate-strike-2019/index.html"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cnn.com/2019/09/20/world/gallery/climate-strike-2019/index.html"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cnn.com/2019/09/20/world/gallery/climate-strike-2019/index.html"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webp"/><Relationship Id="rId2" Type="http://schemas.openxmlformats.org/officeDocument/2006/relationships/hyperlink" Target="https://www.twincities.com/2019/09/20/youth-climate-strike-draws-thousands-across-minnesota/"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theguardian.com/environment/video/2019/sep/23/greta-thunberg-to-world-leaders-how-dare-you-you-have-stolen-my-dreams-and-my-childhood-video"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mprnews.org/story/2019/03/04/walz-carbon-free-electricity-2050"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nobelpeacecenter.org/en/"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xcelenergy.com/environment/carbon_reduction_plan"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ted.com/talks/chad_frischmann_100_solutions_to_climate_change"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hyperlink" Target="https://www.drawdown.or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hyperlink" Target="https://www.climaterealityproject.org/blog/7-best-ted-talks-about-climate-change"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hyperlink" Target="https://time.com/5669069/time-climate-change-issue/"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webp"/><Relationship Id="rId2" Type="http://schemas.openxmlformats.org/officeDocument/2006/relationships/hyperlink" Target="https://www.nationalgeographic.com/magazine/" TargetMode="Externa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web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2760732" y="423114"/>
            <a:ext cx="6670544" cy="341632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Some thoughts about</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Global Warming and</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Global </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Climate Change</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(Part 2)</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11CC7A18-5359-4305-91BE-257F94A1ACA7}"/>
              </a:ext>
            </a:extLst>
          </p:cNvPr>
          <p:cNvSpPr/>
          <p:nvPr/>
        </p:nvSpPr>
        <p:spPr>
          <a:xfrm>
            <a:off x="1794346" y="4270493"/>
            <a:ext cx="8603317" cy="2123658"/>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ames Flaten</a:t>
            </a:r>
          </a:p>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NASA’s MN Space Grant Consortium</a:t>
            </a:r>
          </a:p>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 of MN – Twin Cities</a:t>
            </a:r>
          </a:p>
        </p:txBody>
      </p:sp>
    </p:spTree>
    <p:extLst>
      <p:ext uri="{BB962C8B-B14F-4D97-AF65-F5344CB8AC3E}">
        <p14:creationId xmlns:p14="http://schemas.microsoft.com/office/powerpoint/2010/main" val="299471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C5C1-E1C5-4349-8929-678BB6F91A0D}"/>
              </a:ext>
            </a:extLst>
          </p:cNvPr>
          <p:cNvSpPr>
            <a:spLocks noGrp="1"/>
          </p:cNvSpPr>
          <p:nvPr>
            <p:ph type="title"/>
          </p:nvPr>
        </p:nvSpPr>
        <p:spPr>
          <a:xfrm>
            <a:off x="0" y="0"/>
            <a:ext cx="12192000" cy="1981200"/>
          </a:xfrm>
        </p:spPr>
        <p:txBody>
          <a:bodyPr/>
          <a:lstStyle/>
          <a:p>
            <a:pPr algn="ctr"/>
            <a:r>
              <a:rPr lang="en-US" b="1" dirty="0"/>
              <a:t>Gustavus Adolphus College</a:t>
            </a:r>
            <a:br>
              <a:rPr lang="en-US" b="1" dirty="0"/>
            </a:br>
            <a:r>
              <a:rPr lang="en-US" b="1" dirty="0"/>
              <a:t>Nobel Conference 55 (2019):</a:t>
            </a:r>
            <a:br>
              <a:rPr lang="en-US" b="1" dirty="0"/>
            </a:br>
            <a:r>
              <a:rPr lang="en-US" b="1" i="1" dirty="0"/>
              <a:t>Climate Changed: Facing Our Future</a:t>
            </a:r>
            <a:endParaRPr lang="en-US" dirty="0"/>
          </a:p>
        </p:txBody>
      </p:sp>
      <p:sp>
        <p:nvSpPr>
          <p:cNvPr id="6" name="Content Placeholder 5">
            <a:extLst>
              <a:ext uri="{FF2B5EF4-FFF2-40B4-BE49-F238E27FC236}">
                <a16:creationId xmlns:a16="http://schemas.microsoft.com/office/drawing/2014/main" id="{E8F74C1B-58C7-49F6-947F-02CC57DE502F}"/>
              </a:ext>
            </a:extLst>
          </p:cNvPr>
          <p:cNvSpPr>
            <a:spLocks noGrp="1"/>
          </p:cNvSpPr>
          <p:nvPr>
            <p:ph idx="1"/>
          </p:nvPr>
        </p:nvSpPr>
        <p:spPr>
          <a:xfrm>
            <a:off x="0" y="1981200"/>
            <a:ext cx="5562601" cy="4267200"/>
          </a:xfrm>
        </p:spPr>
        <p:txBody>
          <a:bodyPr/>
          <a:lstStyle/>
          <a:p>
            <a:pPr marL="0" indent="0">
              <a:buNone/>
            </a:pPr>
            <a:r>
              <a:rPr lang="en-US" b="1" dirty="0"/>
              <a:t> September 24 - 25, 2019</a:t>
            </a:r>
          </a:p>
          <a:p>
            <a:pPr marL="0" indent="0">
              <a:buNone/>
            </a:pPr>
            <a:r>
              <a:rPr lang="en-US" b="1" dirty="0">
                <a:solidFill>
                  <a:srgbClr val="3333FF"/>
                </a:solidFill>
              </a:rPr>
              <a:t> Speakers</a:t>
            </a:r>
          </a:p>
          <a:p>
            <a:pPr lvl="1"/>
            <a:r>
              <a:rPr lang="en-US" sz="1800" dirty="0" err="1"/>
              <a:t>Amitav</a:t>
            </a:r>
            <a:r>
              <a:rPr lang="en-US" sz="1800" dirty="0"/>
              <a:t> Ghosh, novelist, historian, essayist</a:t>
            </a:r>
          </a:p>
          <a:p>
            <a:pPr lvl="1"/>
            <a:r>
              <a:rPr lang="en-US" sz="1800" dirty="0"/>
              <a:t>Richard Alley, glaciologist, Penn State University</a:t>
            </a:r>
          </a:p>
          <a:p>
            <a:pPr lvl="1"/>
            <a:r>
              <a:rPr lang="en-US" sz="1800" dirty="0"/>
              <a:t>Diana </a:t>
            </a:r>
            <a:r>
              <a:rPr lang="en-US" sz="1800" dirty="0" err="1"/>
              <a:t>Liverman</a:t>
            </a:r>
            <a:r>
              <a:rPr lang="en-US" sz="1800" dirty="0"/>
              <a:t>, geographer, University of Arizona</a:t>
            </a:r>
          </a:p>
          <a:p>
            <a:pPr lvl="1"/>
            <a:r>
              <a:rPr lang="en-US" sz="1800" dirty="0"/>
              <a:t>Sheila Watt-</a:t>
            </a:r>
            <a:r>
              <a:rPr lang="en-US" sz="1800" dirty="0" err="1"/>
              <a:t>Cloutier</a:t>
            </a:r>
            <a:r>
              <a:rPr lang="en-US" sz="1800" dirty="0"/>
              <a:t>, Canadian Inuit advocate and political representative</a:t>
            </a:r>
          </a:p>
          <a:p>
            <a:pPr lvl="1"/>
            <a:r>
              <a:rPr lang="en-US" sz="1800" dirty="0"/>
              <a:t>Gabriele </a:t>
            </a:r>
            <a:r>
              <a:rPr lang="en-US" sz="1800" dirty="0" err="1"/>
              <a:t>Hegerl</a:t>
            </a:r>
            <a:r>
              <a:rPr lang="en-US" sz="1800" dirty="0"/>
              <a:t>, statistical climatologist, University of Edinburgh</a:t>
            </a:r>
          </a:p>
          <a:p>
            <a:pPr lvl="1"/>
            <a:r>
              <a:rPr lang="en-US" sz="1800" dirty="0"/>
              <a:t>Mike </a:t>
            </a:r>
            <a:r>
              <a:rPr lang="en-US" sz="1800" dirty="0" err="1"/>
              <a:t>Hulme</a:t>
            </a:r>
            <a:r>
              <a:rPr lang="en-US" sz="1800" dirty="0"/>
              <a:t>, climatologist/geographer, University of Cambridge</a:t>
            </a:r>
          </a:p>
          <a:p>
            <a:pPr lvl="1"/>
            <a:r>
              <a:rPr lang="en-US" sz="1800" dirty="0"/>
              <a:t>David Keith, climate geoengineering physicist, Harvard University</a:t>
            </a:r>
          </a:p>
          <a:p>
            <a:pPr marL="0" indent="0">
              <a:buNone/>
            </a:pPr>
            <a:endParaRPr lang="en-US" sz="2400" dirty="0"/>
          </a:p>
        </p:txBody>
      </p:sp>
      <p:pic>
        <p:nvPicPr>
          <p:cNvPr id="7" name="Picture 6">
            <a:extLst>
              <a:ext uri="{FF2B5EF4-FFF2-40B4-BE49-F238E27FC236}">
                <a16:creationId xmlns:a16="http://schemas.microsoft.com/office/drawing/2014/main" id="{5F9D65A7-BC10-4141-A598-1EA26075378B}"/>
              </a:ext>
            </a:extLst>
          </p:cNvPr>
          <p:cNvPicPr>
            <a:picLocks noChangeAspect="1"/>
          </p:cNvPicPr>
          <p:nvPr/>
        </p:nvPicPr>
        <p:blipFill>
          <a:blip r:embed="rId2"/>
          <a:stretch>
            <a:fillRect/>
          </a:stretch>
        </p:blipFill>
        <p:spPr>
          <a:xfrm>
            <a:off x="5715000" y="1932672"/>
            <a:ext cx="6477000" cy="4315728"/>
          </a:xfrm>
          <a:prstGeom prst="rect">
            <a:avLst/>
          </a:prstGeom>
        </p:spPr>
      </p:pic>
      <p:sp>
        <p:nvSpPr>
          <p:cNvPr id="5" name="TextBox 4">
            <a:extLst>
              <a:ext uri="{FF2B5EF4-FFF2-40B4-BE49-F238E27FC236}">
                <a16:creationId xmlns:a16="http://schemas.microsoft.com/office/drawing/2014/main" id="{5D1E176C-9E4A-4891-A3A3-6EB011B58371}"/>
              </a:ext>
            </a:extLst>
          </p:cNvPr>
          <p:cNvSpPr txBox="1"/>
          <p:nvPr/>
        </p:nvSpPr>
        <p:spPr>
          <a:xfrm>
            <a:off x="2857500" y="6396335"/>
            <a:ext cx="6477000" cy="461665"/>
          </a:xfrm>
          <a:prstGeom prst="rect">
            <a:avLst/>
          </a:prstGeom>
          <a:noFill/>
        </p:spPr>
        <p:txBody>
          <a:bodyPr wrap="square" rtlCol="0">
            <a:spAutoFit/>
          </a:bodyPr>
          <a:lstStyle/>
          <a:p>
            <a:pPr algn="ctr"/>
            <a:r>
              <a:rPr lang="en-US" sz="2400" dirty="0">
                <a:hlinkClick r:id="rId3"/>
              </a:rPr>
              <a:t>https://gustavus.edu/events/nobelconference/2019/</a:t>
            </a:r>
            <a:endParaRPr lang="en-US" sz="2400" dirty="0"/>
          </a:p>
        </p:txBody>
      </p:sp>
    </p:spTree>
    <p:extLst>
      <p:ext uri="{BB962C8B-B14F-4D97-AF65-F5344CB8AC3E}">
        <p14:creationId xmlns:p14="http://schemas.microsoft.com/office/powerpoint/2010/main" val="9304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D748C4-3ACF-474C-983A-474F11E55A29}"/>
              </a:ext>
            </a:extLst>
          </p:cNvPr>
          <p:cNvSpPr txBox="1"/>
          <p:nvPr/>
        </p:nvSpPr>
        <p:spPr>
          <a:xfrm>
            <a:off x="731550" y="6396335"/>
            <a:ext cx="10728899" cy="461665"/>
          </a:xfrm>
          <a:prstGeom prst="rect">
            <a:avLst/>
          </a:prstGeom>
          <a:noFill/>
        </p:spPr>
        <p:txBody>
          <a:bodyPr wrap="none" rtlCol="0">
            <a:spAutoFit/>
          </a:bodyPr>
          <a:lstStyle/>
          <a:p>
            <a:r>
              <a:rPr lang="en-US" sz="2400" dirty="0">
                <a:hlinkClick r:id="rId2"/>
              </a:rPr>
              <a:t>https://www.youtube.com/playlist?list=PLHuAoPzfQhGFUcPPMGQrA8Cwao4TPPg53</a:t>
            </a:r>
            <a:endParaRPr lang="en-US" sz="2400" dirty="0"/>
          </a:p>
        </p:txBody>
      </p:sp>
      <p:pic>
        <p:nvPicPr>
          <p:cNvPr id="7" name="Picture 6">
            <a:extLst>
              <a:ext uri="{FF2B5EF4-FFF2-40B4-BE49-F238E27FC236}">
                <a16:creationId xmlns:a16="http://schemas.microsoft.com/office/drawing/2014/main" id="{87C21A1F-B230-4614-8EB5-97B81E60DC1F}"/>
              </a:ext>
            </a:extLst>
          </p:cNvPr>
          <p:cNvPicPr>
            <a:picLocks noChangeAspect="1"/>
          </p:cNvPicPr>
          <p:nvPr/>
        </p:nvPicPr>
        <p:blipFill>
          <a:blip r:embed="rId3"/>
          <a:stretch>
            <a:fillRect/>
          </a:stretch>
        </p:blipFill>
        <p:spPr>
          <a:xfrm>
            <a:off x="0" y="9814"/>
            <a:ext cx="12192000" cy="5923966"/>
          </a:xfrm>
          <a:prstGeom prst="rect">
            <a:avLst/>
          </a:prstGeom>
        </p:spPr>
      </p:pic>
    </p:spTree>
    <p:extLst>
      <p:ext uri="{BB962C8B-B14F-4D97-AF65-F5344CB8AC3E}">
        <p14:creationId xmlns:p14="http://schemas.microsoft.com/office/powerpoint/2010/main" val="329652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1147E3-BB5C-4B30-8414-B5A8D7EAB56B}"/>
              </a:ext>
            </a:extLst>
          </p:cNvPr>
          <p:cNvPicPr>
            <a:picLocks noChangeAspect="1"/>
          </p:cNvPicPr>
          <p:nvPr/>
        </p:nvPicPr>
        <p:blipFill>
          <a:blip r:embed="rId2"/>
          <a:stretch>
            <a:fillRect/>
          </a:stretch>
        </p:blipFill>
        <p:spPr>
          <a:xfrm>
            <a:off x="0" y="9813"/>
            <a:ext cx="12192000" cy="5923966"/>
          </a:xfrm>
          <a:prstGeom prst="rect">
            <a:avLst/>
          </a:prstGeom>
        </p:spPr>
      </p:pic>
      <p:sp>
        <p:nvSpPr>
          <p:cNvPr id="5" name="TextBox 4">
            <a:extLst>
              <a:ext uri="{FF2B5EF4-FFF2-40B4-BE49-F238E27FC236}">
                <a16:creationId xmlns:a16="http://schemas.microsoft.com/office/drawing/2014/main" id="{ADD6FEFF-36B1-4A49-A843-1F561FA9B78E}"/>
              </a:ext>
            </a:extLst>
          </p:cNvPr>
          <p:cNvSpPr txBox="1"/>
          <p:nvPr/>
        </p:nvSpPr>
        <p:spPr>
          <a:xfrm>
            <a:off x="731550" y="6396335"/>
            <a:ext cx="10728899" cy="461665"/>
          </a:xfrm>
          <a:prstGeom prst="rect">
            <a:avLst/>
          </a:prstGeom>
          <a:noFill/>
        </p:spPr>
        <p:txBody>
          <a:bodyPr wrap="none" rtlCol="0">
            <a:spAutoFit/>
          </a:bodyPr>
          <a:lstStyle/>
          <a:p>
            <a:r>
              <a:rPr lang="en-US" sz="2400" dirty="0">
                <a:hlinkClick r:id="rId3"/>
              </a:rPr>
              <a:t>https://www.youtube.com/playlist?list=PLHuAoPzfQhGFUcPPMGQrA8Cwao4TPPg53</a:t>
            </a:r>
            <a:endParaRPr lang="en-US" sz="2400" dirty="0"/>
          </a:p>
        </p:txBody>
      </p:sp>
    </p:spTree>
    <p:extLst>
      <p:ext uri="{BB962C8B-B14F-4D97-AF65-F5344CB8AC3E}">
        <p14:creationId xmlns:p14="http://schemas.microsoft.com/office/powerpoint/2010/main" val="20551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3635077" y="6529"/>
            <a:ext cx="492186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Cautionary Tales</a:t>
            </a:r>
          </a:p>
        </p:txBody>
      </p:sp>
      <p:sp>
        <p:nvSpPr>
          <p:cNvPr id="2" name="TextBox 1">
            <a:extLst>
              <a:ext uri="{FF2B5EF4-FFF2-40B4-BE49-F238E27FC236}">
                <a16:creationId xmlns:a16="http://schemas.microsoft.com/office/drawing/2014/main" id="{0C4A0C36-9F4F-4503-9640-384EB88D5EC7}"/>
              </a:ext>
            </a:extLst>
          </p:cNvPr>
          <p:cNvSpPr txBox="1"/>
          <p:nvPr/>
        </p:nvSpPr>
        <p:spPr>
          <a:xfrm>
            <a:off x="2638298" y="6145371"/>
            <a:ext cx="923907" cy="523220"/>
          </a:xfrm>
          <a:prstGeom prst="rect">
            <a:avLst/>
          </a:prstGeom>
          <a:noFill/>
        </p:spPr>
        <p:txBody>
          <a:bodyPr wrap="none" rtlCol="0">
            <a:spAutoFit/>
          </a:bodyPr>
          <a:lstStyle/>
          <a:p>
            <a:r>
              <a:rPr lang="en-US" sz="2800" dirty="0"/>
              <a:t>Mars</a:t>
            </a:r>
          </a:p>
        </p:txBody>
      </p:sp>
      <p:sp>
        <p:nvSpPr>
          <p:cNvPr id="5" name="TextBox 4">
            <a:extLst>
              <a:ext uri="{FF2B5EF4-FFF2-40B4-BE49-F238E27FC236}">
                <a16:creationId xmlns:a16="http://schemas.microsoft.com/office/drawing/2014/main" id="{2ED9E92E-C57C-4CEF-8C6A-4C8BAC8A52DC}"/>
              </a:ext>
            </a:extLst>
          </p:cNvPr>
          <p:cNvSpPr txBox="1"/>
          <p:nvPr/>
        </p:nvSpPr>
        <p:spPr>
          <a:xfrm>
            <a:off x="8748757" y="6145371"/>
            <a:ext cx="1067665" cy="523220"/>
          </a:xfrm>
          <a:prstGeom prst="rect">
            <a:avLst/>
          </a:prstGeom>
          <a:noFill/>
        </p:spPr>
        <p:txBody>
          <a:bodyPr wrap="none" rtlCol="0">
            <a:spAutoFit/>
          </a:bodyPr>
          <a:lstStyle/>
          <a:p>
            <a:r>
              <a:rPr lang="en-US" sz="2800" dirty="0"/>
              <a:t>Venus</a:t>
            </a:r>
          </a:p>
        </p:txBody>
      </p:sp>
      <p:pic>
        <p:nvPicPr>
          <p:cNvPr id="6" name="Picture 5">
            <a:extLst>
              <a:ext uri="{FF2B5EF4-FFF2-40B4-BE49-F238E27FC236}">
                <a16:creationId xmlns:a16="http://schemas.microsoft.com/office/drawing/2014/main" id="{26FC1619-CB9D-4BAD-9377-270ADFC0F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72" y="1280379"/>
            <a:ext cx="4785360" cy="4785360"/>
          </a:xfrm>
          <a:prstGeom prst="rect">
            <a:avLst/>
          </a:prstGeom>
        </p:spPr>
      </p:pic>
      <p:pic>
        <p:nvPicPr>
          <p:cNvPr id="8" name="Picture 7">
            <a:extLst>
              <a:ext uri="{FF2B5EF4-FFF2-40B4-BE49-F238E27FC236}">
                <a16:creationId xmlns:a16="http://schemas.microsoft.com/office/drawing/2014/main" id="{16BE401B-ADF1-4892-A9E4-6AFE0FF2D14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546"/>
          <a:stretch/>
        </p:blipFill>
        <p:spPr>
          <a:xfrm>
            <a:off x="7167062" y="1280379"/>
            <a:ext cx="4231056" cy="4785360"/>
          </a:xfrm>
          <a:prstGeom prst="rect">
            <a:avLst/>
          </a:prstGeom>
        </p:spPr>
      </p:pic>
    </p:spTree>
    <p:extLst>
      <p:ext uri="{BB962C8B-B14F-4D97-AF65-F5344CB8AC3E}">
        <p14:creationId xmlns:p14="http://schemas.microsoft.com/office/powerpoint/2010/main" val="13679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C35DD-FE2F-463F-A0F5-0F5F601C9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619" y="1149235"/>
            <a:ext cx="5514761" cy="5519356"/>
          </a:xfrm>
          <a:prstGeom prst="rect">
            <a:avLst/>
          </a:prstGeom>
        </p:spPr>
      </p:pic>
      <p:sp>
        <p:nvSpPr>
          <p:cNvPr id="5" name="Rectangle 4">
            <a:extLst>
              <a:ext uri="{FF2B5EF4-FFF2-40B4-BE49-F238E27FC236}">
                <a16:creationId xmlns:a16="http://schemas.microsoft.com/office/drawing/2014/main" id="{40226034-8A30-4645-8386-3AD93A5341AA}"/>
              </a:ext>
            </a:extLst>
          </p:cNvPr>
          <p:cNvSpPr/>
          <p:nvPr/>
        </p:nvSpPr>
        <p:spPr>
          <a:xfrm>
            <a:off x="2726084" y="6529"/>
            <a:ext cx="673985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 about the Earth?</a:t>
            </a:r>
          </a:p>
        </p:txBody>
      </p:sp>
    </p:spTree>
    <p:extLst>
      <p:ext uri="{BB962C8B-B14F-4D97-AF65-F5344CB8AC3E}">
        <p14:creationId xmlns:p14="http://schemas.microsoft.com/office/powerpoint/2010/main" val="2732306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5AFFF-D9AC-41C9-8A43-19219FB6A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637" y="0"/>
            <a:ext cx="7526725" cy="6858000"/>
          </a:xfrm>
          <a:prstGeom prst="rect">
            <a:avLst/>
          </a:prstGeom>
        </p:spPr>
      </p:pic>
    </p:spTree>
    <p:extLst>
      <p:ext uri="{BB962C8B-B14F-4D97-AF65-F5344CB8AC3E}">
        <p14:creationId xmlns:p14="http://schemas.microsoft.com/office/powerpoint/2010/main" val="1216780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F9AEE-7388-43B3-BA77-874027230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283200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273" y="135229"/>
            <a:ext cx="7927483" cy="5945612"/>
          </a:xfrm>
          <a:prstGeom prst="rect">
            <a:avLst/>
          </a:prstGeom>
        </p:spPr>
      </p:pic>
      <p:sp>
        <p:nvSpPr>
          <p:cNvPr id="4" name="TextBox 3">
            <a:extLst>
              <a:ext uri="{FF2B5EF4-FFF2-40B4-BE49-F238E27FC236}">
                <a16:creationId xmlns:a16="http://schemas.microsoft.com/office/drawing/2014/main" id="{85F31512-2C17-4235-9C28-E396D2F7C2C8}"/>
              </a:ext>
            </a:extLst>
          </p:cNvPr>
          <p:cNvSpPr txBox="1"/>
          <p:nvPr/>
        </p:nvSpPr>
        <p:spPr>
          <a:xfrm>
            <a:off x="0" y="6119336"/>
            <a:ext cx="11403506" cy="738664"/>
          </a:xfrm>
          <a:prstGeom prst="rect">
            <a:avLst/>
          </a:prstGeom>
          <a:noFill/>
        </p:spPr>
        <p:txBody>
          <a:bodyPr wrap="none" rtlCol="0">
            <a:spAutoFit/>
          </a:bodyPr>
          <a:lstStyle/>
          <a:p>
            <a:r>
              <a:rPr lang="en-US" dirty="0"/>
              <a:t>Prof. Richard B. Alley, Penn State</a:t>
            </a:r>
          </a:p>
          <a:p>
            <a:r>
              <a:rPr lang="en-US" sz="1800" dirty="0">
                <a:hlinkClick r:id="rId3"/>
              </a:rPr>
              <a:t>https://www.slideshare.net/sercuser/still-the-biggest-control-knob-carbon-dioxide-in-earthrsquos-climate-quothistoryquot</a:t>
            </a:r>
            <a:endParaRPr lang="en-US" sz="1800" dirty="0"/>
          </a:p>
        </p:txBody>
      </p:sp>
    </p:spTree>
    <p:extLst>
      <p:ext uri="{BB962C8B-B14F-4D97-AF65-F5344CB8AC3E}">
        <p14:creationId xmlns:p14="http://schemas.microsoft.com/office/powerpoint/2010/main" val="3063995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119336"/>
            <a:ext cx="11403506" cy="738664"/>
          </a:xfrm>
          <a:prstGeom prst="rect">
            <a:avLst/>
          </a:prstGeom>
          <a:noFill/>
        </p:spPr>
        <p:txBody>
          <a:bodyPr wrap="none" rtlCol="0">
            <a:spAutoFit/>
          </a:bodyPr>
          <a:lstStyle/>
          <a:p>
            <a:r>
              <a:rPr lang="en-US" dirty="0"/>
              <a:t>Prof. Richard B. Alley, Penn State</a:t>
            </a:r>
          </a:p>
          <a:p>
            <a:r>
              <a:rPr lang="en-US" sz="1800" dirty="0">
                <a:hlinkClick r:id="rId2"/>
              </a:rPr>
              <a:t>https://www.slideshare.net/sercuser/still-the-biggest-control-knob-carbon-dioxide-in-earthrsquos-climate-quothistoryquot</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00" y="0"/>
            <a:ext cx="8082030" cy="6061523"/>
          </a:xfrm>
          <a:prstGeom prst="rect">
            <a:avLst/>
          </a:prstGeom>
        </p:spPr>
      </p:pic>
    </p:spTree>
    <p:extLst>
      <p:ext uri="{BB962C8B-B14F-4D97-AF65-F5344CB8AC3E}">
        <p14:creationId xmlns:p14="http://schemas.microsoft.com/office/powerpoint/2010/main" val="177016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2 Concentrations (Speed up to 1.25 minutes)">
            <a:hlinkClick r:id="" action="ppaction://media"/>
            <a:extLst>
              <a:ext uri="{FF2B5EF4-FFF2-40B4-BE49-F238E27FC236}">
                <a16:creationId xmlns:a16="http://schemas.microsoft.com/office/drawing/2014/main" id="{3AB0D1DC-5422-4631-8A2D-AA8D5C5B32E2}"/>
              </a:ext>
            </a:extLst>
          </p:cNvPr>
          <p:cNvPicPr>
            <a:picLocks noChangeAspect="1"/>
          </p:cNvPicPr>
          <p:nvPr>
            <a:videoFile r:link="rId1"/>
            <p:extLst>
              <p:ext uri="{DAA4B4D4-6D71-4841-9C94-3DE7FCFB9230}">
                <p14:media xmlns:p14="http://schemas.microsoft.com/office/powerpoint/2010/main" r:embed="rId2">
                  <p14:trim st="20453"/>
                </p14:media>
              </p:ext>
            </p:extLst>
          </p:nvPr>
        </p:nvPicPr>
        <p:blipFill>
          <a:blip r:embed="rId5"/>
          <a:stretch>
            <a:fillRect/>
          </a:stretch>
        </p:blipFill>
        <p:spPr>
          <a:xfrm>
            <a:off x="609600" y="152400"/>
            <a:ext cx="10972800" cy="6172200"/>
          </a:xfrm>
          <a:prstGeom prst="rect">
            <a:avLst/>
          </a:prstGeom>
        </p:spPr>
      </p:pic>
    </p:spTree>
    <p:extLst>
      <p:ext uri="{BB962C8B-B14F-4D97-AF65-F5344CB8AC3E}">
        <p14:creationId xmlns:p14="http://schemas.microsoft.com/office/powerpoint/2010/main" val="164785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09A10C-A300-45DD-AC75-043B51183070}"/>
              </a:ext>
            </a:extLst>
          </p:cNvPr>
          <p:cNvSpPr/>
          <p:nvPr/>
        </p:nvSpPr>
        <p:spPr>
          <a:xfrm>
            <a:off x="-1820" y="939081"/>
            <a:ext cx="12193820" cy="5632311"/>
          </a:xfrm>
          <a:prstGeom prst="rect">
            <a:avLst/>
          </a:prstGeom>
        </p:spPr>
        <p:txBody>
          <a:bodyPr wrap="square">
            <a:spAutoFit/>
          </a:bodyPr>
          <a:lstStyle/>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Climate always changes, but usually does so “slowly”</a:t>
            </a:r>
          </a:p>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On-going climate change is happening much faster</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 “nature” can explain (but we know why)</a:t>
            </a:r>
          </a:p>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Climate change can lead to “mass extinctions” of</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entire species (and other things, including cultures)</a:t>
            </a:r>
          </a:p>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People are paying attention and starting to try to</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correct/limit the damage we are responsible for</a:t>
            </a:r>
          </a:p>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Human effort is currently falling far short of what is</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needed to stop, much less reverse, climate change</a:t>
            </a:r>
          </a:p>
        </p:txBody>
      </p:sp>
      <p:sp>
        <p:nvSpPr>
          <p:cNvPr id="4" name="Rectangle 3">
            <a:extLst>
              <a:ext uri="{FF2B5EF4-FFF2-40B4-BE49-F238E27FC236}">
                <a16:creationId xmlns:a16="http://schemas.microsoft.com/office/drawing/2014/main" id="{1854DF0E-2519-429D-80F0-B97E915BD3E0}"/>
              </a:ext>
            </a:extLst>
          </p:cNvPr>
          <p:cNvSpPr/>
          <p:nvPr/>
        </p:nvSpPr>
        <p:spPr>
          <a:xfrm>
            <a:off x="-810" y="-2485"/>
            <a:ext cx="4709970" cy="830997"/>
          </a:xfrm>
          <a:prstGeom prst="rect">
            <a:avLst/>
          </a:prstGeom>
          <a:noFill/>
        </p:spPr>
        <p:txBody>
          <a:bodyPr wrap="square" lIns="91440" tIns="45720" rIns="91440" bIns="45720">
            <a:spAutoFit/>
          </a:bodyPr>
          <a:lstStyle/>
          <a:p>
            <a:pPr algn="ctr"/>
            <a:r>
              <a:rPr lang="en-US" sz="4800" b="1" dirty="0">
                <a:ln w="9525">
                  <a:solidFill>
                    <a:schemeClr val="bg1"/>
                  </a:solidFill>
                  <a:prstDash val="solid"/>
                </a:ln>
                <a:effectLst>
                  <a:outerShdw blurRad="12700" dist="38100" dir="2700000" algn="tl" rotWithShape="0">
                    <a:schemeClr val="bg1">
                      <a:lumMod val="50000"/>
                    </a:schemeClr>
                  </a:outerShdw>
                </a:effectLst>
              </a:rPr>
              <a:t>Some take-away</a:t>
            </a: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a:t>
            </a:r>
          </a:p>
        </p:txBody>
      </p:sp>
    </p:spTree>
    <p:extLst>
      <p:ext uri="{BB962C8B-B14F-4D97-AF65-F5344CB8AC3E}">
        <p14:creationId xmlns:p14="http://schemas.microsoft.com/office/powerpoint/2010/main" val="103345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6" name="Picture 4">
            <a:extLst>
              <a:ext uri="{FF2B5EF4-FFF2-40B4-BE49-F238E27FC236}">
                <a16:creationId xmlns:a16="http://schemas.microsoft.com/office/drawing/2014/main" id="{4100F76E-14A6-439D-BE70-B0FF4B9CF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0109"/>
            <a:ext cx="7315200" cy="649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8FF16-39F5-4602-B95D-FF8B51274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816" y="1326807"/>
            <a:ext cx="7846368" cy="5320713"/>
          </a:xfrm>
          <a:prstGeom prst="rect">
            <a:avLst/>
          </a:prstGeom>
        </p:spPr>
      </p:pic>
      <p:sp>
        <p:nvSpPr>
          <p:cNvPr id="5" name="Rectangle 4">
            <a:extLst>
              <a:ext uri="{FF2B5EF4-FFF2-40B4-BE49-F238E27FC236}">
                <a16:creationId xmlns:a16="http://schemas.microsoft.com/office/drawing/2014/main" id="{92096E01-13D8-4A34-8258-3BB24B1A0D9D}"/>
              </a:ext>
            </a:extLst>
          </p:cNvPr>
          <p:cNvSpPr/>
          <p:nvPr/>
        </p:nvSpPr>
        <p:spPr>
          <a:xfrm>
            <a:off x="783944" y="6529"/>
            <a:ext cx="1062419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Average global T increase since 1850</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60125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50389-9399-42B5-B966-6D24FA0DC0A5}"/>
              </a:ext>
            </a:extLst>
          </p:cNvPr>
          <p:cNvSpPr txBox="1"/>
          <p:nvPr/>
        </p:nvSpPr>
        <p:spPr>
          <a:xfrm>
            <a:off x="2012092" y="6396335"/>
            <a:ext cx="8167813" cy="461665"/>
          </a:xfrm>
          <a:prstGeom prst="rect">
            <a:avLst/>
          </a:prstGeom>
          <a:noFill/>
        </p:spPr>
        <p:txBody>
          <a:bodyPr wrap="none" rtlCol="0">
            <a:spAutoFit/>
          </a:bodyPr>
          <a:lstStyle/>
          <a:p>
            <a:r>
              <a:rPr lang="en-US" dirty="0">
                <a:hlinkClick r:id="rId2"/>
              </a:rPr>
              <a:t>https://earthobservatory.nasa.gov/world-of-change/DecadalTemp</a:t>
            </a:r>
            <a:endParaRPr lang="en-US" dirty="0"/>
          </a:p>
        </p:txBody>
      </p:sp>
      <p:pic>
        <p:nvPicPr>
          <p:cNvPr id="5" name="Picture 4">
            <a:extLst>
              <a:ext uri="{FF2B5EF4-FFF2-40B4-BE49-F238E27FC236}">
                <a16:creationId xmlns:a16="http://schemas.microsoft.com/office/drawing/2014/main" id="{03515A34-AC0A-4DAE-AE12-3BEBEC6E2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90392"/>
            <a:ext cx="11125200" cy="4477215"/>
          </a:xfrm>
          <a:prstGeom prst="rect">
            <a:avLst/>
          </a:prstGeom>
        </p:spPr>
      </p:pic>
    </p:spTree>
    <p:extLst>
      <p:ext uri="{BB962C8B-B14F-4D97-AF65-F5344CB8AC3E}">
        <p14:creationId xmlns:p14="http://schemas.microsoft.com/office/powerpoint/2010/main" val="2584167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67777C-D2D3-4D31-9F14-69963465E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123" y="293911"/>
            <a:ext cx="8672280" cy="4336141"/>
          </a:xfrm>
          <a:prstGeom prst="rect">
            <a:avLst/>
          </a:prstGeom>
        </p:spPr>
      </p:pic>
      <p:sp>
        <p:nvSpPr>
          <p:cNvPr id="2" name="TextBox 1">
            <a:extLst>
              <a:ext uri="{FF2B5EF4-FFF2-40B4-BE49-F238E27FC236}">
                <a16:creationId xmlns:a16="http://schemas.microsoft.com/office/drawing/2014/main" id="{2CA50389-9399-42B5-B966-6D24FA0DC0A5}"/>
              </a:ext>
            </a:extLst>
          </p:cNvPr>
          <p:cNvSpPr txBox="1"/>
          <p:nvPr/>
        </p:nvSpPr>
        <p:spPr>
          <a:xfrm>
            <a:off x="1335314" y="6415314"/>
            <a:ext cx="9761903" cy="461665"/>
          </a:xfrm>
          <a:prstGeom prst="rect">
            <a:avLst/>
          </a:prstGeom>
          <a:noFill/>
        </p:spPr>
        <p:txBody>
          <a:bodyPr wrap="none" rtlCol="0">
            <a:spAutoFit/>
          </a:bodyPr>
          <a:lstStyle/>
          <a:p>
            <a:r>
              <a:rPr lang="en-US" sz="2400" dirty="0">
                <a:hlinkClick r:id="rId3"/>
              </a:rPr>
              <a:t>https://greattransition.net/blog/38-a-new-spur-to-passionate-climate-action</a:t>
            </a:r>
            <a:endParaRPr lang="en-US" sz="2400" dirty="0"/>
          </a:p>
        </p:txBody>
      </p:sp>
      <p:sp>
        <p:nvSpPr>
          <p:cNvPr id="6" name="Content Placeholder 2">
            <a:extLst>
              <a:ext uri="{FF2B5EF4-FFF2-40B4-BE49-F238E27FC236}">
                <a16:creationId xmlns:a16="http://schemas.microsoft.com/office/drawing/2014/main" id="{000DB6AD-4A76-4A14-8895-A95B0E6B7A59}"/>
              </a:ext>
            </a:extLst>
          </p:cNvPr>
          <p:cNvSpPr txBox="1">
            <a:spLocks/>
          </p:cNvSpPr>
          <p:nvPr/>
        </p:nvSpPr>
        <p:spPr>
          <a:xfrm>
            <a:off x="-3" y="675708"/>
            <a:ext cx="2859315" cy="2843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b="1" dirty="0">
                <a:solidFill>
                  <a:srgbClr val="FF0000"/>
                </a:solidFill>
              </a:rPr>
              <a:t>RCP85</a:t>
            </a:r>
          </a:p>
          <a:p>
            <a:pPr lvl="1">
              <a:defRPr/>
            </a:pPr>
            <a:r>
              <a:rPr lang="en-US" dirty="0"/>
              <a:t>Business as Usual</a:t>
            </a:r>
            <a:br>
              <a:rPr lang="en-US" dirty="0"/>
            </a:br>
            <a:r>
              <a:rPr lang="en-US" dirty="0"/>
              <a:t>Emission of CO</a:t>
            </a:r>
            <a:r>
              <a:rPr lang="en-US" baseline="-25000" dirty="0"/>
              <a:t>2</a:t>
            </a:r>
          </a:p>
          <a:p>
            <a:pPr>
              <a:defRPr/>
            </a:pPr>
            <a:r>
              <a:rPr lang="en-US" b="1" dirty="0">
                <a:solidFill>
                  <a:srgbClr val="FF9900"/>
                </a:solidFill>
              </a:rPr>
              <a:t>RCP45</a:t>
            </a:r>
          </a:p>
          <a:p>
            <a:pPr lvl="1">
              <a:defRPr/>
            </a:pPr>
            <a:r>
              <a:rPr lang="en-US" dirty="0"/>
              <a:t>Aggressive Reduction</a:t>
            </a:r>
            <a:br>
              <a:rPr lang="en-US" dirty="0"/>
            </a:br>
            <a:r>
              <a:rPr lang="en-US" dirty="0"/>
              <a:t>in Emission of CO</a:t>
            </a:r>
            <a:r>
              <a:rPr lang="en-US" baseline="-25000" dirty="0"/>
              <a:t>2</a:t>
            </a:r>
          </a:p>
          <a:p>
            <a:pPr>
              <a:defRPr/>
            </a:pPr>
            <a:endParaRPr lang="en-US" dirty="0"/>
          </a:p>
        </p:txBody>
      </p:sp>
      <p:sp>
        <p:nvSpPr>
          <p:cNvPr id="7" name="TextBox 6">
            <a:extLst>
              <a:ext uri="{FF2B5EF4-FFF2-40B4-BE49-F238E27FC236}">
                <a16:creationId xmlns:a16="http://schemas.microsoft.com/office/drawing/2014/main" id="{7EE8DBF3-2705-4ACC-B303-C64BB69B936C}"/>
              </a:ext>
            </a:extLst>
          </p:cNvPr>
          <p:cNvSpPr txBox="1"/>
          <p:nvPr/>
        </p:nvSpPr>
        <p:spPr>
          <a:xfrm>
            <a:off x="750591" y="4859654"/>
            <a:ext cx="10690817" cy="830997"/>
          </a:xfrm>
          <a:prstGeom prst="rect">
            <a:avLst/>
          </a:prstGeom>
          <a:noFill/>
        </p:spPr>
        <p:txBody>
          <a:bodyPr wrap="square" rtlCol="0">
            <a:spAutoFit/>
          </a:bodyPr>
          <a:lstStyle/>
          <a:p>
            <a:r>
              <a:rPr lang="en-US" sz="2400" dirty="0"/>
              <a:t>Marked:  “climate departure” … when </a:t>
            </a:r>
            <a:r>
              <a:rPr lang="en-US" sz="2400" i="1" dirty="0"/>
              <a:t>the lowest temperature for a given month will be higher than any temperatures … experienced over the last 150 years</a:t>
            </a:r>
            <a:r>
              <a:rPr lang="en-US" sz="2400" dirty="0"/>
              <a:t>.</a:t>
            </a:r>
          </a:p>
        </p:txBody>
      </p:sp>
    </p:spTree>
    <p:extLst>
      <p:ext uri="{BB962C8B-B14F-4D97-AF65-F5344CB8AC3E}">
        <p14:creationId xmlns:p14="http://schemas.microsoft.com/office/powerpoint/2010/main" val="1429670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F7C5D-A967-4ED1-A3BF-190ECCFA0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113" y="311809"/>
            <a:ext cx="7813771" cy="5579151"/>
          </a:xfrm>
          <a:prstGeom prst="rect">
            <a:avLst/>
          </a:prstGeom>
        </p:spPr>
      </p:pic>
      <p:sp>
        <p:nvSpPr>
          <p:cNvPr id="2" name="TextBox 1">
            <a:extLst>
              <a:ext uri="{FF2B5EF4-FFF2-40B4-BE49-F238E27FC236}">
                <a16:creationId xmlns:a16="http://schemas.microsoft.com/office/drawing/2014/main" id="{807F9CFA-9C45-4C41-AB66-E73049BBBC45}"/>
              </a:ext>
            </a:extLst>
          </p:cNvPr>
          <p:cNvSpPr txBox="1"/>
          <p:nvPr/>
        </p:nvSpPr>
        <p:spPr>
          <a:xfrm>
            <a:off x="1639457" y="6334780"/>
            <a:ext cx="8913081" cy="523220"/>
          </a:xfrm>
          <a:prstGeom prst="rect">
            <a:avLst/>
          </a:prstGeom>
          <a:noFill/>
        </p:spPr>
        <p:txBody>
          <a:bodyPr wrap="none" rtlCol="0">
            <a:spAutoFit/>
          </a:bodyPr>
          <a:lstStyle/>
          <a:p>
            <a:r>
              <a:rPr lang="en-US" sz="2800" b="1" dirty="0">
                <a:solidFill>
                  <a:srgbClr val="FF0000"/>
                </a:solidFill>
              </a:rPr>
              <a:t>Notice the upwards slope of every model by the year 2100.</a:t>
            </a:r>
          </a:p>
        </p:txBody>
      </p:sp>
    </p:spTree>
    <p:extLst>
      <p:ext uri="{BB962C8B-B14F-4D97-AF65-F5344CB8AC3E}">
        <p14:creationId xmlns:p14="http://schemas.microsoft.com/office/powerpoint/2010/main" val="133446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E55FF27C-64CB-4291-8332-7B4B910E1249}"/>
              </a:ext>
            </a:extLst>
          </p:cNvPr>
          <p:cNvSpPr>
            <a:spLocks noGrp="1" noChangeArrowheads="1"/>
          </p:cNvSpPr>
          <p:nvPr>
            <p:ph type="title"/>
          </p:nvPr>
        </p:nvSpPr>
        <p:spPr>
          <a:xfrm>
            <a:off x="152400" y="127999"/>
            <a:ext cx="12039600" cy="623888"/>
          </a:xfrm>
        </p:spPr>
        <p:txBody>
          <a:bodyPr>
            <a:normAutofit fontScale="90000"/>
          </a:bodyPr>
          <a:lstStyle/>
          <a:p>
            <a:r>
              <a:rPr lang="en-US" altLang="en-US" b="1" u="sng" dirty="0">
                <a:solidFill>
                  <a:srgbClr val="FF0000"/>
                </a:solidFill>
                <a:latin typeface="Calibri" panose="020F0502020204030204" pitchFamily="34" charset="0"/>
                <a:cs typeface="Calibri" panose="020F0502020204030204" pitchFamily="34" charset="0"/>
              </a:rPr>
              <a:t>Why so much growth?  </a:t>
            </a:r>
            <a:r>
              <a:rPr lang="en-US" altLang="en-US" b="1" u="sng" dirty="0">
                <a:solidFill>
                  <a:srgbClr val="0070C0"/>
                </a:solidFill>
                <a:latin typeface="Calibri" panose="020F0502020204030204" pitchFamily="34" charset="0"/>
                <a:cs typeface="Calibri" panose="020F0502020204030204" pitchFamily="34" charset="0"/>
              </a:rPr>
              <a:t>Population &amp; “Development”</a:t>
            </a:r>
          </a:p>
        </p:txBody>
      </p:sp>
      <p:pic>
        <p:nvPicPr>
          <p:cNvPr id="314372" name="Picture 4" descr="exponential_growth_population_etc">
            <a:extLst>
              <a:ext uri="{FF2B5EF4-FFF2-40B4-BE49-F238E27FC236}">
                <a16:creationId xmlns:a16="http://schemas.microsoft.com/office/drawing/2014/main" id="{985A4ECE-CC47-40E4-94CE-11D89CE92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1066800"/>
            <a:ext cx="4695826" cy="5713802"/>
          </a:xfrm>
          <a:prstGeom prst="rect">
            <a:avLst/>
          </a:prstGeom>
          <a:noFill/>
          <a:extLst>
            <a:ext uri="{909E8E84-426E-40DD-AFC4-6F175D3DCCD1}">
              <a14:hiddenFill xmlns:a14="http://schemas.microsoft.com/office/drawing/2010/main">
                <a:solidFill>
                  <a:srgbClr val="FFFFFF"/>
                </a:solidFill>
              </a14:hiddenFill>
            </a:ext>
          </a:extLst>
        </p:spPr>
      </p:pic>
      <p:pic>
        <p:nvPicPr>
          <p:cNvPr id="314373" name="Picture 5" descr="exponential_growth_effects">
            <a:extLst>
              <a:ext uri="{FF2B5EF4-FFF2-40B4-BE49-F238E27FC236}">
                <a16:creationId xmlns:a16="http://schemas.microsoft.com/office/drawing/2014/main" id="{D4E6088A-637A-400B-AA94-91EA8D609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066800"/>
            <a:ext cx="4695826" cy="57147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44000" y="5334000"/>
            <a:ext cx="1571626" cy="1347199"/>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6800" y="1028700"/>
            <a:ext cx="1447800" cy="1409700"/>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0000" y="2514600"/>
            <a:ext cx="1622427" cy="1355766"/>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19800" y="1028700"/>
            <a:ext cx="1571626" cy="1409700"/>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0" y="1158239"/>
            <a:ext cx="12192000" cy="5207615"/>
          </a:xfrm>
        </p:spPr>
        <p:txBody>
          <a:bodyPr>
            <a:noAutofit/>
          </a:bodyPr>
          <a:lstStyle/>
          <a:p>
            <a:pPr marL="0" indent="0">
              <a:lnSpc>
                <a:spcPct val="100000"/>
              </a:lnSpc>
              <a:spcBef>
                <a:spcPts val="0"/>
              </a:spcBef>
              <a:buNone/>
              <a:defRPr/>
            </a:pPr>
            <a:r>
              <a:rPr lang="en-US" altLang="en-US" sz="2400" dirty="0">
                <a:solidFill>
                  <a:schemeClr val="bg1">
                    <a:lumMod val="50000"/>
                  </a:schemeClr>
                </a:solidFill>
              </a:rPr>
              <a:t>“Anthropogenic</a:t>
            </a:r>
            <a:r>
              <a:rPr lang="en-US" altLang="en-US" sz="2400" dirty="0">
                <a:solidFill>
                  <a:schemeClr val="accent5"/>
                </a:solidFill>
              </a:rPr>
              <a:t> </a:t>
            </a:r>
            <a:r>
              <a:rPr lang="en-US" altLang="en-US" sz="2400" dirty="0">
                <a:solidFill>
                  <a:srgbClr val="FF0000"/>
                </a:solidFill>
              </a:rPr>
              <a:t>(</a:t>
            </a:r>
            <a:r>
              <a:rPr lang="en-US" altLang="en-US" sz="2400" i="1" dirty="0">
                <a:solidFill>
                  <a:srgbClr val="FF0000"/>
                </a:solidFill>
              </a:rPr>
              <a:t>Human Caused</a:t>
            </a:r>
            <a:r>
              <a:rPr lang="en-US" altLang="en-US" sz="2400" dirty="0">
                <a:solidFill>
                  <a:srgbClr val="FF0000"/>
                </a:solidFill>
              </a:rPr>
              <a:t>) greenhouse gas emissions have increased</a:t>
            </a:r>
            <a:r>
              <a:rPr lang="en-US" altLang="en-US" sz="2400" dirty="0">
                <a:solidFill>
                  <a:schemeClr val="accent5"/>
                </a:solidFill>
              </a:rPr>
              <a:t> </a:t>
            </a:r>
            <a:r>
              <a:rPr lang="en-US" altLang="en-US" sz="2400" dirty="0">
                <a:solidFill>
                  <a:schemeClr val="bg1">
                    <a:lumMod val="50000"/>
                  </a:schemeClr>
                </a:solidFill>
              </a:rPr>
              <a:t>since the pre-industrial era, driven largely by economic and population growth, and are now higher than ever. This has </a:t>
            </a:r>
            <a:r>
              <a:rPr lang="en-US" altLang="en-US" sz="2400" dirty="0">
                <a:solidFill>
                  <a:srgbClr val="FF0000"/>
                </a:solidFill>
              </a:rPr>
              <a:t>led to atmospheric concentrations of carbon dioxide, methane and nitrous oxide that are unprecedented in at least the last 800,000 years. </a:t>
            </a:r>
            <a:r>
              <a:rPr lang="en-US" altLang="en-US" sz="2400" dirty="0">
                <a:solidFill>
                  <a:schemeClr val="bg1">
                    <a:lumMod val="50000"/>
                  </a:schemeClr>
                </a:solidFill>
              </a:rPr>
              <a:t>Their effects, together with those of other anthropogenic drivers </a:t>
            </a:r>
            <a:r>
              <a:rPr lang="en-US" altLang="en-US" sz="2400" dirty="0">
                <a:solidFill>
                  <a:srgbClr val="3333FF"/>
                </a:solidFill>
              </a:rPr>
              <a:t>(</a:t>
            </a:r>
            <a:r>
              <a:rPr lang="en-US" altLang="en-US" sz="2400" i="1" dirty="0">
                <a:solidFill>
                  <a:srgbClr val="3333FF"/>
                </a:solidFill>
              </a:rPr>
              <a:t>Human factors</a:t>
            </a:r>
            <a:r>
              <a:rPr lang="en-US" altLang="en-US" sz="2400" dirty="0">
                <a:solidFill>
                  <a:srgbClr val="3333FF"/>
                </a:solidFill>
              </a:rPr>
              <a:t>)</a:t>
            </a:r>
            <a:r>
              <a:rPr lang="en-US" altLang="en-US" sz="2400" dirty="0">
                <a:solidFill>
                  <a:schemeClr val="tx2"/>
                </a:solidFill>
              </a:rPr>
              <a:t>, </a:t>
            </a:r>
            <a:r>
              <a:rPr lang="en-US" altLang="en-US" sz="2400" dirty="0">
                <a:solidFill>
                  <a:schemeClr val="bg1">
                    <a:lumMod val="50000"/>
                  </a:schemeClr>
                </a:solidFill>
              </a:rPr>
              <a:t>have been detected throughout the climate system and </a:t>
            </a:r>
            <a:r>
              <a:rPr lang="en-US" altLang="en-US" sz="2400" dirty="0">
                <a:solidFill>
                  <a:srgbClr val="3333FF"/>
                </a:solidFill>
              </a:rPr>
              <a:t>are extremely likely </a:t>
            </a:r>
            <a:r>
              <a:rPr lang="en-US" altLang="en-US" sz="2400" i="1" dirty="0">
                <a:solidFill>
                  <a:srgbClr val="3333FF"/>
                </a:solidFill>
              </a:rPr>
              <a:t>(95% confidence) </a:t>
            </a:r>
            <a:r>
              <a:rPr lang="en-US" altLang="en-US" sz="2400" dirty="0">
                <a:solidFill>
                  <a:srgbClr val="3333FF"/>
                </a:solidFill>
              </a:rPr>
              <a:t>to have been the dominant cause of the observed warming since the mid-20th century.”</a:t>
            </a:r>
          </a:p>
          <a:p>
            <a:pPr marL="0" indent="0">
              <a:lnSpc>
                <a:spcPct val="100000"/>
              </a:lnSpc>
              <a:spcBef>
                <a:spcPts val="0"/>
              </a:spcBef>
              <a:buNone/>
              <a:defRPr/>
            </a:pPr>
            <a:endParaRPr lang="en-US" altLang="en-US" sz="800" dirty="0">
              <a:solidFill>
                <a:srgbClr val="3333FF"/>
              </a:solidFill>
            </a:endParaRPr>
          </a:p>
          <a:p>
            <a:pPr marL="0" indent="0">
              <a:lnSpc>
                <a:spcPct val="100000"/>
              </a:lnSpc>
              <a:spcBef>
                <a:spcPts val="0"/>
              </a:spcBef>
              <a:buNone/>
              <a:defRPr/>
            </a:pPr>
            <a:r>
              <a:rPr lang="en-US" altLang="en-US" sz="2400" dirty="0">
                <a:solidFill>
                  <a:srgbClr val="3333FF"/>
                </a:solidFill>
              </a:rPr>
              <a:t>“Continued emission of greenhouse gases </a:t>
            </a:r>
            <a:r>
              <a:rPr lang="en-US" altLang="en-US" sz="2400" dirty="0"/>
              <a:t>will cause further warming and long-lasting changes in all components of the climate system, increasing the likelihood of </a:t>
            </a:r>
            <a:r>
              <a:rPr lang="en-US" altLang="en-US" sz="2400" dirty="0">
                <a:solidFill>
                  <a:srgbClr val="3333FF"/>
                </a:solidFill>
              </a:rPr>
              <a:t>severe, pervasive and irreversible impacts </a:t>
            </a:r>
            <a:r>
              <a:rPr lang="en-US" altLang="en-US" sz="2400" dirty="0"/>
              <a:t>for people and ecosystems. Limiting climate change would require substantial and sustained reductions in greenhouse gas emissions which, together with adaptation, can limit climate change risks.”</a:t>
            </a:r>
          </a:p>
          <a:p>
            <a:pPr marL="0" indent="0">
              <a:lnSpc>
                <a:spcPct val="100000"/>
              </a:lnSpc>
              <a:spcBef>
                <a:spcPts val="0"/>
              </a:spcBef>
              <a:buNone/>
              <a:defRPr/>
            </a:pPr>
            <a:endParaRPr lang="en-US" altLang="en-US" sz="800" dirty="0">
              <a:solidFill>
                <a:srgbClr val="3333FF"/>
              </a:solidFill>
            </a:endParaRPr>
          </a:p>
          <a:p>
            <a:pPr marL="0" indent="0" algn="ctr">
              <a:lnSpc>
                <a:spcPct val="100000"/>
              </a:lnSpc>
              <a:spcBef>
                <a:spcPts val="0"/>
              </a:spcBef>
              <a:buNone/>
              <a:defRPr/>
            </a:pPr>
            <a:r>
              <a:rPr lang="en-US" altLang="en-US" sz="2400" dirty="0"/>
              <a:t>(IPCC, Climate Change 2014 Synthesis Report)</a:t>
            </a:r>
          </a:p>
        </p:txBody>
      </p:sp>
      <p:sp>
        <p:nvSpPr>
          <p:cNvPr id="4" name="Title 1">
            <a:extLst>
              <a:ext uri="{FF2B5EF4-FFF2-40B4-BE49-F238E27FC236}">
                <a16:creationId xmlns:a16="http://schemas.microsoft.com/office/drawing/2014/main" id="{ADCAA1D4-7D39-472E-BE12-A854149EAD98}"/>
              </a:ext>
            </a:extLst>
          </p:cNvPr>
          <p:cNvSpPr>
            <a:spLocks noGrp="1"/>
          </p:cNvSpPr>
          <p:nvPr>
            <p:ph type="title"/>
          </p:nvPr>
        </p:nvSpPr>
        <p:spPr>
          <a:xfrm>
            <a:off x="0" y="0"/>
            <a:ext cx="12192000" cy="1021080"/>
          </a:xfrm>
        </p:spPr>
        <p:txBody>
          <a:bodyPr>
            <a:noAutofit/>
          </a:bodyPr>
          <a:lstStyle/>
          <a:p>
            <a:pPr algn="ctr"/>
            <a:r>
              <a:rPr lang="en-US" sz="2800" b="1" dirty="0">
                <a:latin typeface="+mn-lt"/>
              </a:rPr>
              <a:t>United Nation’s Intergovernmental Panel on Climate </a:t>
            </a:r>
            <a:r>
              <a:rPr lang="en-US" sz="2800" b="1" dirty="0" err="1">
                <a:latin typeface="+mn-lt"/>
              </a:rPr>
              <a:t>Change</a:t>
            </a:r>
            <a:r>
              <a:rPr lang="en-US" altLang="en-US" sz="2800" b="1" u="sng" dirty="0" err="1">
                <a:solidFill>
                  <a:srgbClr val="3333FF"/>
                </a:solidFill>
                <a:latin typeface="+mn-lt"/>
                <a:cs typeface="Calibri" panose="020F0502020204030204" pitchFamily="34" charset="0"/>
              </a:rPr>
              <a:t>I</a:t>
            </a:r>
            <a:r>
              <a:rPr lang="en-US" altLang="en-US" sz="2800" b="1" u="sng" dirty="0">
                <a:solidFill>
                  <a:srgbClr val="3333FF"/>
                </a:solidFill>
                <a:latin typeface="+mn-lt"/>
                <a:cs typeface="Calibri" panose="020F0502020204030204" pitchFamily="34" charset="0"/>
              </a:rPr>
              <a:t> (IPCC) Reports</a:t>
            </a:r>
            <a:br>
              <a:rPr lang="en-US" altLang="en-US" sz="2800" b="1" u="sng" dirty="0">
                <a:solidFill>
                  <a:srgbClr val="3333FF"/>
                </a:solidFill>
                <a:latin typeface="+mn-lt"/>
                <a:cs typeface="Calibri" panose="020F0502020204030204" pitchFamily="34" charset="0"/>
              </a:rPr>
            </a:br>
            <a:r>
              <a:rPr lang="en-US" altLang="en-US" sz="2800" b="1" u="sng" dirty="0">
                <a:solidFill>
                  <a:srgbClr val="3333FF"/>
                </a:solidFill>
                <a:latin typeface="+mn-lt"/>
                <a:cs typeface="Calibri" panose="020F0502020204030204" pitchFamily="34" charset="0"/>
              </a:rPr>
              <a:t>(Consensus of Thousands of Experts)</a:t>
            </a:r>
            <a:endParaRPr lang="en-US" altLang="en-US" sz="2800" b="1" i="1" u="sng" dirty="0">
              <a:solidFill>
                <a:srgbClr val="3333FF"/>
              </a:solidFill>
              <a:latin typeface="+mn-lt"/>
              <a:cs typeface="Calibri" panose="020F0502020204030204" pitchFamily="34" charset="0"/>
            </a:endParaRPr>
          </a:p>
        </p:txBody>
      </p:sp>
      <p:sp>
        <p:nvSpPr>
          <p:cNvPr id="2" name="TextBox 1">
            <a:extLst>
              <a:ext uri="{FF2B5EF4-FFF2-40B4-BE49-F238E27FC236}">
                <a16:creationId xmlns:a16="http://schemas.microsoft.com/office/drawing/2014/main" id="{DA9A201C-836D-4F38-B013-08277CB43E9D}"/>
              </a:ext>
            </a:extLst>
          </p:cNvPr>
          <p:cNvSpPr txBox="1"/>
          <p:nvPr/>
        </p:nvSpPr>
        <p:spPr>
          <a:xfrm>
            <a:off x="4674937" y="6396334"/>
            <a:ext cx="2842125" cy="461665"/>
          </a:xfrm>
          <a:prstGeom prst="rect">
            <a:avLst/>
          </a:prstGeom>
          <a:noFill/>
        </p:spPr>
        <p:txBody>
          <a:bodyPr wrap="none" rtlCol="0">
            <a:spAutoFit/>
          </a:bodyPr>
          <a:lstStyle/>
          <a:p>
            <a:r>
              <a:rPr lang="en-US" sz="2400" dirty="0">
                <a:hlinkClick r:id="rId2"/>
              </a:rPr>
              <a:t>https://www.ipcc.ch/</a:t>
            </a:r>
            <a:endParaRPr 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09600" y="317"/>
            <a:ext cx="10515600" cy="471488"/>
          </a:xfrm>
        </p:spPr>
        <p:txBody>
          <a:bodyPr>
            <a:normAutofit fontScale="90000"/>
          </a:bodyPr>
          <a:lstStyle/>
          <a:p>
            <a:r>
              <a:rPr lang="en-US" sz="3100" b="1" dirty="0"/>
              <a:t>(United States) FOURTH NATIONAL CLIMATE ASSESSMENT (2017-2018)</a:t>
            </a:r>
            <a:r>
              <a:rPr lang="en-US" b="1" dirty="0"/>
              <a:t> </a:t>
            </a:r>
            <a:endParaRPr lang="en-US" altLang="en-US" sz="2400" b="1" i="1" u="sng" dirty="0"/>
          </a:p>
        </p:txBody>
      </p:sp>
      <p:sp>
        <p:nvSpPr>
          <p:cNvPr id="2" name="Rectangle 1">
            <a:extLst>
              <a:ext uri="{FF2B5EF4-FFF2-40B4-BE49-F238E27FC236}">
                <a16:creationId xmlns:a16="http://schemas.microsoft.com/office/drawing/2014/main" id="{678B5A92-6579-400D-92C9-1E3502CE3130}"/>
              </a:ext>
            </a:extLst>
          </p:cNvPr>
          <p:cNvSpPr/>
          <p:nvPr/>
        </p:nvSpPr>
        <p:spPr>
          <a:xfrm>
            <a:off x="0" y="929640"/>
            <a:ext cx="12192000" cy="4893647"/>
          </a:xfrm>
          <a:prstGeom prst="rect">
            <a:avLst/>
          </a:prstGeom>
        </p:spPr>
        <p:txBody>
          <a:bodyPr wrap="square">
            <a:spAutoFit/>
          </a:bodyPr>
          <a:lstStyle/>
          <a:p>
            <a:r>
              <a:rPr lang="en-US" sz="2400" b="1" dirty="0">
                <a:solidFill>
                  <a:srgbClr val="FF0000"/>
                </a:solidFill>
              </a:rPr>
              <a:t>The impacts of climate change are already being felt in communities across the country. </a:t>
            </a:r>
            <a:r>
              <a:rPr lang="en-US" sz="2400" dirty="0">
                <a:solidFill>
                  <a:srgbClr val="333333"/>
                </a:solidFill>
              </a:rPr>
              <a:t>More frequent and intense extreme weather and climate-related events, as well as changes in average climate conditions, are expected to continue to damage infrastructure, ecosystems, and social systems that provide essential benefits to communities. Future climate change is expected to further disrupt many areas of life, exacerbating existing challenges to prosperity posed by aging and deteriorating infrastructure, stressed ecosystems, and economic inequality. Impacts within and across regions will not be distributed equally. People who are already vulnerable, including lower-income and other marginalized communities, have lower capacity to prepare for and cope with extreme weather and climate-related events and are expected to experience greater impacts. Prioritizing adaptation actions for the most vulnerable populations would contribute to a more equitable future within and across communities. Global action to significantly cut greenhouse gas emissions can substantially reduce climate-related risks and increase opportunities for these populations in the longer term.</a:t>
            </a:r>
            <a:endParaRPr lang="en-US" sz="2400" dirty="0"/>
          </a:p>
        </p:txBody>
      </p:sp>
      <p:sp>
        <p:nvSpPr>
          <p:cNvPr id="3" name="TextBox 2">
            <a:extLst>
              <a:ext uri="{FF2B5EF4-FFF2-40B4-BE49-F238E27FC236}">
                <a16:creationId xmlns:a16="http://schemas.microsoft.com/office/drawing/2014/main" id="{AEA50927-6F02-4BB6-836D-DD9ABF114459}"/>
              </a:ext>
            </a:extLst>
          </p:cNvPr>
          <p:cNvSpPr txBox="1"/>
          <p:nvPr/>
        </p:nvSpPr>
        <p:spPr>
          <a:xfrm>
            <a:off x="1478280" y="6398250"/>
            <a:ext cx="8163581" cy="461665"/>
          </a:xfrm>
          <a:prstGeom prst="rect">
            <a:avLst/>
          </a:prstGeom>
          <a:noFill/>
        </p:spPr>
        <p:txBody>
          <a:bodyPr wrap="none" rtlCol="0">
            <a:spAutoFit/>
          </a:bodyPr>
          <a:lstStyle/>
          <a:p>
            <a:r>
              <a:rPr lang="en-US" sz="2400" dirty="0">
                <a:hlinkClick r:id="rId2"/>
              </a:rPr>
              <a:t>https://nca2018.globalchange.gov/chapter/front-matter-about/</a:t>
            </a:r>
            <a:endParaRPr lang="en-US" sz="2400" dirty="0"/>
          </a:p>
        </p:txBody>
      </p:sp>
    </p:spTree>
    <p:extLst>
      <p:ext uri="{BB962C8B-B14F-4D97-AF65-F5344CB8AC3E}">
        <p14:creationId xmlns:p14="http://schemas.microsoft.com/office/powerpoint/2010/main" val="585958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09A10C-A300-45DD-AC75-043B51183070}"/>
              </a:ext>
            </a:extLst>
          </p:cNvPr>
          <p:cNvSpPr/>
          <p:nvPr/>
        </p:nvSpPr>
        <p:spPr>
          <a:xfrm>
            <a:off x="-1820" y="801921"/>
            <a:ext cx="12193820" cy="5632311"/>
          </a:xfrm>
          <a:prstGeom prst="rect">
            <a:avLst/>
          </a:prstGeom>
        </p:spPr>
        <p:txBody>
          <a:bodyPr wrap="square">
            <a:spAutoFit/>
          </a:bodyPr>
          <a:lstStyle/>
          <a:p>
            <a:pPr indent="579438">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Human societies, especially with advance notice, can be quite adaptable (though wild plants and animals not so much)</a:t>
            </a:r>
          </a:p>
          <a:p>
            <a:pPr indent="579438">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People are creative and have managed to deal with some global problems in the past (e.g. DDT, CFC’s -&gt; ozone hole, etc.)</a:t>
            </a:r>
          </a:p>
          <a:p>
            <a:pPr marL="571500" indent="-571500">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Enough technology already exists to address this problem</a:t>
            </a:r>
          </a:p>
          <a:p>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(but the will to act aggressively enough is not yet sufficient)</a:t>
            </a:r>
          </a:p>
          <a:p>
            <a:pPr marL="571500" indent="-571500">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price of solar installations has fallen faster than</a:t>
            </a:r>
          </a:p>
          <a:p>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expected and efficiency of solar panels is improving quickly</a:t>
            </a:r>
          </a:p>
          <a:p>
            <a:pPr marL="571500" indent="-571500">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New technologies are being developed that will be brought</a:t>
            </a:r>
          </a:p>
          <a:p>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to bear in coming years (but when &amp; actual effectiveness TBD)</a:t>
            </a:r>
          </a:p>
        </p:txBody>
      </p:sp>
      <p:sp>
        <p:nvSpPr>
          <p:cNvPr id="4" name="Rectangle 3">
            <a:extLst>
              <a:ext uri="{FF2B5EF4-FFF2-40B4-BE49-F238E27FC236}">
                <a16:creationId xmlns:a16="http://schemas.microsoft.com/office/drawing/2014/main" id="{1854DF0E-2519-429D-80F0-B97E915BD3E0}"/>
              </a:ext>
            </a:extLst>
          </p:cNvPr>
          <p:cNvSpPr/>
          <p:nvPr/>
        </p:nvSpPr>
        <p:spPr>
          <a:xfrm>
            <a:off x="-810" y="-2485"/>
            <a:ext cx="7834170" cy="830997"/>
          </a:xfrm>
          <a:prstGeom prst="rect">
            <a:avLst/>
          </a:prstGeom>
          <a:noFill/>
        </p:spPr>
        <p:txBody>
          <a:bodyPr wrap="square" lIns="91440" tIns="45720" rIns="91440" bIns="45720">
            <a:spAutoFit/>
          </a:bodyPr>
          <a:lstStyle/>
          <a:p>
            <a:pPr algn="ctr"/>
            <a:r>
              <a:rPr lang="en-US" sz="4800" b="1" dirty="0">
                <a:ln w="9525">
                  <a:solidFill>
                    <a:schemeClr val="bg1"/>
                  </a:solidFill>
                  <a:prstDash val="solid"/>
                </a:ln>
                <a:effectLst>
                  <a:outerShdw blurRad="12700" dist="38100" dir="2700000" algn="tl" rotWithShape="0">
                    <a:schemeClr val="bg1">
                      <a:lumMod val="50000"/>
                    </a:schemeClr>
                  </a:outerShdw>
                </a:effectLst>
              </a:rPr>
              <a:t>Some reasons to be optimistic</a:t>
            </a: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0786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09A10C-A300-45DD-AC75-043B51183070}"/>
              </a:ext>
            </a:extLst>
          </p:cNvPr>
          <p:cNvSpPr/>
          <p:nvPr/>
        </p:nvSpPr>
        <p:spPr>
          <a:xfrm>
            <a:off x="-1820" y="939081"/>
            <a:ext cx="12193820" cy="5632311"/>
          </a:xfrm>
          <a:prstGeom prst="rect">
            <a:avLst/>
          </a:prstGeom>
        </p:spPr>
        <p:txBody>
          <a:bodyPr wrap="square">
            <a:spAutoFit/>
          </a:bodyPr>
          <a:lstStyle/>
          <a:p>
            <a:pPr indent="579438">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This problem is much more pernicious than previous ones</a:t>
            </a:r>
          </a:p>
          <a:p>
            <a:pPr indent="579438">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countries most responsible for the problem, and most able to help address it, are often the countries least impacted (and hence, sometimes, the least motivated to act)</a:t>
            </a:r>
          </a:p>
          <a:p>
            <a:pPr indent="579438">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Conventional “nation development” increases emissions</a:t>
            </a:r>
          </a:p>
          <a:p>
            <a:pPr indent="579438">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Many “solutions” just defer (and complicate) matters</a:t>
            </a:r>
          </a:p>
          <a:p>
            <a:pPr indent="579438">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It might not be possible to act quickly enough to get ahead of this problem -&gt; there are many positive feedback loops</a:t>
            </a:r>
          </a:p>
          <a:p>
            <a:pPr indent="579438">
              <a:buFont typeface="Arial" panose="020B0604020202020204" pitchFamily="34" charset="0"/>
              <a:buChar cha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Solutions are expensive (but people are realizing that </a:t>
            </a:r>
            <a:r>
              <a:rPr lang="en-US" sz="36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not</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solving this problem is even more expensive)</a:t>
            </a:r>
          </a:p>
        </p:txBody>
      </p:sp>
      <p:sp>
        <p:nvSpPr>
          <p:cNvPr id="4" name="Rectangle 3">
            <a:extLst>
              <a:ext uri="{FF2B5EF4-FFF2-40B4-BE49-F238E27FC236}">
                <a16:creationId xmlns:a16="http://schemas.microsoft.com/office/drawing/2014/main" id="{1854DF0E-2519-429D-80F0-B97E915BD3E0}"/>
              </a:ext>
            </a:extLst>
          </p:cNvPr>
          <p:cNvSpPr/>
          <p:nvPr/>
        </p:nvSpPr>
        <p:spPr>
          <a:xfrm>
            <a:off x="-810" y="-2485"/>
            <a:ext cx="8093250" cy="830997"/>
          </a:xfrm>
          <a:prstGeom prst="rect">
            <a:avLst/>
          </a:prstGeom>
          <a:noFill/>
        </p:spPr>
        <p:txBody>
          <a:bodyPr wrap="square" lIns="91440" tIns="45720" rIns="91440" bIns="45720">
            <a:spAutoFit/>
          </a:bodyPr>
          <a:lstStyle/>
          <a:p>
            <a:pPr algn="ctr"/>
            <a:r>
              <a:rPr lang="en-US" sz="4800" b="1" dirty="0">
                <a:ln w="9525">
                  <a:solidFill>
                    <a:schemeClr val="bg1"/>
                  </a:solidFill>
                  <a:prstDash val="solid"/>
                </a:ln>
                <a:effectLst>
                  <a:outerShdw blurRad="12700" dist="38100" dir="2700000" algn="tl" rotWithShape="0">
                    <a:schemeClr val="bg1">
                      <a:lumMod val="50000"/>
                    </a:schemeClr>
                  </a:outerShdw>
                </a:effectLst>
              </a:rPr>
              <a:t>Some reasons to be pessimistic</a:t>
            </a: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787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09A10C-A300-45DD-AC75-043B51183070}"/>
              </a:ext>
            </a:extLst>
          </p:cNvPr>
          <p:cNvSpPr/>
          <p:nvPr/>
        </p:nvSpPr>
        <p:spPr>
          <a:xfrm>
            <a:off x="-1820" y="939081"/>
            <a:ext cx="12193820" cy="5632311"/>
          </a:xfrm>
          <a:prstGeom prst="rect">
            <a:avLst/>
          </a:prstGeom>
        </p:spPr>
        <p:txBody>
          <a:bodyPr wrap="square">
            <a:spAutoFit/>
          </a:bodyPr>
          <a:lstStyle/>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By the end of this century large swaths of the earth</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will be </a:t>
            </a:r>
            <a:r>
              <a:rPr lang="en-US" sz="40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uninhabitable</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(by today’s standards) due to</a:t>
            </a:r>
          </a:p>
          <a:p>
            <a:pPr marL="742950" indent="-742950">
              <a:buAutoNum type="alphaLcParenBoth"/>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overheating, lack of water, fires (in some areas)</a:t>
            </a:r>
          </a:p>
          <a:p>
            <a:pPr marL="742950" indent="-742950">
              <a:buAutoNum type="alphaLcParenBoth"/>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sea level rise, flooding (in other areas)</a:t>
            </a:r>
          </a:p>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problem doesn’t go away by the year 2100 – that</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Is just the year beyond which most models don’t go</a:t>
            </a:r>
          </a:p>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Despite people’s best efforts, dramatic (negative)</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social and economic changes are probably unavoidable</a:t>
            </a:r>
          </a:p>
          <a:p>
            <a:pPr marL="571500" indent="-571500">
              <a:buFont typeface="Arial" panose="020B0604020202020204" pitchFamily="34" charset="0"/>
              <a:buChar char="•"/>
            </a:pP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Earth will survive; people will too (probably)</a:t>
            </a:r>
          </a:p>
        </p:txBody>
      </p:sp>
      <p:sp>
        <p:nvSpPr>
          <p:cNvPr id="5" name="Rectangle 4">
            <a:extLst>
              <a:ext uri="{FF2B5EF4-FFF2-40B4-BE49-F238E27FC236}">
                <a16:creationId xmlns:a16="http://schemas.microsoft.com/office/drawing/2014/main" id="{74E8AFC2-2EB5-4557-B2E4-2981959DDE88}"/>
              </a:ext>
            </a:extLst>
          </p:cNvPr>
          <p:cNvSpPr/>
          <p:nvPr/>
        </p:nvSpPr>
        <p:spPr>
          <a:xfrm>
            <a:off x="-810" y="-2485"/>
            <a:ext cx="4649010" cy="830997"/>
          </a:xfrm>
          <a:prstGeom prst="rect">
            <a:avLst/>
          </a:prstGeom>
          <a:noFill/>
        </p:spPr>
        <p:txBody>
          <a:bodyPr wrap="square" lIns="91440" tIns="45720" rIns="91440" bIns="45720">
            <a:spAutoFit/>
          </a:bodyPr>
          <a:lstStyle/>
          <a:p>
            <a:pPr algn="ctr"/>
            <a:r>
              <a:rPr lang="en-US" sz="4800" b="1" dirty="0">
                <a:ln w="9525">
                  <a:solidFill>
                    <a:schemeClr val="bg1"/>
                  </a:solidFill>
                  <a:prstDash val="solid"/>
                </a:ln>
                <a:effectLst>
                  <a:outerShdw blurRad="12700" dist="38100" dir="2700000" algn="tl" rotWithShape="0">
                    <a:schemeClr val="bg1">
                      <a:lumMod val="50000"/>
                    </a:schemeClr>
                  </a:outerShdw>
                </a:effectLst>
              </a:rPr>
              <a:t>More take-away</a:t>
            </a: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a:t>
            </a:r>
          </a:p>
        </p:txBody>
      </p:sp>
    </p:spTree>
    <p:extLst>
      <p:ext uri="{BB962C8B-B14F-4D97-AF65-F5344CB8AC3E}">
        <p14:creationId xmlns:p14="http://schemas.microsoft.com/office/powerpoint/2010/main" val="32574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882331" y="-5461"/>
            <a:ext cx="1042740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Some pathways and feedback loops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a:extLst>
              <a:ext uri="{FF2B5EF4-FFF2-40B4-BE49-F238E27FC236}">
                <a16:creationId xmlns:a16="http://schemas.microsoft.com/office/drawing/2014/main" id="{DE44FAEC-2619-47D3-967C-59C59B02EBAC}"/>
              </a:ext>
            </a:extLst>
          </p:cNvPr>
          <p:cNvPicPr>
            <a:picLocks noChangeAspect="1"/>
          </p:cNvPicPr>
          <p:nvPr/>
        </p:nvPicPr>
        <p:blipFill rotWithShape="1">
          <a:blip r:embed="rId2">
            <a:extLst>
              <a:ext uri="{28A0092B-C50C-407E-A947-70E740481C1C}">
                <a14:useLocalDpi xmlns:a14="http://schemas.microsoft.com/office/drawing/2010/main" val="0"/>
              </a:ext>
            </a:extLst>
          </a:blip>
          <a:srcRect t="19956"/>
          <a:stretch/>
        </p:blipFill>
        <p:spPr>
          <a:xfrm>
            <a:off x="12700" y="1368622"/>
            <a:ext cx="12179300" cy="5489377"/>
          </a:xfrm>
          <a:prstGeom prst="rect">
            <a:avLst/>
          </a:prstGeom>
        </p:spPr>
      </p:pic>
      <p:sp>
        <p:nvSpPr>
          <p:cNvPr id="10" name="Rectangle 9">
            <a:extLst>
              <a:ext uri="{FF2B5EF4-FFF2-40B4-BE49-F238E27FC236}">
                <a16:creationId xmlns:a16="http://schemas.microsoft.com/office/drawing/2014/main" id="{8C0C5D86-EB8B-4DCE-80AA-036777439723}"/>
              </a:ext>
            </a:extLst>
          </p:cNvPr>
          <p:cNvSpPr/>
          <p:nvPr/>
        </p:nvSpPr>
        <p:spPr>
          <a:xfrm>
            <a:off x="4591416" y="1880753"/>
            <a:ext cx="1610184"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00B0F0"/>
                </a:solidFill>
                <a:effectLst>
                  <a:glow rad="38100">
                    <a:schemeClr val="accent1">
                      <a:alpha val="40000"/>
                    </a:schemeClr>
                  </a:glow>
                </a:effectLst>
              </a:rPr>
              <a:t>ICE MELTING</a:t>
            </a:r>
          </a:p>
        </p:txBody>
      </p:sp>
      <p:sp>
        <p:nvSpPr>
          <p:cNvPr id="11" name="Rectangle 10">
            <a:extLst>
              <a:ext uri="{FF2B5EF4-FFF2-40B4-BE49-F238E27FC236}">
                <a16:creationId xmlns:a16="http://schemas.microsoft.com/office/drawing/2014/main" id="{01AEF60C-E6F7-45CA-8CED-93A963BA12DF}"/>
              </a:ext>
            </a:extLst>
          </p:cNvPr>
          <p:cNvSpPr/>
          <p:nvPr/>
        </p:nvSpPr>
        <p:spPr>
          <a:xfrm>
            <a:off x="6897281" y="1380013"/>
            <a:ext cx="5294719" cy="400110"/>
          </a:xfrm>
          <a:prstGeom prst="rect">
            <a:avLst/>
          </a:prstGeom>
          <a:noFill/>
        </p:spPr>
        <p:txBody>
          <a:bodyPr wrap="none" lIns="91440" tIns="45720" rIns="91440" bIns="45720">
            <a:spAutoFit/>
          </a:bodyPr>
          <a:lstStyle/>
          <a:p>
            <a:pPr algn="ctr"/>
            <a:r>
              <a:rPr lang="en-US" sz="2000" b="1" spc="50" dirty="0">
                <a:ln w="9525" cmpd="sng">
                  <a:solidFill>
                    <a:schemeClr val="accent1"/>
                  </a:solidFill>
                  <a:prstDash val="solid"/>
                </a:ln>
                <a:solidFill>
                  <a:srgbClr val="00B0F0"/>
                </a:solidFill>
                <a:effectLst>
                  <a:glow rad="38100">
                    <a:schemeClr val="accent1">
                      <a:alpha val="40000"/>
                    </a:schemeClr>
                  </a:glow>
                </a:effectLst>
              </a:rPr>
              <a:t>EXTREME WEATHER: DROUGHT, FLOODS, ETC.</a:t>
            </a:r>
            <a:endParaRPr lang="en-US" sz="2000" b="1" cap="none" spc="50" dirty="0">
              <a:ln w="9525" cmpd="sng">
                <a:solidFill>
                  <a:schemeClr val="accent1"/>
                </a:solidFill>
                <a:prstDash val="solid"/>
              </a:ln>
              <a:solidFill>
                <a:srgbClr val="00B0F0"/>
              </a:solidFill>
              <a:effectLst>
                <a:glow rad="38100">
                  <a:schemeClr val="accent1">
                    <a:alpha val="40000"/>
                  </a:schemeClr>
                </a:glow>
              </a:effectLst>
            </a:endParaRPr>
          </a:p>
        </p:txBody>
      </p:sp>
      <p:sp>
        <p:nvSpPr>
          <p:cNvPr id="7" name="Rectangle 6">
            <a:extLst>
              <a:ext uri="{FF2B5EF4-FFF2-40B4-BE49-F238E27FC236}">
                <a16:creationId xmlns:a16="http://schemas.microsoft.com/office/drawing/2014/main" id="{15CE22AF-D833-42DC-83C3-B8C782790ED2}"/>
              </a:ext>
            </a:extLst>
          </p:cNvPr>
          <p:cNvSpPr/>
          <p:nvPr/>
        </p:nvSpPr>
        <p:spPr>
          <a:xfrm>
            <a:off x="14160" y="1379591"/>
            <a:ext cx="2754985"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00B0F0"/>
                </a:solidFill>
                <a:effectLst>
                  <a:glow rad="38100">
                    <a:schemeClr val="accent1">
                      <a:alpha val="40000"/>
                    </a:schemeClr>
                  </a:glow>
                </a:effectLst>
              </a:rPr>
              <a:t>VOLCANIC ERUPTIONS</a:t>
            </a:r>
          </a:p>
        </p:txBody>
      </p:sp>
    </p:spTree>
    <p:extLst>
      <p:ext uri="{BB962C8B-B14F-4D97-AF65-F5344CB8AC3E}">
        <p14:creationId xmlns:p14="http://schemas.microsoft.com/office/powerpoint/2010/main" val="4108173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743801" y="-5461"/>
            <a:ext cx="1070447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Why the “pause” in global warming?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7" name="Picture 6">
            <a:extLst>
              <a:ext uri="{FF2B5EF4-FFF2-40B4-BE49-F238E27FC236}">
                <a16:creationId xmlns:a16="http://schemas.microsoft.com/office/drawing/2014/main" id="{548625A4-2A94-416E-8A3B-47CB94DD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816" y="1326807"/>
            <a:ext cx="7846368" cy="5320713"/>
          </a:xfrm>
          <a:prstGeom prst="rect">
            <a:avLst/>
          </a:prstGeom>
        </p:spPr>
      </p:pic>
    </p:spTree>
    <p:extLst>
      <p:ext uri="{BB962C8B-B14F-4D97-AF65-F5344CB8AC3E}">
        <p14:creationId xmlns:p14="http://schemas.microsoft.com/office/powerpoint/2010/main" val="2089054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1" y="-5461"/>
            <a:ext cx="12191999" cy="830997"/>
          </a:xfrm>
          <a:prstGeom prst="rect">
            <a:avLst/>
          </a:prstGeom>
          <a:noFill/>
        </p:spPr>
        <p:txBody>
          <a:bodyPr wrap="square" lIns="91440" tIns="45720" rIns="91440" bIns="45720">
            <a:spAutoFit/>
          </a:bodyPr>
          <a:lstStyle/>
          <a:p>
            <a:pPr algn="ctr"/>
            <a:r>
              <a:rPr lang="en-US" sz="4800" b="1" dirty="0">
                <a:ln w="9525">
                  <a:solidFill>
                    <a:schemeClr val="bg1"/>
                  </a:solidFill>
                  <a:prstDash val="solid"/>
                </a:ln>
                <a:effectLst>
                  <a:outerShdw blurRad="12700" dist="38100" dir="2700000" algn="tl" rotWithShape="0">
                    <a:schemeClr val="bg1">
                      <a:lumMod val="50000"/>
                    </a:schemeClr>
                  </a:outerShdw>
                </a:effectLst>
              </a:rPr>
              <a:t>Solar Geo-Engineering</a:t>
            </a:r>
            <a:r>
              <a:rPr lang="en-US" sz="2400" b="1" dirty="0"/>
              <a:t>   (AKA Solar radiation management)</a:t>
            </a:r>
          </a:p>
        </p:txBody>
      </p:sp>
      <p:pic>
        <p:nvPicPr>
          <p:cNvPr id="3" name="Picture 2">
            <a:extLst>
              <a:ext uri="{FF2B5EF4-FFF2-40B4-BE49-F238E27FC236}">
                <a16:creationId xmlns:a16="http://schemas.microsoft.com/office/drawing/2014/main" id="{56DF3F93-875B-4F30-BC4F-937BB62D7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123" y="809700"/>
            <a:ext cx="7377753" cy="5452062"/>
          </a:xfrm>
          <a:prstGeom prst="rect">
            <a:avLst/>
          </a:prstGeom>
        </p:spPr>
      </p:pic>
      <p:sp>
        <p:nvSpPr>
          <p:cNvPr id="7" name="TextBox 6">
            <a:extLst>
              <a:ext uri="{FF2B5EF4-FFF2-40B4-BE49-F238E27FC236}">
                <a16:creationId xmlns:a16="http://schemas.microsoft.com/office/drawing/2014/main" id="{67254E42-E4C6-4FD6-88DB-B8F972CCF9AF}"/>
              </a:ext>
            </a:extLst>
          </p:cNvPr>
          <p:cNvSpPr txBox="1"/>
          <p:nvPr/>
        </p:nvSpPr>
        <p:spPr>
          <a:xfrm>
            <a:off x="2261616" y="6396335"/>
            <a:ext cx="7668766" cy="461665"/>
          </a:xfrm>
          <a:prstGeom prst="rect">
            <a:avLst/>
          </a:prstGeom>
          <a:noFill/>
        </p:spPr>
        <p:txBody>
          <a:bodyPr wrap="none" rtlCol="0">
            <a:spAutoFit/>
          </a:bodyPr>
          <a:lstStyle/>
          <a:p>
            <a:r>
              <a:rPr lang="en-US" sz="2400" dirty="0">
                <a:hlinkClick r:id="rId3"/>
              </a:rPr>
              <a:t>https://en.wikipedia.org/wiki/Solar_radiation_management</a:t>
            </a:r>
            <a:endParaRPr lang="en-US" sz="2400" dirty="0"/>
          </a:p>
        </p:txBody>
      </p:sp>
    </p:spTree>
    <p:extLst>
      <p:ext uri="{BB962C8B-B14F-4D97-AF65-F5344CB8AC3E}">
        <p14:creationId xmlns:p14="http://schemas.microsoft.com/office/powerpoint/2010/main" val="3103730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1" y="854645"/>
            <a:ext cx="12191999" cy="1938992"/>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rPr>
              <a:t>Every realistic/comprehensive plan to mitigate</a:t>
            </a:r>
          </a:p>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rPr>
              <a:t>global warming requires steep cuts (starting now!)</a:t>
            </a:r>
          </a:p>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rPr>
              <a:t>in emissions of greenhouse gases (esp. CO</a:t>
            </a:r>
            <a:r>
              <a:rPr lang="en-US" sz="4000" b="1" baseline="-25000" dirty="0">
                <a:ln w="9525">
                  <a:solidFill>
                    <a:schemeClr val="bg1"/>
                  </a:solidFill>
                  <a:prstDash val="solid"/>
                </a:ln>
                <a:solidFill>
                  <a:srgbClr val="00B050"/>
                </a:solidFill>
                <a:effectLst>
                  <a:outerShdw blurRad="12700" dist="38100" dir="2700000" algn="tl" rotWithShape="0">
                    <a:schemeClr val="bg1">
                      <a:lumMod val="50000"/>
                    </a:schemeClr>
                  </a:outerShdw>
                </a:effectLst>
              </a:rPr>
              <a:t>2</a:t>
            </a: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rPr>
              <a:t>)</a:t>
            </a:r>
            <a:endParaRPr lang="en-US" sz="4000" b="1" dirty="0">
              <a:solidFill>
                <a:srgbClr val="00B050"/>
              </a:solidFill>
            </a:endParaRPr>
          </a:p>
        </p:txBody>
      </p:sp>
      <p:sp>
        <p:nvSpPr>
          <p:cNvPr id="3" name="Rectangle 2">
            <a:extLst>
              <a:ext uri="{FF2B5EF4-FFF2-40B4-BE49-F238E27FC236}">
                <a16:creationId xmlns:a16="http://schemas.microsoft.com/office/drawing/2014/main" id="{7A332C9B-F767-4D81-9EDF-D1918CC511D3}"/>
              </a:ext>
            </a:extLst>
          </p:cNvPr>
          <p:cNvSpPr/>
          <p:nvPr/>
        </p:nvSpPr>
        <p:spPr>
          <a:xfrm>
            <a:off x="-4767" y="2812057"/>
            <a:ext cx="12191999" cy="1938992"/>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Reducing greenhouse gas emissions may be hard,</a:t>
            </a:r>
          </a:p>
          <a:p>
            <a:pPr algn="ctr"/>
            <a:r>
              <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but actively getting CO</a:t>
            </a:r>
            <a:r>
              <a:rPr lang="en-US" sz="4000" b="1" baseline="-25000" dirty="0">
                <a:ln w="9525">
                  <a:solidFill>
                    <a:schemeClr val="bg1"/>
                  </a:solidFill>
                  <a:prstDash val="solid"/>
                </a:ln>
                <a:solidFill>
                  <a:srgbClr val="FF0000"/>
                </a:solidFill>
                <a:effectLst>
                  <a:outerShdw blurRad="12700" dist="38100" dir="2700000" algn="tl" rotWithShape="0">
                    <a:schemeClr val="bg1">
                      <a:lumMod val="50000"/>
                    </a:schemeClr>
                  </a:outerShdw>
                </a:effectLst>
              </a:rPr>
              <a:t>2</a:t>
            </a:r>
            <a:r>
              <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 out of the atmosphere</a:t>
            </a:r>
          </a:p>
          <a:p>
            <a:pPr algn="ctr"/>
            <a:r>
              <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is harder still so don’t count on that (much).</a:t>
            </a:r>
            <a:endParaRPr lang="en-US" sz="4000" b="1" dirty="0">
              <a:solidFill>
                <a:srgbClr val="FF0000"/>
              </a:solidFill>
            </a:endParaRPr>
          </a:p>
        </p:txBody>
      </p:sp>
      <p:sp>
        <p:nvSpPr>
          <p:cNvPr id="5" name="Rectangle 4">
            <a:extLst>
              <a:ext uri="{FF2B5EF4-FFF2-40B4-BE49-F238E27FC236}">
                <a16:creationId xmlns:a16="http://schemas.microsoft.com/office/drawing/2014/main" id="{86A446CF-718B-4B8D-994B-5353FA3C53B2}"/>
              </a:ext>
            </a:extLst>
          </p:cNvPr>
          <p:cNvSpPr/>
          <p:nvPr/>
        </p:nvSpPr>
        <p:spPr>
          <a:xfrm>
            <a:off x="-810" y="-2485"/>
            <a:ext cx="4709970" cy="830997"/>
          </a:xfrm>
          <a:prstGeom prst="rect">
            <a:avLst/>
          </a:prstGeom>
          <a:noFill/>
        </p:spPr>
        <p:txBody>
          <a:bodyPr wrap="square" lIns="91440" tIns="45720" rIns="91440" bIns="45720">
            <a:spAutoFit/>
          </a:bodyPr>
          <a:lstStyle/>
          <a:p>
            <a:pPr algn="ctr"/>
            <a:r>
              <a:rPr lang="en-US" sz="4800" b="1" dirty="0">
                <a:ln w="9525">
                  <a:solidFill>
                    <a:schemeClr val="bg1"/>
                  </a:solidFill>
                  <a:prstDash val="solid"/>
                </a:ln>
                <a:effectLst>
                  <a:outerShdw blurRad="12700" dist="38100" dir="2700000" algn="tl" rotWithShape="0">
                    <a:schemeClr val="bg1">
                      <a:lumMod val="50000"/>
                    </a:schemeClr>
                  </a:outerShdw>
                </a:effectLst>
              </a:rPr>
              <a:t>More take-away</a:t>
            </a: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a:t>
            </a:r>
          </a:p>
        </p:txBody>
      </p:sp>
      <p:sp>
        <p:nvSpPr>
          <p:cNvPr id="6" name="Rectangle 5">
            <a:extLst>
              <a:ext uri="{FF2B5EF4-FFF2-40B4-BE49-F238E27FC236}">
                <a16:creationId xmlns:a16="http://schemas.microsoft.com/office/drawing/2014/main" id="{BCAAFE83-FF6F-40F8-A9D3-38A43A2AF980}"/>
              </a:ext>
            </a:extLst>
          </p:cNvPr>
          <p:cNvSpPr/>
          <p:nvPr/>
        </p:nvSpPr>
        <p:spPr>
          <a:xfrm>
            <a:off x="-4767" y="4793257"/>
            <a:ext cx="12191999" cy="1323439"/>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rgbClr val="0070C0"/>
                </a:solidFill>
                <a:effectLst>
                  <a:outerShdw blurRad="12700" dist="38100" dir="2700000" algn="tl" rotWithShape="0">
                    <a:schemeClr val="bg1">
                      <a:lumMod val="50000"/>
                    </a:schemeClr>
                  </a:outerShdw>
                </a:effectLst>
              </a:rPr>
              <a:t>Beware also of betting on untested technologies;</a:t>
            </a:r>
          </a:p>
          <a:p>
            <a:pPr algn="ctr"/>
            <a:r>
              <a:rPr lang="en-US" sz="4000" b="1" dirty="0">
                <a:ln w="9525">
                  <a:solidFill>
                    <a:schemeClr val="bg1"/>
                  </a:solidFill>
                  <a:prstDash val="solid"/>
                </a:ln>
                <a:solidFill>
                  <a:srgbClr val="0070C0"/>
                </a:solidFill>
                <a:effectLst>
                  <a:outerShdw blurRad="12700" dist="38100" dir="2700000" algn="tl" rotWithShape="0">
                    <a:schemeClr val="bg1">
                      <a:lumMod val="50000"/>
                    </a:schemeClr>
                  </a:outerShdw>
                </a:effectLst>
              </a:rPr>
              <a:t>expect failures &amp; unintended consequences.</a:t>
            </a:r>
          </a:p>
        </p:txBody>
      </p:sp>
      <p:sp>
        <p:nvSpPr>
          <p:cNvPr id="7" name="Rectangle 6">
            <a:extLst>
              <a:ext uri="{FF2B5EF4-FFF2-40B4-BE49-F238E27FC236}">
                <a16:creationId xmlns:a16="http://schemas.microsoft.com/office/drawing/2014/main" id="{9A033247-6D23-4C77-8C9A-085DF7BB9B8D}"/>
              </a:ext>
            </a:extLst>
          </p:cNvPr>
          <p:cNvSpPr/>
          <p:nvPr/>
        </p:nvSpPr>
        <p:spPr>
          <a:xfrm>
            <a:off x="-4767" y="6145807"/>
            <a:ext cx="12191999" cy="707886"/>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bg1">
                      <a:lumMod val="50000"/>
                    </a:schemeClr>
                  </a:outerShdw>
                </a:effectLst>
              </a:rPr>
              <a:t>No silver bullet, but lots of silver buckshot.</a:t>
            </a:r>
          </a:p>
        </p:txBody>
      </p:sp>
    </p:spTree>
    <p:extLst>
      <p:ext uri="{BB962C8B-B14F-4D97-AF65-F5344CB8AC3E}">
        <p14:creationId xmlns:p14="http://schemas.microsoft.com/office/powerpoint/2010/main" val="12526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1" y="1218999"/>
            <a:ext cx="12191999" cy="2308324"/>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Despite its complexity,</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we now have a good understanding</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of the Earth’s climate system</a:t>
            </a:r>
            <a:endParaRPr lang="en-US" sz="2400" b="1" dirty="0">
              <a:solidFill>
                <a:srgbClr val="00B050"/>
              </a:solidFill>
            </a:endParaRPr>
          </a:p>
        </p:txBody>
      </p:sp>
      <p:sp>
        <p:nvSpPr>
          <p:cNvPr id="3" name="Rectangle 2">
            <a:extLst>
              <a:ext uri="{FF2B5EF4-FFF2-40B4-BE49-F238E27FC236}">
                <a16:creationId xmlns:a16="http://schemas.microsoft.com/office/drawing/2014/main" id="{AAD76CFA-A8D1-4A50-97D4-1B767DACD269}"/>
              </a:ext>
            </a:extLst>
          </p:cNvPr>
          <p:cNvSpPr/>
          <p:nvPr/>
        </p:nvSpPr>
        <p:spPr>
          <a:xfrm>
            <a:off x="0" y="0"/>
            <a:ext cx="67765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Good news / Bad news</a:t>
            </a:r>
          </a:p>
        </p:txBody>
      </p:sp>
      <p:sp>
        <p:nvSpPr>
          <p:cNvPr id="5" name="Rectangle 4">
            <a:extLst>
              <a:ext uri="{FF2B5EF4-FFF2-40B4-BE49-F238E27FC236}">
                <a16:creationId xmlns:a16="http://schemas.microsoft.com/office/drawing/2014/main" id="{7A24A7E4-92CE-4012-9CEE-1603A6E80F94}"/>
              </a:ext>
            </a:extLst>
          </p:cNvPr>
          <p:cNvSpPr/>
          <p:nvPr/>
        </p:nvSpPr>
        <p:spPr>
          <a:xfrm>
            <a:off x="1" y="3941699"/>
            <a:ext cx="12191999" cy="2308324"/>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Understanding the system</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has not resulted in adequate</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 will to fix this problem (yet).</a:t>
            </a:r>
            <a:endParaRPr lang="en-US" sz="2400" b="1" dirty="0">
              <a:solidFill>
                <a:srgbClr val="FF0000"/>
              </a:solidFill>
            </a:endParaRPr>
          </a:p>
        </p:txBody>
      </p:sp>
    </p:spTree>
    <p:extLst>
      <p:ext uri="{BB962C8B-B14F-4D97-AF65-F5344CB8AC3E}">
        <p14:creationId xmlns:p14="http://schemas.microsoft.com/office/powerpoint/2010/main" val="34411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1" y="1218999"/>
            <a:ext cx="12191999" cy="2308324"/>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Some places on Earth</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might appear to gain some benefits</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from </a:t>
            </a:r>
            <a:r>
              <a:rPr lang="en-US" sz="4800" b="1" u="sng" dirty="0">
                <a:ln w="9525">
                  <a:solidFill>
                    <a:schemeClr val="bg1"/>
                  </a:solidFill>
                  <a:prstDash val="solid"/>
                </a:ln>
                <a:solidFill>
                  <a:srgbClr val="00B050"/>
                </a:solidFill>
                <a:effectLst>
                  <a:outerShdw blurRad="12700" dist="38100" dir="2700000" algn="tl" rotWithShape="0">
                    <a:schemeClr val="bg1">
                      <a:lumMod val="50000"/>
                    </a:schemeClr>
                  </a:outerShdw>
                </a:effectLst>
              </a:rPr>
              <a:t>global warming</a:t>
            </a: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a:t>
            </a:r>
            <a:endParaRPr lang="en-US" sz="2400" b="1" dirty="0">
              <a:solidFill>
                <a:srgbClr val="00B050"/>
              </a:solidFill>
            </a:endParaRPr>
          </a:p>
        </p:txBody>
      </p:sp>
      <p:sp>
        <p:nvSpPr>
          <p:cNvPr id="3" name="Rectangle 2">
            <a:extLst>
              <a:ext uri="{FF2B5EF4-FFF2-40B4-BE49-F238E27FC236}">
                <a16:creationId xmlns:a16="http://schemas.microsoft.com/office/drawing/2014/main" id="{AAD76CFA-A8D1-4A50-97D4-1B767DACD269}"/>
              </a:ext>
            </a:extLst>
          </p:cNvPr>
          <p:cNvSpPr/>
          <p:nvPr/>
        </p:nvSpPr>
        <p:spPr>
          <a:xfrm>
            <a:off x="0" y="0"/>
            <a:ext cx="67765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Good news / Bad news</a:t>
            </a:r>
          </a:p>
        </p:txBody>
      </p:sp>
      <p:sp>
        <p:nvSpPr>
          <p:cNvPr id="5" name="Rectangle 4">
            <a:extLst>
              <a:ext uri="{FF2B5EF4-FFF2-40B4-BE49-F238E27FC236}">
                <a16:creationId xmlns:a16="http://schemas.microsoft.com/office/drawing/2014/main" id="{7A24A7E4-92CE-4012-9CEE-1603A6E80F94}"/>
              </a:ext>
            </a:extLst>
          </p:cNvPr>
          <p:cNvSpPr/>
          <p:nvPr/>
        </p:nvSpPr>
        <p:spPr>
          <a:xfrm>
            <a:off x="1" y="3815571"/>
            <a:ext cx="12191999" cy="3046988"/>
          </a:xfrm>
          <a:prstGeom prst="rect">
            <a:avLst/>
          </a:prstGeom>
          <a:noFill/>
        </p:spPr>
        <p:txBody>
          <a:bodyPr wrap="square" lIns="91440" tIns="45720" rIns="91440" bIns="45720">
            <a:spAutoFit/>
          </a:bodyPr>
          <a:lstStyle/>
          <a:p>
            <a:pPr algn="ctr"/>
            <a:r>
              <a:rPr lang="en-US" sz="4800" b="1" u="sng" dirty="0">
                <a:ln w="9525">
                  <a:solidFill>
                    <a:schemeClr val="bg1"/>
                  </a:solidFill>
                  <a:prstDash val="solid"/>
                </a:ln>
                <a:solidFill>
                  <a:srgbClr val="FF0000"/>
                </a:solidFill>
                <a:effectLst>
                  <a:outerShdw blurRad="12700" dist="38100" dir="2700000" algn="tl" rotWithShape="0">
                    <a:schemeClr val="bg1">
                      <a:lumMod val="50000"/>
                    </a:schemeClr>
                  </a:outerShdw>
                </a:effectLst>
              </a:rPr>
              <a:t>Global climate change</a:t>
            </a: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 (including</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more extreme weather events)</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is having a net-negative effect on</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essentially all places on Earth.</a:t>
            </a:r>
            <a:endParaRPr lang="en-US" sz="2400" b="1" dirty="0">
              <a:solidFill>
                <a:srgbClr val="FF0000"/>
              </a:solidFill>
            </a:endParaRPr>
          </a:p>
        </p:txBody>
      </p:sp>
    </p:spTree>
    <p:extLst>
      <p:ext uri="{BB962C8B-B14F-4D97-AF65-F5344CB8AC3E}">
        <p14:creationId xmlns:p14="http://schemas.microsoft.com/office/powerpoint/2010/main" val="1432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1" y="1218999"/>
            <a:ext cx="12191999" cy="2308324"/>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Some progress has been made</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at the international level to</a:t>
            </a:r>
            <a:endParaRPr lang="en-US" sz="4800" b="1" dirty="0">
              <a:solidFill>
                <a:srgbClr val="00B050"/>
              </a:solidFill>
            </a:endParaRP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reduce greenhouse gas emissions.</a:t>
            </a:r>
          </a:p>
        </p:txBody>
      </p:sp>
      <p:sp>
        <p:nvSpPr>
          <p:cNvPr id="3" name="Rectangle 2">
            <a:extLst>
              <a:ext uri="{FF2B5EF4-FFF2-40B4-BE49-F238E27FC236}">
                <a16:creationId xmlns:a16="http://schemas.microsoft.com/office/drawing/2014/main" id="{AAD76CFA-A8D1-4A50-97D4-1B767DACD269}"/>
              </a:ext>
            </a:extLst>
          </p:cNvPr>
          <p:cNvSpPr/>
          <p:nvPr/>
        </p:nvSpPr>
        <p:spPr>
          <a:xfrm>
            <a:off x="0" y="0"/>
            <a:ext cx="67765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Good news / Bad news</a:t>
            </a:r>
          </a:p>
        </p:txBody>
      </p:sp>
      <p:sp>
        <p:nvSpPr>
          <p:cNvPr id="5" name="Rectangle 4">
            <a:extLst>
              <a:ext uri="{FF2B5EF4-FFF2-40B4-BE49-F238E27FC236}">
                <a16:creationId xmlns:a16="http://schemas.microsoft.com/office/drawing/2014/main" id="{7A24A7E4-92CE-4012-9CEE-1603A6E80F94}"/>
              </a:ext>
            </a:extLst>
          </p:cNvPr>
          <p:cNvSpPr/>
          <p:nvPr/>
        </p:nvSpPr>
        <p:spPr>
          <a:xfrm>
            <a:off x="1" y="3815571"/>
            <a:ext cx="12191999" cy="3046988"/>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Countries aren’t living up to the</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promises they made in the Paris</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Agreement (and that was not sufficient</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to limit warming to &lt;2° C anyway).</a:t>
            </a:r>
            <a:endParaRPr lang="en-US" sz="2400" b="1" dirty="0">
              <a:solidFill>
                <a:srgbClr val="FF0000"/>
              </a:solidFill>
            </a:endParaRPr>
          </a:p>
        </p:txBody>
      </p:sp>
    </p:spTree>
    <p:extLst>
      <p:ext uri="{BB962C8B-B14F-4D97-AF65-F5344CB8AC3E}">
        <p14:creationId xmlns:p14="http://schemas.microsoft.com/office/powerpoint/2010/main" val="67724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1" y="1218999"/>
            <a:ext cx="12191999" cy="2308324"/>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There are many options for</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energy production without</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greenhouse gas emissions.</a:t>
            </a:r>
          </a:p>
        </p:txBody>
      </p:sp>
      <p:sp>
        <p:nvSpPr>
          <p:cNvPr id="3" name="Rectangle 2">
            <a:extLst>
              <a:ext uri="{FF2B5EF4-FFF2-40B4-BE49-F238E27FC236}">
                <a16:creationId xmlns:a16="http://schemas.microsoft.com/office/drawing/2014/main" id="{AAD76CFA-A8D1-4A50-97D4-1B767DACD269}"/>
              </a:ext>
            </a:extLst>
          </p:cNvPr>
          <p:cNvSpPr/>
          <p:nvPr/>
        </p:nvSpPr>
        <p:spPr>
          <a:xfrm>
            <a:off x="0" y="0"/>
            <a:ext cx="67765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Good news / Bad news</a:t>
            </a:r>
          </a:p>
        </p:txBody>
      </p:sp>
      <p:sp>
        <p:nvSpPr>
          <p:cNvPr id="5" name="Rectangle 4">
            <a:extLst>
              <a:ext uri="{FF2B5EF4-FFF2-40B4-BE49-F238E27FC236}">
                <a16:creationId xmlns:a16="http://schemas.microsoft.com/office/drawing/2014/main" id="{7A24A7E4-92CE-4012-9CEE-1603A6E80F94}"/>
              </a:ext>
            </a:extLst>
          </p:cNvPr>
          <p:cNvSpPr/>
          <p:nvPr/>
        </p:nvSpPr>
        <p:spPr>
          <a:xfrm>
            <a:off x="1" y="3815571"/>
            <a:ext cx="12191999" cy="3046988"/>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Fossil fuels are inexpensive,</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convenient, and their proponents</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have a strong lobby – they aren’t</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going away any time soon.</a:t>
            </a:r>
            <a:endParaRPr lang="en-US" sz="2400" b="1" dirty="0">
              <a:solidFill>
                <a:srgbClr val="FF0000"/>
              </a:solidFill>
            </a:endParaRPr>
          </a:p>
        </p:txBody>
      </p:sp>
    </p:spTree>
    <p:extLst>
      <p:ext uri="{BB962C8B-B14F-4D97-AF65-F5344CB8AC3E}">
        <p14:creationId xmlns:p14="http://schemas.microsoft.com/office/powerpoint/2010/main" val="405724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1" y="1218999"/>
            <a:ext cx="12191999" cy="2308324"/>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Plants naturally take CO</a:t>
            </a:r>
            <a:r>
              <a:rPr lang="en-US" sz="4800" b="1" baseline="-25000" dirty="0">
                <a:ln w="9525">
                  <a:solidFill>
                    <a:schemeClr val="bg1"/>
                  </a:solidFill>
                  <a:prstDash val="solid"/>
                </a:ln>
                <a:solidFill>
                  <a:srgbClr val="00B050"/>
                </a:solidFill>
                <a:effectLst>
                  <a:outerShdw blurRad="12700" dist="38100" dir="2700000" algn="tl" rotWithShape="0">
                    <a:schemeClr val="bg1">
                      <a:lumMod val="50000"/>
                    </a:schemeClr>
                  </a:outerShdw>
                </a:effectLst>
              </a:rPr>
              <a:t>2</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out of the atmosphere and</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sequester the carbon.</a:t>
            </a:r>
          </a:p>
        </p:txBody>
      </p:sp>
      <p:sp>
        <p:nvSpPr>
          <p:cNvPr id="3" name="Rectangle 2">
            <a:extLst>
              <a:ext uri="{FF2B5EF4-FFF2-40B4-BE49-F238E27FC236}">
                <a16:creationId xmlns:a16="http://schemas.microsoft.com/office/drawing/2014/main" id="{AAD76CFA-A8D1-4A50-97D4-1B767DACD269}"/>
              </a:ext>
            </a:extLst>
          </p:cNvPr>
          <p:cNvSpPr/>
          <p:nvPr/>
        </p:nvSpPr>
        <p:spPr>
          <a:xfrm>
            <a:off x="0" y="0"/>
            <a:ext cx="67765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Good news / Bad news</a:t>
            </a:r>
          </a:p>
        </p:txBody>
      </p:sp>
      <p:sp>
        <p:nvSpPr>
          <p:cNvPr id="5" name="Rectangle 4">
            <a:extLst>
              <a:ext uri="{FF2B5EF4-FFF2-40B4-BE49-F238E27FC236}">
                <a16:creationId xmlns:a16="http://schemas.microsoft.com/office/drawing/2014/main" id="{7A24A7E4-92CE-4012-9CEE-1603A6E80F94}"/>
              </a:ext>
            </a:extLst>
          </p:cNvPr>
          <p:cNvSpPr/>
          <p:nvPr/>
        </p:nvSpPr>
        <p:spPr>
          <a:xfrm>
            <a:off x="1" y="3815571"/>
            <a:ext cx="12191999" cy="3046988"/>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Burning plants (fossil fuels are</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made from plants), or just letting</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them decay naturally, allows the</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carbon to re-enter the atmosphere.</a:t>
            </a:r>
            <a:endParaRPr lang="en-US" sz="2400" b="1" dirty="0">
              <a:solidFill>
                <a:srgbClr val="FF0000"/>
              </a:solidFill>
            </a:endParaRPr>
          </a:p>
        </p:txBody>
      </p:sp>
    </p:spTree>
    <p:extLst>
      <p:ext uri="{BB962C8B-B14F-4D97-AF65-F5344CB8AC3E}">
        <p14:creationId xmlns:p14="http://schemas.microsoft.com/office/powerpoint/2010/main" val="141524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1" y="1218999"/>
            <a:ext cx="12191999" cy="2308324"/>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Climate change takes time and</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things aren’t intolerable yet (here),</a:t>
            </a:r>
          </a:p>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so we have time to continue to act.</a:t>
            </a:r>
          </a:p>
        </p:txBody>
      </p:sp>
      <p:sp>
        <p:nvSpPr>
          <p:cNvPr id="3" name="Rectangle 2">
            <a:extLst>
              <a:ext uri="{FF2B5EF4-FFF2-40B4-BE49-F238E27FC236}">
                <a16:creationId xmlns:a16="http://schemas.microsoft.com/office/drawing/2014/main" id="{AAD76CFA-A8D1-4A50-97D4-1B767DACD269}"/>
              </a:ext>
            </a:extLst>
          </p:cNvPr>
          <p:cNvSpPr/>
          <p:nvPr/>
        </p:nvSpPr>
        <p:spPr>
          <a:xfrm>
            <a:off x="0" y="0"/>
            <a:ext cx="67765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Good news / Bad news</a:t>
            </a:r>
          </a:p>
        </p:txBody>
      </p:sp>
      <p:sp>
        <p:nvSpPr>
          <p:cNvPr id="5" name="Rectangle 4">
            <a:extLst>
              <a:ext uri="{FF2B5EF4-FFF2-40B4-BE49-F238E27FC236}">
                <a16:creationId xmlns:a16="http://schemas.microsoft.com/office/drawing/2014/main" id="{7A24A7E4-92CE-4012-9CEE-1603A6E80F94}"/>
              </a:ext>
            </a:extLst>
          </p:cNvPr>
          <p:cNvSpPr/>
          <p:nvPr/>
        </p:nvSpPr>
        <p:spPr>
          <a:xfrm>
            <a:off x="1" y="3815571"/>
            <a:ext cx="12191999" cy="3046988"/>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The impact of CO</a:t>
            </a:r>
            <a:r>
              <a:rPr lang="en-US" sz="4800" b="1" baseline="-25000" dirty="0">
                <a:ln w="9525">
                  <a:solidFill>
                    <a:schemeClr val="bg1"/>
                  </a:solidFill>
                  <a:prstDash val="solid"/>
                </a:ln>
                <a:solidFill>
                  <a:srgbClr val="FF0000"/>
                </a:solidFill>
                <a:effectLst>
                  <a:outerShdw blurRad="12700" dist="38100" dir="2700000" algn="tl" rotWithShape="0">
                    <a:schemeClr val="bg1">
                      <a:lumMod val="50000"/>
                    </a:schemeClr>
                  </a:outerShdw>
                </a:effectLst>
              </a:rPr>
              <a:t>2</a:t>
            </a: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 is cumulative –</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the Earth will continue to warm</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(and will stay warm) even if C0</a:t>
            </a:r>
            <a:r>
              <a:rPr lang="en-US" sz="2400" b="1" dirty="0">
                <a:ln w="9525">
                  <a:solidFill>
                    <a:schemeClr val="bg1"/>
                  </a:solidFill>
                  <a:prstDash val="solid"/>
                </a:ln>
                <a:solidFill>
                  <a:srgbClr val="FF0000"/>
                </a:solidFill>
                <a:effectLst>
                  <a:outerShdw blurRad="12700" dist="38100" dir="2700000" algn="tl" rotWithShape="0">
                    <a:schemeClr val="bg1">
                      <a:lumMod val="50000"/>
                    </a:schemeClr>
                  </a:outerShdw>
                </a:effectLst>
              </a:rPr>
              <a:t>2</a:t>
            </a:r>
          </a:p>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emissions were to be halted now.</a:t>
            </a:r>
            <a:endParaRPr lang="en-US" sz="2400" b="1" dirty="0">
              <a:solidFill>
                <a:srgbClr val="FF0000"/>
              </a:solidFill>
            </a:endParaRPr>
          </a:p>
        </p:txBody>
      </p:sp>
    </p:spTree>
    <p:extLst>
      <p:ext uri="{BB962C8B-B14F-4D97-AF65-F5344CB8AC3E}">
        <p14:creationId xmlns:p14="http://schemas.microsoft.com/office/powerpoint/2010/main" val="377786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2760732" y="423114"/>
            <a:ext cx="6670544" cy="341632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Some thoughts about</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Global Warming and</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Global </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Climate Change</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(Part 2)</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11CC7A18-5359-4305-91BE-257F94A1ACA7}"/>
              </a:ext>
            </a:extLst>
          </p:cNvPr>
          <p:cNvSpPr/>
          <p:nvPr/>
        </p:nvSpPr>
        <p:spPr>
          <a:xfrm>
            <a:off x="1794346" y="4270493"/>
            <a:ext cx="8603317" cy="2123658"/>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ames Flaten</a:t>
            </a:r>
          </a:p>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NASA’s MN Space Grant Consortium</a:t>
            </a:r>
          </a:p>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 of MN – Twin Cities</a:t>
            </a:r>
          </a:p>
        </p:txBody>
      </p:sp>
    </p:spTree>
    <p:extLst>
      <p:ext uri="{BB962C8B-B14F-4D97-AF65-F5344CB8AC3E}">
        <p14:creationId xmlns:p14="http://schemas.microsoft.com/office/powerpoint/2010/main" val="1347219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1336428" y="2967335"/>
            <a:ext cx="951914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Actual</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news (i.e. Current Events)</a:t>
            </a:r>
          </a:p>
        </p:txBody>
      </p:sp>
    </p:spTree>
    <p:extLst>
      <p:ext uri="{BB962C8B-B14F-4D97-AF65-F5344CB8AC3E}">
        <p14:creationId xmlns:p14="http://schemas.microsoft.com/office/powerpoint/2010/main" val="898441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171887" y="5692910"/>
            <a:ext cx="11848243"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Youth hold c</a:t>
            </a: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limate strikes worldwide on Sept. 20, 2019</a:t>
            </a:r>
          </a:p>
        </p:txBody>
      </p:sp>
      <p:sp>
        <p:nvSpPr>
          <p:cNvPr id="2" name="TextBox 1">
            <a:extLst>
              <a:ext uri="{FF2B5EF4-FFF2-40B4-BE49-F238E27FC236}">
                <a16:creationId xmlns:a16="http://schemas.microsoft.com/office/drawing/2014/main" id="{41B88508-B13E-4800-B0E4-4221AB111908}"/>
              </a:ext>
            </a:extLst>
          </p:cNvPr>
          <p:cNvSpPr txBox="1"/>
          <p:nvPr/>
        </p:nvSpPr>
        <p:spPr>
          <a:xfrm>
            <a:off x="958183" y="6396335"/>
            <a:ext cx="10275634" cy="461665"/>
          </a:xfrm>
          <a:prstGeom prst="rect">
            <a:avLst/>
          </a:prstGeom>
          <a:noFill/>
        </p:spPr>
        <p:txBody>
          <a:bodyPr wrap="none" rtlCol="0">
            <a:spAutoFit/>
          </a:bodyPr>
          <a:lstStyle/>
          <a:p>
            <a:r>
              <a:rPr lang="en-US" sz="2400" dirty="0">
                <a:hlinkClick r:id="rId2"/>
              </a:rPr>
              <a:t>https://www.cnn.com/2019/09/20/world/gallery/climate-strike-2019/index.html</a:t>
            </a:r>
            <a:endParaRPr lang="en-US" sz="2400" dirty="0"/>
          </a:p>
        </p:txBody>
      </p:sp>
      <p:pic>
        <p:nvPicPr>
          <p:cNvPr id="10" name="Picture 9">
            <a:extLst>
              <a:ext uri="{FF2B5EF4-FFF2-40B4-BE49-F238E27FC236}">
                <a16:creationId xmlns:a16="http://schemas.microsoft.com/office/drawing/2014/main" id="{BF0F85D4-BC61-4EC5-982F-7CB4C61B7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698" y="0"/>
            <a:ext cx="9044603" cy="5686794"/>
          </a:xfrm>
          <a:prstGeom prst="rect">
            <a:avLst/>
          </a:prstGeom>
        </p:spPr>
      </p:pic>
      <p:sp>
        <p:nvSpPr>
          <p:cNvPr id="11" name="TextBox 10">
            <a:extLst>
              <a:ext uri="{FF2B5EF4-FFF2-40B4-BE49-F238E27FC236}">
                <a16:creationId xmlns:a16="http://schemas.microsoft.com/office/drawing/2014/main" id="{783A3B34-A875-4E50-A96C-B087FB916AEE}"/>
              </a:ext>
            </a:extLst>
          </p:cNvPr>
          <p:cNvSpPr txBox="1"/>
          <p:nvPr/>
        </p:nvSpPr>
        <p:spPr>
          <a:xfrm>
            <a:off x="2542013" y="4981966"/>
            <a:ext cx="7107971" cy="707886"/>
          </a:xfrm>
          <a:prstGeom prst="rect">
            <a:avLst/>
          </a:prstGeom>
          <a:noFill/>
        </p:spPr>
        <p:txBody>
          <a:bodyPr wrap="none" rtlCol="0">
            <a:spAutoFit/>
          </a:bodyPr>
          <a:lstStyle/>
          <a:p>
            <a:r>
              <a:rPr lang="en-US" sz="4000" b="1" dirty="0">
                <a:solidFill>
                  <a:srgbClr val="FFFF00"/>
                </a:solidFill>
              </a:rPr>
              <a:t>Greta Thunberg in New York City</a:t>
            </a:r>
          </a:p>
        </p:txBody>
      </p:sp>
    </p:spTree>
    <p:extLst>
      <p:ext uri="{BB962C8B-B14F-4D97-AF65-F5344CB8AC3E}">
        <p14:creationId xmlns:p14="http://schemas.microsoft.com/office/powerpoint/2010/main" val="3294257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171887" y="5692910"/>
            <a:ext cx="11848243"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Youth hold c</a:t>
            </a: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limate strikes worldwide on Sept. 20, 2019</a:t>
            </a:r>
          </a:p>
        </p:txBody>
      </p:sp>
      <p:sp>
        <p:nvSpPr>
          <p:cNvPr id="2" name="TextBox 1">
            <a:extLst>
              <a:ext uri="{FF2B5EF4-FFF2-40B4-BE49-F238E27FC236}">
                <a16:creationId xmlns:a16="http://schemas.microsoft.com/office/drawing/2014/main" id="{41B88508-B13E-4800-B0E4-4221AB111908}"/>
              </a:ext>
            </a:extLst>
          </p:cNvPr>
          <p:cNvSpPr txBox="1"/>
          <p:nvPr/>
        </p:nvSpPr>
        <p:spPr>
          <a:xfrm>
            <a:off x="958183" y="6396335"/>
            <a:ext cx="10275634" cy="461665"/>
          </a:xfrm>
          <a:prstGeom prst="rect">
            <a:avLst/>
          </a:prstGeom>
          <a:noFill/>
        </p:spPr>
        <p:txBody>
          <a:bodyPr wrap="none" rtlCol="0">
            <a:spAutoFit/>
          </a:bodyPr>
          <a:lstStyle/>
          <a:p>
            <a:r>
              <a:rPr lang="en-US" sz="2400" dirty="0">
                <a:hlinkClick r:id="rId2"/>
              </a:rPr>
              <a:t>https://www.cnn.com/2019/09/20/world/gallery/climate-strike-2019/index.html</a:t>
            </a:r>
            <a:endParaRPr lang="en-US" sz="2400" dirty="0"/>
          </a:p>
        </p:txBody>
      </p:sp>
      <p:pic>
        <p:nvPicPr>
          <p:cNvPr id="5" name="Picture 4">
            <a:extLst>
              <a:ext uri="{FF2B5EF4-FFF2-40B4-BE49-F238E27FC236}">
                <a16:creationId xmlns:a16="http://schemas.microsoft.com/office/drawing/2014/main" id="{C05A559B-CE22-4104-B4D3-0C896E484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934" y="-16649"/>
            <a:ext cx="8400130" cy="5601837"/>
          </a:xfrm>
          <a:prstGeom prst="rect">
            <a:avLst/>
          </a:prstGeom>
        </p:spPr>
      </p:pic>
      <p:sp>
        <p:nvSpPr>
          <p:cNvPr id="8" name="TextBox 7">
            <a:extLst>
              <a:ext uri="{FF2B5EF4-FFF2-40B4-BE49-F238E27FC236}">
                <a16:creationId xmlns:a16="http://schemas.microsoft.com/office/drawing/2014/main" id="{937CF7AE-7F86-42AF-B576-63B8110D67FE}"/>
              </a:ext>
            </a:extLst>
          </p:cNvPr>
          <p:cNvSpPr txBox="1"/>
          <p:nvPr/>
        </p:nvSpPr>
        <p:spPr>
          <a:xfrm>
            <a:off x="4139373" y="4877302"/>
            <a:ext cx="3913251" cy="707886"/>
          </a:xfrm>
          <a:prstGeom prst="rect">
            <a:avLst/>
          </a:prstGeom>
          <a:noFill/>
        </p:spPr>
        <p:txBody>
          <a:bodyPr wrap="none" rtlCol="0">
            <a:spAutoFit/>
          </a:bodyPr>
          <a:lstStyle/>
          <a:p>
            <a:r>
              <a:rPr lang="en-US" sz="4000" b="1" dirty="0">
                <a:solidFill>
                  <a:srgbClr val="FFFF00"/>
                </a:solidFill>
              </a:rPr>
              <a:t>Brussels, Belgium</a:t>
            </a:r>
          </a:p>
        </p:txBody>
      </p:sp>
    </p:spTree>
    <p:extLst>
      <p:ext uri="{BB962C8B-B14F-4D97-AF65-F5344CB8AC3E}">
        <p14:creationId xmlns:p14="http://schemas.microsoft.com/office/powerpoint/2010/main" val="136812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171887" y="5692910"/>
            <a:ext cx="11848243"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Youth hold c</a:t>
            </a: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limate strikes worldwide on Sept. 20, 2019</a:t>
            </a:r>
          </a:p>
        </p:txBody>
      </p:sp>
      <p:sp>
        <p:nvSpPr>
          <p:cNvPr id="2" name="TextBox 1">
            <a:extLst>
              <a:ext uri="{FF2B5EF4-FFF2-40B4-BE49-F238E27FC236}">
                <a16:creationId xmlns:a16="http://schemas.microsoft.com/office/drawing/2014/main" id="{41B88508-B13E-4800-B0E4-4221AB111908}"/>
              </a:ext>
            </a:extLst>
          </p:cNvPr>
          <p:cNvSpPr txBox="1"/>
          <p:nvPr/>
        </p:nvSpPr>
        <p:spPr>
          <a:xfrm>
            <a:off x="958183" y="6396335"/>
            <a:ext cx="10275634" cy="461665"/>
          </a:xfrm>
          <a:prstGeom prst="rect">
            <a:avLst/>
          </a:prstGeom>
          <a:noFill/>
        </p:spPr>
        <p:txBody>
          <a:bodyPr wrap="none" rtlCol="0">
            <a:spAutoFit/>
          </a:bodyPr>
          <a:lstStyle/>
          <a:p>
            <a:r>
              <a:rPr lang="en-US" sz="2400" dirty="0">
                <a:hlinkClick r:id="rId2"/>
              </a:rPr>
              <a:t>https://www.cnn.com/2019/09/20/world/gallery/climate-strike-2019/index.html</a:t>
            </a:r>
            <a:endParaRPr lang="en-US" sz="2400" dirty="0"/>
          </a:p>
        </p:txBody>
      </p:sp>
      <p:pic>
        <p:nvPicPr>
          <p:cNvPr id="6" name="Picture 5">
            <a:extLst>
              <a:ext uri="{FF2B5EF4-FFF2-40B4-BE49-F238E27FC236}">
                <a16:creationId xmlns:a16="http://schemas.microsoft.com/office/drawing/2014/main" id="{2C760C85-A458-4F87-8FC5-CE042274F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103" y="0"/>
            <a:ext cx="7529790" cy="5699110"/>
          </a:xfrm>
          <a:prstGeom prst="rect">
            <a:avLst/>
          </a:prstGeom>
        </p:spPr>
      </p:pic>
      <p:sp>
        <p:nvSpPr>
          <p:cNvPr id="9" name="TextBox 8">
            <a:extLst>
              <a:ext uri="{FF2B5EF4-FFF2-40B4-BE49-F238E27FC236}">
                <a16:creationId xmlns:a16="http://schemas.microsoft.com/office/drawing/2014/main" id="{E2DCAD13-9ED2-43F3-8428-DDBEC3299B96}"/>
              </a:ext>
            </a:extLst>
          </p:cNvPr>
          <p:cNvSpPr txBox="1"/>
          <p:nvPr/>
        </p:nvSpPr>
        <p:spPr>
          <a:xfrm>
            <a:off x="4186725" y="4991224"/>
            <a:ext cx="3818546" cy="707886"/>
          </a:xfrm>
          <a:prstGeom prst="rect">
            <a:avLst/>
          </a:prstGeom>
          <a:noFill/>
        </p:spPr>
        <p:txBody>
          <a:bodyPr wrap="none" rtlCol="0">
            <a:spAutoFit/>
          </a:bodyPr>
          <a:lstStyle/>
          <a:p>
            <a:r>
              <a:rPr lang="en-US" sz="4000" b="1" dirty="0">
                <a:solidFill>
                  <a:srgbClr val="FFFF00"/>
                </a:solidFill>
              </a:rPr>
              <a:t>Sydney, Australia</a:t>
            </a:r>
          </a:p>
        </p:txBody>
      </p:sp>
    </p:spTree>
    <p:extLst>
      <p:ext uri="{BB962C8B-B14F-4D97-AF65-F5344CB8AC3E}">
        <p14:creationId xmlns:p14="http://schemas.microsoft.com/office/powerpoint/2010/main" val="3238379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171887" y="5692910"/>
            <a:ext cx="11848243"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Youth hold c</a:t>
            </a: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limate strikes worldwide on Sept. 20, 2019</a:t>
            </a:r>
          </a:p>
        </p:txBody>
      </p:sp>
      <p:sp>
        <p:nvSpPr>
          <p:cNvPr id="2" name="TextBox 1">
            <a:extLst>
              <a:ext uri="{FF2B5EF4-FFF2-40B4-BE49-F238E27FC236}">
                <a16:creationId xmlns:a16="http://schemas.microsoft.com/office/drawing/2014/main" id="{41B88508-B13E-4800-B0E4-4221AB111908}"/>
              </a:ext>
            </a:extLst>
          </p:cNvPr>
          <p:cNvSpPr txBox="1"/>
          <p:nvPr/>
        </p:nvSpPr>
        <p:spPr>
          <a:xfrm>
            <a:off x="958183" y="6396335"/>
            <a:ext cx="10275634" cy="461665"/>
          </a:xfrm>
          <a:prstGeom prst="rect">
            <a:avLst/>
          </a:prstGeom>
          <a:noFill/>
        </p:spPr>
        <p:txBody>
          <a:bodyPr wrap="none" rtlCol="0">
            <a:spAutoFit/>
          </a:bodyPr>
          <a:lstStyle/>
          <a:p>
            <a:r>
              <a:rPr lang="en-US" sz="2400" dirty="0">
                <a:hlinkClick r:id="rId2"/>
              </a:rPr>
              <a:t>https://www.cnn.com/2019/09/20/world/gallery/climate-strike-2019/index.html</a:t>
            </a:r>
            <a:endParaRPr lang="en-US" sz="2400" dirty="0"/>
          </a:p>
        </p:txBody>
      </p:sp>
      <p:pic>
        <p:nvPicPr>
          <p:cNvPr id="6" name="Picture 5">
            <a:extLst>
              <a:ext uri="{FF2B5EF4-FFF2-40B4-BE49-F238E27FC236}">
                <a16:creationId xmlns:a16="http://schemas.microsoft.com/office/drawing/2014/main" id="{D00FC8A1-1674-42C6-8E74-880EF1B6C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016" y="0"/>
            <a:ext cx="8427967" cy="5625668"/>
          </a:xfrm>
          <a:prstGeom prst="rect">
            <a:avLst/>
          </a:prstGeom>
        </p:spPr>
      </p:pic>
      <p:sp>
        <p:nvSpPr>
          <p:cNvPr id="9" name="TextBox 8">
            <a:extLst>
              <a:ext uri="{FF2B5EF4-FFF2-40B4-BE49-F238E27FC236}">
                <a16:creationId xmlns:a16="http://schemas.microsoft.com/office/drawing/2014/main" id="{096EEBC9-A42E-4264-9D99-E931DD1B26E1}"/>
              </a:ext>
            </a:extLst>
          </p:cNvPr>
          <p:cNvSpPr txBox="1"/>
          <p:nvPr/>
        </p:nvSpPr>
        <p:spPr>
          <a:xfrm>
            <a:off x="4256040" y="4917782"/>
            <a:ext cx="3679918" cy="707886"/>
          </a:xfrm>
          <a:prstGeom prst="rect">
            <a:avLst/>
          </a:prstGeom>
          <a:noFill/>
        </p:spPr>
        <p:txBody>
          <a:bodyPr wrap="none" rtlCol="0">
            <a:spAutoFit/>
          </a:bodyPr>
          <a:lstStyle/>
          <a:p>
            <a:r>
              <a:rPr lang="en-US" sz="4000" b="1" dirty="0">
                <a:solidFill>
                  <a:srgbClr val="FFFF00"/>
                </a:solidFill>
              </a:rPr>
              <a:t>Lahore, Pakistan</a:t>
            </a:r>
          </a:p>
        </p:txBody>
      </p:sp>
    </p:spTree>
    <p:extLst>
      <p:ext uri="{BB962C8B-B14F-4D97-AF65-F5344CB8AC3E}">
        <p14:creationId xmlns:p14="http://schemas.microsoft.com/office/powerpoint/2010/main" val="2912132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171887" y="5692910"/>
            <a:ext cx="11848243"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Youth hold c</a:t>
            </a: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limate strikes worldwide on Sept. 20, 2019</a:t>
            </a:r>
          </a:p>
        </p:txBody>
      </p:sp>
      <p:sp>
        <p:nvSpPr>
          <p:cNvPr id="2" name="TextBox 1">
            <a:extLst>
              <a:ext uri="{FF2B5EF4-FFF2-40B4-BE49-F238E27FC236}">
                <a16:creationId xmlns:a16="http://schemas.microsoft.com/office/drawing/2014/main" id="{41B88508-B13E-4800-B0E4-4221AB111908}"/>
              </a:ext>
            </a:extLst>
          </p:cNvPr>
          <p:cNvSpPr txBox="1"/>
          <p:nvPr/>
        </p:nvSpPr>
        <p:spPr>
          <a:xfrm>
            <a:off x="958183" y="6396335"/>
            <a:ext cx="10275634" cy="461665"/>
          </a:xfrm>
          <a:prstGeom prst="rect">
            <a:avLst/>
          </a:prstGeom>
          <a:noFill/>
        </p:spPr>
        <p:txBody>
          <a:bodyPr wrap="none" rtlCol="0">
            <a:spAutoFit/>
          </a:bodyPr>
          <a:lstStyle/>
          <a:p>
            <a:r>
              <a:rPr lang="en-US" sz="2400" dirty="0">
                <a:hlinkClick r:id="rId2"/>
              </a:rPr>
              <a:t>https://www.cnn.com/2019/09/20/world/gallery/climate-strike-2019/index.html</a:t>
            </a:r>
            <a:endParaRPr lang="en-US" sz="2400" dirty="0"/>
          </a:p>
        </p:txBody>
      </p:sp>
      <p:pic>
        <p:nvPicPr>
          <p:cNvPr id="6" name="Picture 5">
            <a:extLst>
              <a:ext uri="{FF2B5EF4-FFF2-40B4-BE49-F238E27FC236}">
                <a16:creationId xmlns:a16="http://schemas.microsoft.com/office/drawing/2014/main" id="{388A0F0A-CB90-467D-8F92-51C21DF80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459" y="0"/>
            <a:ext cx="8547081" cy="5699835"/>
          </a:xfrm>
          <a:prstGeom prst="rect">
            <a:avLst/>
          </a:prstGeom>
        </p:spPr>
      </p:pic>
      <p:sp>
        <p:nvSpPr>
          <p:cNvPr id="9" name="TextBox 8">
            <a:extLst>
              <a:ext uri="{FF2B5EF4-FFF2-40B4-BE49-F238E27FC236}">
                <a16:creationId xmlns:a16="http://schemas.microsoft.com/office/drawing/2014/main" id="{B4FAC9F6-70FC-4D6E-AA36-6EE4E06ED00F}"/>
              </a:ext>
            </a:extLst>
          </p:cNvPr>
          <p:cNvSpPr txBox="1"/>
          <p:nvPr/>
        </p:nvSpPr>
        <p:spPr>
          <a:xfrm>
            <a:off x="3090176" y="4991949"/>
            <a:ext cx="6011646" cy="707886"/>
          </a:xfrm>
          <a:prstGeom prst="rect">
            <a:avLst/>
          </a:prstGeom>
          <a:noFill/>
        </p:spPr>
        <p:txBody>
          <a:bodyPr wrap="none" rtlCol="0">
            <a:spAutoFit/>
          </a:bodyPr>
          <a:lstStyle/>
          <a:p>
            <a:r>
              <a:rPr lang="en-US" sz="4000" b="1" dirty="0">
                <a:solidFill>
                  <a:srgbClr val="FFFF00"/>
                </a:solidFill>
              </a:rPr>
              <a:t>Johannesburg, South Africa</a:t>
            </a:r>
          </a:p>
        </p:txBody>
      </p:sp>
    </p:spTree>
    <p:extLst>
      <p:ext uri="{BB962C8B-B14F-4D97-AF65-F5344CB8AC3E}">
        <p14:creationId xmlns:p14="http://schemas.microsoft.com/office/powerpoint/2010/main" val="2532260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171887" y="5692910"/>
            <a:ext cx="11848243"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Youth hold c</a:t>
            </a: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limate strikes worldwide on Sept. 20, 2019</a:t>
            </a:r>
          </a:p>
        </p:txBody>
      </p:sp>
      <p:sp>
        <p:nvSpPr>
          <p:cNvPr id="2" name="TextBox 1">
            <a:extLst>
              <a:ext uri="{FF2B5EF4-FFF2-40B4-BE49-F238E27FC236}">
                <a16:creationId xmlns:a16="http://schemas.microsoft.com/office/drawing/2014/main" id="{41B88508-B13E-4800-B0E4-4221AB111908}"/>
              </a:ext>
            </a:extLst>
          </p:cNvPr>
          <p:cNvSpPr txBox="1"/>
          <p:nvPr/>
        </p:nvSpPr>
        <p:spPr>
          <a:xfrm>
            <a:off x="339231" y="6400796"/>
            <a:ext cx="11513536" cy="430887"/>
          </a:xfrm>
          <a:prstGeom prst="rect">
            <a:avLst/>
          </a:prstGeom>
          <a:noFill/>
        </p:spPr>
        <p:txBody>
          <a:bodyPr wrap="none" rtlCol="0">
            <a:spAutoFit/>
          </a:bodyPr>
          <a:lstStyle/>
          <a:p>
            <a:r>
              <a:rPr lang="en-US" sz="2200" dirty="0">
                <a:hlinkClick r:id="rId2"/>
              </a:rPr>
              <a:t>https://www.twincities.com/2019/09/20/youth-climate-strike-draws-thousands-across-minnesota/</a:t>
            </a:r>
            <a:endParaRPr lang="en-US" sz="2200" dirty="0"/>
          </a:p>
        </p:txBody>
      </p:sp>
      <p:pic>
        <p:nvPicPr>
          <p:cNvPr id="5" name="Picture 4">
            <a:extLst>
              <a:ext uri="{FF2B5EF4-FFF2-40B4-BE49-F238E27FC236}">
                <a16:creationId xmlns:a16="http://schemas.microsoft.com/office/drawing/2014/main" id="{BA95C0F2-B15B-4638-B2E4-AC3D13B64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655" y="-8445"/>
            <a:ext cx="8548688" cy="5699125"/>
          </a:xfrm>
          <a:prstGeom prst="rect">
            <a:avLst/>
          </a:prstGeom>
        </p:spPr>
      </p:pic>
      <p:sp>
        <p:nvSpPr>
          <p:cNvPr id="8" name="TextBox 7">
            <a:extLst>
              <a:ext uri="{FF2B5EF4-FFF2-40B4-BE49-F238E27FC236}">
                <a16:creationId xmlns:a16="http://schemas.microsoft.com/office/drawing/2014/main" id="{AF7CDC7B-A373-468B-9040-AE3E0058BF13}"/>
              </a:ext>
            </a:extLst>
          </p:cNvPr>
          <p:cNvSpPr txBox="1"/>
          <p:nvPr/>
        </p:nvSpPr>
        <p:spPr>
          <a:xfrm>
            <a:off x="4690999" y="4982794"/>
            <a:ext cx="2810000" cy="707886"/>
          </a:xfrm>
          <a:prstGeom prst="rect">
            <a:avLst/>
          </a:prstGeom>
          <a:noFill/>
        </p:spPr>
        <p:txBody>
          <a:bodyPr wrap="none" rtlCol="0">
            <a:spAutoFit/>
          </a:bodyPr>
          <a:lstStyle/>
          <a:p>
            <a:r>
              <a:rPr lang="en-US" sz="4000" b="1" dirty="0">
                <a:solidFill>
                  <a:srgbClr val="FFFF00"/>
                </a:solidFill>
              </a:rPr>
              <a:t>St. Paul, MN</a:t>
            </a:r>
          </a:p>
        </p:txBody>
      </p:sp>
    </p:spTree>
    <p:extLst>
      <p:ext uri="{BB962C8B-B14F-4D97-AF65-F5344CB8AC3E}">
        <p14:creationId xmlns:p14="http://schemas.microsoft.com/office/powerpoint/2010/main" val="3841221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24A7E4-92CE-4012-9CEE-1603A6E80F94}"/>
              </a:ext>
            </a:extLst>
          </p:cNvPr>
          <p:cNvSpPr/>
          <p:nvPr/>
        </p:nvSpPr>
        <p:spPr>
          <a:xfrm>
            <a:off x="-1" y="4741120"/>
            <a:ext cx="12191999" cy="1323439"/>
          </a:xfrm>
          <a:prstGeom prst="rect">
            <a:avLst/>
          </a:prstGeom>
          <a:noFill/>
        </p:spPr>
        <p:txBody>
          <a:bodyPr wrap="squar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Greta Thunberg, age 16, climate activist</a:t>
            </a:r>
          </a:p>
          <a:p>
            <a:pPr algn="ctr"/>
            <a:r>
              <a:rPr lang="en-US" sz="4000" b="1" dirty="0">
                <a:ln w="9525">
                  <a:solidFill>
                    <a:schemeClr val="bg1"/>
                  </a:solidFill>
                  <a:prstDash val="solid"/>
                </a:ln>
                <a:effectLst>
                  <a:outerShdw blurRad="12700" dist="38100" dir="2700000" algn="tl" rotWithShape="0">
                    <a:schemeClr val="bg1">
                      <a:lumMod val="50000"/>
                    </a:schemeClr>
                  </a:outerShdw>
                </a:effectLst>
              </a:rPr>
              <a:t>at Climate Action Summit, Sept. 23, 2019</a:t>
            </a:r>
            <a:endParaRPr lang="en-US" sz="4000" b="1" dirty="0"/>
          </a:p>
        </p:txBody>
      </p:sp>
      <p:sp>
        <p:nvSpPr>
          <p:cNvPr id="2" name="TextBox 1">
            <a:extLst>
              <a:ext uri="{FF2B5EF4-FFF2-40B4-BE49-F238E27FC236}">
                <a16:creationId xmlns:a16="http://schemas.microsoft.com/office/drawing/2014/main" id="{A040F91D-EB7B-4004-BB08-A185AD2AC7A1}"/>
              </a:ext>
            </a:extLst>
          </p:cNvPr>
          <p:cNvSpPr txBox="1"/>
          <p:nvPr/>
        </p:nvSpPr>
        <p:spPr>
          <a:xfrm>
            <a:off x="0" y="6021577"/>
            <a:ext cx="12191998" cy="830997"/>
          </a:xfrm>
          <a:prstGeom prst="rect">
            <a:avLst/>
          </a:prstGeom>
          <a:noFill/>
        </p:spPr>
        <p:txBody>
          <a:bodyPr wrap="square" rtlCol="0">
            <a:spAutoFit/>
          </a:bodyPr>
          <a:lstStyle/>
          <a:p>
            <a:pPr algn="ctr"/>
            <a:r>
              <a:rPr lang="en-US" sz="2400" dirty="0">
                <a:hlinkClick r:id="rId2"/>
              </a:rPr>
              <a:t>https://www.theguardian.com/environment/video/2019/sep/23/greta-thunberg-to-world-leaders-how-dare-you-you-have-stolen-my-dreams-and-my-childhood-video</a:t>
            </a:r>
            <a:endParaRPr lang="en-US" sz="2400" dirty="0"/>
          </a:p>
        </p:txBody>
      </p:sp>
      <p:pic>
        <p:nvPicPr>
          <p:cNvPr id="6" name="Picture 5">
            <a:extLst>
              <a:ext uri="{FF2B5EF4-FFF2-40B4-BE49-F238E27FC236}">
                <a16:creationId xmlns:a16="http://schemas.microsoft.com/office/drawing/2014/main" id="{0D540F48-AFB9-48F4-A8FD-B010CFD1CC28}"/>
              </a:ext>
            </a:extLst>
          </p:cNvPr>
          <p:cNvPicPr>
            <a:picLocks noChangeAspect="1"/>
          </p:cNvPicPr>
          <p:nvPr/>
        </p:nvPicPr>
        <p:blipFill>
          <a:blip r:embed="rId3"/>
          <a:stretch>
            <a:fillRect/>
          </a:stretch>
        </p:blipFill>
        <p:spPr>
          <a:xfrm>
            <a:off x="2055256" y="0"/>
            <a:ext cx="8081487" cy="4545837"/>
          </a:xfrm>
          <a:prstGeom prst="rect">
            <a:avLst/>
          </a:prstGeom>
        </p:spPr>
      </p:pic>
    </p:spTree>
    <p:extLst>
      <p:ext uri="{BB962C8B-B14F-4D97-AF65-F5344CB8AC3E}">
        <p14:creationId xmlns:p14="http://schemas.microsoft.com/office/powerpoint/2010/main" val="2588562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3628080" y="2967335"/>
            <a:ext cx="493583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Minnesota news</a:t>
            </a:r>
          </a:p>
        </p:txBody>
      </p:sp>
    </p:spTree>
    <p:extLst>
      <p:ext uri="{BB962C8B-B14F-4D97-AF65-F5344CB8AC3E}">
        <p14:creationId xmlns:p14="http://schemas.microsoft.com/office/powerpoint/2010/main" val="2469922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D6FEFF-36B1-4A49-A843-1F561FA9B78E}"/>
              </a:ext>
            </a:extLst>
          </p:cNvPr>
          <p:cNvSpPr txBox="1"/>
          <p:nvPr/>
        </p:nvSpPr>
        <p:spPr>
          <a:xfrm>
            <a:off x="731550" y="6396335"/>
            <a:ext cx="10144700" cy="461665"/>
          </a:xfrm>
          <a:prstGeom prst="rect">
            <a:avLst/>
          </a:prstGeom>
          <a:noFill/>
        </p:spPr>
        <p:txBody>
          <a:bodyPr wrap="none" rtlCol="0">
            <a:spAutoFit/>
          </a:bodyPr>
          <a:lstStyle/>
          <a:p>
            <a:r>
              <a:rPr lang="en-US" sz="2400" dirty="0">
                <a:hlinkClick r:id="rId2"/>
              </a:rPr>
              <a:t>https://www.mprnews.org/story/2019/03/04/walz-carbon-free-electricity-2050</a:t>
            </a:r>
            <a:endParaRPr lang="en-US" sz="2400" dirty="0"/>
          </a:p>
        </p:txBody>
      </p:sp>
      <p:pic>
        <p:nvPicPr>
          <p:cNvPr id="2" name="Picture 1">
            <a:extLst>
              <a:ext uri="{FF2B5EF4-FFF2-40B4-BE49-F238E27FC236}">
                <a16:creationId xmlns:a16="http://schemas.microsoft.com/office/drawing/2014/main" id="{88708CB7-886F-47F0-ABE7-A28E849A33AE}"/>
              </a:ext>
            </a:extLst>
          </p:cNvPr>
          <p:cNvPicPr>
            <a:picLocks noChangeAspect="1"/>
          </p:cNvPicPr>
          <p:nvPr/>
        </p:nvPicPr>
        <p:blipFill rotWithShape="1">
          <a:blip r:embed="rId3"/>
          <a:srcRect t="26209"/>
          <a:stretch/>
        </p:blipFill>
        <p:spPr>
          <a:xfrm>
            <a:off x="1805351" y="977000"/>
            <a:ext cx="8581297" cy="5327895"/>
          </a:xfrm>
          <a:prstGeom prst="rect">
            <a:avLst/>
          </a:prstGeom>
        </p:spPr>
      </p:pic>
      <p:sp>
        <p:nvSpPr>
          <p:cNvPr id="4" name="Rectangle 3">
            <a:extLst>
              <a:ext uri="{FF2B5EF4-FFF2-40B4-BE49-F238E27FC236}">
                <a16:creationId xmlns:a16="http://schemas.microsoft.com/office/drawing/2014/main" id="{2E53DEDF-6963-478B-9B5C-62F8D7DDA67A}"/>
              </a:ext>
            </a:extLst>
          </p:cNvPr>
          <p:cNvSpPr/>
          <p:nvPr/>
        </p:nvSpPr>
        <p:spPr>
          <a:xfrm>
            <a:off x="2015272" y="-5461"/>
            <a:ext cx="816153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MN state government plans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5264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A6D426-A572-44EE-A725-34A9C4BFF646}"/>
              </a:ext>
            </a:extLst>
          </p:cNvPr>
          <p:cNvPicPr>
            <a:picLocks noChangeAspect="1"/>
          </p:cNvPicPr>
          <p:nvPr/>
        </p:nvPicPr>
        <p:blipFill rotWithShape="1">
          <a:blip r:embed="rId2"/>
          <a:srcRect l="6797" t="11756" r="4007" b="1219"/>
          <a:stretch/>
        </p:blipFill>
        <p:spPr>
          <a:xfrm>
            <a:off x="1549022" y="3"/>
            <a:ext cx="9093955" cy="6396329"/>
          </a:xfrm>
          <a:prstGeom prst="rect">
            <a:avLst/>
          </a:prstGeom>
        </p:spPr>
      </p:pic>
      <p:sp>
        <p:nvSpPr>
          <p:cNvPr id="4" name="TextBox 3">
            <a:extLst>
              <a:ext uri="{FF2B5EF4-FFF2-40B4-BE49-F238E27FC236}">
                <a16:creationId xmlns:a16="http://schemas.microsoft.com/office/drawing/2014/main" id="{E84E5E8D-48FA-4102-A5D0-5D9DEF5603F5}"/>
              </a:ext>
            </a:extLst>
          </p:cNvPr>
          <p:cNvSpPr txBox="1"/>
          <p:nvPr/>
        </p:nvSpPr>
        <p:spPr>
          <a:xfrm>
            <a:off x="4007318" y="6396332"/>
            <a:ext cx="4177362" cy="461665"/>
          </a:xfrm>
          <a:prstGeom prst="rect">
            <a:avLst/>
          </a:prstGeom>
          <a:noFill/>
        </p:spPr>
        <p:txBody>
          <a:bodyPr wrap="none" rtlCol="0">
            <a:spAutoFit/>
          </a:bodyPr>
          <a:lstStyle/>
          <a:p>
            <a:r>
              <a:rPr lang="en-US" sz="2400" dirty="0">
                <a:hlinkClick r:id="rId3"/>
              </a:rPr>
              <a:t>www.nobelpeacecenter.org/en/</a:t>
            </a:r>
            <a:endParaRPr lang="en-US" sz="2400" dirty="0"/>
          </a:p>
        </p:txBody>
      </p:sp>
    </p:spTree>
    <p:extLst>
      <p:ext uri="{BB962C8B-B14F-4D97-AF65-F5344CB8AC3E}">
        <p14:creationId xmlns:p14="http://schemas.microsoft.com/office/powerpoint/2010/main" val="3155626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D6FEFF-36B1-4A49-A843-1F561FA9B78E}"/>
              </a:ext>
            </a:extLst>
          </p:cNvPr>
          <p:cNvSpPr txBox="1"/>
          <p:nvPr/>
        </p:nvSpPr>
        <p:spPr>
          <a:xfrm>
            <a:off x="1821079" y="6402380"/>
            <a:ext cx="8549841" cy="461665"/>
          </a:xfrm>
          <a:prstGeom prst="rect">
            <a:avLst/>
          </a:prstGeom>
          <a:noFill/>
        </p:spPr>
        <p:txBody>
          <a:bodyPr wrap="none" rtlCol="0">
            <a:spAutoFit/>
          </a:bodyPr>
          <a:lstStyle/>
          <a:p>
            <a:r>
              <a:rPr lang="en-US" sz="2400" dirty="0">
                <a:hlinkClick r:id="rId2"/>
              </a:rPr>
              <a:t>https://www.xcelenergy.com/environment/carbon_reduction_plan</a:t>
            </a:r>
            <a:endParaRPr lang="en-US" sz="2400" dirty="0"/>
          </a:p>
        </p:txBody>
      </p:sp>
      <p:pic>
        <p:nvPicPr>
          <p:cNvPr id="2" name="Picture 1">
            <a:extLst>
              <a:ext uri="{FF2B5EF4-FFF2-40B4-BE49-F238E27FC236}">
                <a16:creationId xmlns:a16="http://schemas.microsoft.com/office/drawing/2014/main" id="{12370831-972A-46A9-B170-8557E613982F}"/>
              </a:ext>
            </a:extLst>
          </p:cNvPr>
          <p:cNvPicPr>
            <a:picLocks noChangeAspect="1"/>
          </p:cNvPicPr>
          <p:nvPr/>
        </p:nvPicPr>
        <p:blipFill rotWithShape="1">
          <a:blip r:embed="rId3"/>
          <a:srcRect t="17614"/>
          <a:stretch/>
        </p:blipFill>
        <p:spPr>
          <a:xfrm>
            <a:off x="1129943" y="1051560"/>
            <a:ext cx="9932114" cy="5274620"/>
          </a:xfrm>
          <a:prstGeom prst="rect">
            <a:avLst/>
          </a:prstGeom>
        </p:spPr>
      </p:pic>
      <p:sp>
        <p:nvSpPr>
          <p:cNvPr id="4" name="Rectangle 3">
            <a:extLst>
              <a:ext uri="{FF2B5EF4-FFF2-40B4-BE49-F238E27FC236}">
                <a16:creationId xmlns:a16="http://schemas.microsoft.com/office/drawing/2014/main" id="{2A459C26-21A0-43CB-8357-38C70EFA3264}"/>
              </a:ext>
            </a:extLst>
          </p:cNvPr>
          <p:cNvSpPr/>
          <p:nvPr/>
        </p:nvSpPr>
        <p:spPr>
          <a:xfrm>
            <a:off x="3509495" y="-5461"/>
            <a:ext cx="517308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Xcel Energy plans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32079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76CFA-A8D1-4A50-97D4-1B767DACD269}"/>
              </a:ext>
            </a:extLst>
          </p:cNvPr>
          <p:cNvSpPr/>
          <p:nvPr/>
        </p:nvSpPr>
        <p:spPr>
          <a:xfrm>
            <a:off x="4383993" y="2967335"/>
            <a:ext cx="342401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 to do</a:t>
            </a:r>
          </a:p>
        </p:txBody>
      </p:sp>
    </p:spTree>
    <p:extLst>
      <p:ext uri="{BB962C8B-B14F-4D97-AF65-F5344CB8AC3E}">
        <p14:creationId xmlns:p14="http://schemas.microsoft.com/office/powerpoint/2010/main" val="20141538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86FAF-3537-4A73-8AED-7BE92470D3D5}"/>
              </a:ext>
            </a:extLst>
          </p:cNvPr>
          <p:cNvSpPr/>
          <p:nvPr/>
        </p:nvSpPr>
        <p:spPr>
          <a:xfrm>
            <a:off x="1805758" y="-5461"/>
            <a:ext cx="858055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What can be done (globally)?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Rectangle 2">
            <a:extLst>
              <a:ext uri="{FF2B5EF4-FFF2-40B4-BE49-F238E27FC236}">
                <a16:creationId xmlns:a16="http://schemas.microsoft.com/office/drawing/2014/main" id="{0793C3BB-E44A-47BD-A3A7-1DE802040EDE}"/>
              </a:ext>
            </a:extLst>
          </p:cNvPr>
          <p:cNvSpPr/>
          <p:nvPr/>
        </p:nvSpPr>
        <p:spPr>
          <a:xfrm>
            <a:off x="-3564" y="740493"/>
            <a:ext cx="12586972" cy="6186309"/>
          </a:xfrm>
          <a:prstGeom prst="rect">
            <a:avLst/>
          </a:prstGeom>
          <a:noFill/>
        </p:spPr>
        <p:txBody>
          <a:bodyPr wrap="none" lIns="91440" tIns="45720" rIns="91440" bIns="45720">
            <a:spAutoFit/>
          </a:bodyPr>
          <a:lstStyle/>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Reduce emissions of greenhouse gases</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Use less energy; increase energy efficiency</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Renewable energy sources (wind, solar, waves)</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Reduce burning of fossil fuels (esp. coal &amp; oil)</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Carbon capture &amp; sequestration</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Educate people (especially women/girls)</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Family planning, better farming practices, etc.</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Changes to land management &amp; the food system</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Eat local &amp; lower on the food chain; waste less</a:t>
            </a:r>
          </a:p>
        </p:txBody>
      </p:sp>
    </p:spTree>
    <p:extLst>
      <p:ext uri="{BB962C8B-B14F-4D97-AF65-F5344CB8AC3E}">
        <p14:creationId xmlns:p14="http://schemas.microsoft.com/office/powerpoint/2010/main" val="150567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5E2BD9-A1DF-41AA-BCC0-BF773D6E1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 y="-3048"/>
            <a:ext cx="12186587" cy="6861048"/>
          </a:xfrm>
          <a:prstGeom prst="rect">
            <a:avLst/>
          </a:prstGeom>
        </p:spPr>
      </p:pic>
      <p:pic>
        <p:nvPicPr>
          <p:cNvPr id="2" name="Picture 1">
            <a:extLst>
              <a:ext uri="{FF2B5EF4-FFF2-40B4-BE49-F238E27FC236}">
                <a16:creationId xmlns:a16="http://schemas.microsoft.com/office/drawing/2014/main" id="{7BC779B3-9BBA-4655-AB4F-66424F8E4072}"/>
              </a:ext>
            </a:extLst>
          </p:cNvPr>
          <p:cNvPicPr>
            <a:picLocks noChangeAspect="1"/>
          </p:cNvPicPr>
          <p:nvPr/>
        </p:nvPicPr>
        <p:blipFill rotWithShape="1">
          <a:blip r:embed="rId3"/>
          <a:srcRect l="18843" t="24889" r="60336" b="10000"/>
          <a:stretch/>
        </p:blipFill>
        <p:spPr>
          <a:xfrm>
            <a:off x="10563826" y="-3048"/>
            <a:ext cx="1628173" cy="3432048"/>
          </a:xfrm>
          <a:prstGeom prst="rect">
            <a:avLst/>
          </a:prstGeom>
        </p:spPr>
      </p:pic>
    </p:spTree>
    <p:extLst>
      <p:ext uri="{BB962C8B-B14F-4D97-AF65-F5344CB8AC3E}">
        <p14:creationId xmlns:p14="http://schemas.microsoft.com/office/powerpoint/2010/main" val="1967116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C44B3A-DC7C-4701-BCE5-1B66778DFC38}"/>
              </a:ext>
            </a:extLst>
          </p:cNvPr>
          <p:cNvSpPr txBox="1"/>
          <p:nvPr/>
        </p:nvSpPr>
        <p:spPr>
          <a:xfrm>
            <a:off x="831994" y="6396335"/>
            <a:ext cx="10283584" cy="461665"/>
          </a:xfrm>
          <a:prstGeom prst="rect">
            <a:avLst/>
          </a:prstGeom>
          <a:noFill/>
        </p:spPr>
        <p:txBody>
          <a:bodyPr wrap="none" rtlCol="0">
            <a:spAutoFit/>
          </a:bodyPr>
          <a:lstStyle/>
          <a:p>
            <a:r>
              <a:rPr lang="en-US" sz="2400" dirty="0">
                <a:hlinkClick r:id="rId2"/>
              </a:rPr>
              <a:t>https://www.ted.com/talks/chad_frischmann_100_solutions_to_climate_change</a:t>
            </a:r>
            <a:endParaRPr lang="en-US" sz="2400" dirty="0"/>
          </a:p>
        </p:txBody>
      </p:sp>
      <p:pic>
        <p:nvPicPr>
          <p:cNvPr id="4" name="Picture 3">
            <a:extLst>
              <a:ext uri="{FF2B5EF4-FFF2-40B4-BE49-F238E27FC236}">
                <a16:creationId xmlns:a16="http://schemas.microsoft.com/office/drawing/2014/main" id="{0533742B-74CA-4679-98EF-43076F006547}"/>
              </a:ext>
            </a:extLst>
          </p:cNvPr>
          <p:cNvPicPr>
            <a:picLocks noChangeAspect="1"/>
          </p:cNvPicPr>
          <p:nvPr/>
        </p:nvPicPr>
        <p:blipFill rotWithShape="1">
          <a:blip r:embed="rId3"/>
          <a:srcRect t="9778" r="34395" b="23333"/>
          <a:stretch/>
        </p:blipFill>
        <p:spPr>
          <a:xfrm>
            <a:off x="1278065" y="0"/>
            <a:ext cx="9635869" cy="6051634"/>
          </a:xfrm>
          <a:prstGeom prst="rect">
            <a:avLst/>
          </a:prstGeom>
        </p:spPr>
      </p:pic>
    </p:spTree>
    <p:extLst>
      <p:ext uri="{BB962C8B-B14F-4D97-AF65-F5344CB8AC3E}">
        <p14:creationId xmlns:p14="http://schemas.microsoft.com/office/powerpoint/2010/main" val="3344637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C990A8-8F09-4AB1-93DC-5135652B6B50}"/>
              </a:ext>
            </a:extLst>
          </p:cNvPr>
          <p:cNvPicPr>
            <a:picLocks noChangeAspect="1"/>
          </p:cNvPicPr>
          <p:nvPr/>
        </p:nvPicPr>
        <p:blipFill rotWithShape="1">
          <a:blip r:embed="rId2"/>
          <a:srcRect l="2422" t="53201" r="3915" b="3693"/>
          <a:stretch/>
        </p:blipFill>
        <p:spPr>
          <a:xfrm>
            <a:off x="-1" y="0"/>
            <a:ext cx="12210385" cy="3901440"/>
          </a:xfrm>
          <a:prstGeom prst="rect">
            <a:avLst/>
          </a:prstGeom>
        </p:spPr>
      </p:pic>
      <p:pic>
        <p:nvPicPr>
          <p:cNvPr id="2" name="Picture 1">
            <a:extLst>
              <a:ext uri="{FF2B5EF4-FFF2-40B4-BE49-F238E27FC236}">
                <a16:creationId xmlns:a16="http://schemas.microsoft.com/office/drawing/2014/main" id="{8F33EF2E-DA6C-4997-B65B-6EE308E3F108}"/>
              </a:ext>
            </a:extLst>
          </p:cNvPr>
          <p:cNvPicPr>
            <a:picLocks noChangeAspect="1"/>
          </p:cNvPicPr>
          <p:nvPr/>
        </p:nvPicPr>
        <p:blipFill rotWithShape="1">
          <a:blip r:embed="rId3"/>
          <a:srcRect l="312" t="22667" r="1954" b="43555"/>
          <a:stretch/>
        </p:blipFill>
        <p:spPr>
          <a:xfrm>
            <a:off x="306571" y="3916680"/>
            <a:ext cx="11597240" cy="2468880"/>
          </a:xfrm>
          <a:prstGeom prst="rect">
            <a:avLst/>
          </a:prstGeom>
        </p:spPr>
      </p:pic>
      <p:sp>
        <p:nvSpPr>
          <p:cNvPr id="8" name="TextBox 7">
            <a:extLst>
              <a:ext uri="{FF2B5EF4-FFF2-40B4-BE49-F238E27FC236}">
                <a16:creationId xmlns:a16="http://schemas.microsoft.com/office/drawing/2014/main" id="{EE02EB4E-C1E9-49C4-8FCC-133DC88EE173}"/>
              </a:ext>
            </a:extLst>
          </p:cNvPr>
          <p:cNvSpPr txBox="1"/>
          <p:nvPr/>
        </p:nvSpPr>
        <p:spPr>
          <a:xfrm>
            <a:off x="4192017" y="6400800"/>
            <a:ext cx="3807966" cy="461665"/>
          </a:xfrm>
          <a:prstGeom prst="rect">
            <a:avLst/>
          </a:prstGeom>
          <a:noFill/>
        </p:spPr>
        <p:txBody>
          <a:bodyPr wrap="none" rtlCol="0">
            <a:spAutoFit/>
          </a:bodyPr>
          <a:lstStyle/>
          <a:p>
            <a:r>
              <a:rPr lang="en-US" sz="2400" dirty="0">
                <a:hlinkClick r:id="rId4"/>
              </a:rPr>
              <a:t>https://www.drawdown.org/</a:t>
            </a:r>
            <a:endParaRPr lang="en-US" sz="2400" dirty="0"/>
          </a:p>
        </p:txBody>
      </p:sp>
    </p:spTree>
    <p:extLst>
      <p:ext uri="{BB962C8B-B14F-4D97-AF65-F5344CB8AC3E}">
        <p14:creationId xmlns:p14="http://schemas.microsoft.com/office/powerpoint/2010/main" val="3138021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86FAF-3537-4A73-8AED-7BE92470D3D5}"/>
              </a:ext>
            </a:extLst>
          </p:cNvPr>
          <p:cNvSpPr/>
          <p:nvPr/>
        </p:nvSpPr>
        <p:spPr>
          <a:xfrm>
            <a:off x="1439794" y="-5461"/>
            <a:ext cx="931248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What can be done (personally)?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Rectangle 2">
            <a:extLst>
              <a:ext uri="{FF2B5EF4-FFF2-40B4-BE49-F238E27FC236}">
                <a16:creationId xmlns:a16="http://schemas.microsoft.com/office/drawing/2014/main" id="{38543B09-23CF-412B-A9E1-D3154FFF3E66}"/>
              </a:ext>
            </a:extLst>
          </p:cNvPr>
          <p:cNvSpPr/>
          <p:nvPr/>
        </p:nvSpPr>
        <p:spPr>
          <a:xfrm>
            <a:off x="-13612" y="890393"/>
            <a:ext cx="12159226" cy="5509200"/>
          </a:xfrm>
          <a:prstGeom prst="rect">
            <a:avLst/>
          </a:prstGeom>
          <a:noFill/>
        </p:spPr>
        <p:txBody>
          <a:bodyPr wrap="none" lIns="91440" tIns="45720" rIns="91440" bIns="45720">
            <a:spAutoFit/>
          </a:bodyPr>
          <a:lstStyle/>
          <a:p>
            <a:pPr marL="571500" indent="-571500">
              <a:buFont typeface="Arial" panose="020B0604020202020204" pitchFamily="34" charset="0"/>
              <a:buChar char="•"/>
            </a:pPr>
            <a:r>
              <a:rPr lang="en-US" sz="4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Learn</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even more – e.g. books, TED talks, lectures</a:t>
            </a:r>
          </a:p>
          <a:p>
            <a:pPr marL="571500" indent="-571500">
              <a:buFont typeface="Arial" panose="020B0604020202020204" pitchFamily="34" charset="0"/>
              <a:buChar char="•"/>
            </a:pPr>
            <a:r>
              <a:rPr lang="en-US" sz="4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Talk</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about Global Warming and Climate Change</a:t>
            </a:r>
          </a:p>
          <a:p>
            <a:pPr marL="571500" indent="-571500">
              <a:buFont typeface="Arial" panose="020B0604020202020204" pitchFamily="34" charset="0"/>
              <a:buChar char="•"/>
            </a:pPr>
            <a:r>
              <a:rPr lang="en-US" sz="4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Consider</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both when making personal decisions</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What to buy, how to get around</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What people &amp; causes to support / vote for</a:t>
            </a:r>
          </a:p>
          <a:p>
            <a:pPr marL="571500" indent="-571500">
              <a:buFont typeface="Arial" panose="020B0604020202020204" pitchFamily="34" charset="0"/>
              <a:buChar char="•"/>
            </a:pPr>
            <a:r>
              <a:rPr lang="en-US" sz="4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Act</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to enable “global” solutions when you can</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Energy: increase efficiency, use renewables</a:t>
            </a:r>
          </a:p>
          <a:p>
            <a:pPr marL="1028700" lvl="1"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Farming &amp; food: waste less, eat less meat</a:t>
            </a:r>
          </a:p>
        </p:txBody>
      </p:sp>
    </p:spTree>
    <p:extLst>
      <p:ext uri="{BB962C8B-B14F-4D97-AF65-F5344CB8AC3E}">
        <p14:creationId xmlns:p14="http://schemas.microsoft.com/office/powerpoint/2010/main" val="15156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543B09-23CF-412B-A9E1-D3154FFF3E66}"/>
              </a:ext>
            </a:extLst>
          </p:cNvPr>
          <p:cNvSpPr/>
          <p:nvPr/>
        </p:nvSpPr>
        <p:spPr>
          <a:xfrm>
            <a:off x="-3564" y="3643274"/>
            <a:ext cx="10333022" cy="2123658"/>
          </a:xfrm>
          <a:prstGeom prst="rect">
            <a:avLst/>
          </a:prstGeom>
          <a:noFill/>
        </p:spPr>
        <p:txBody>
          <a:bodyPr wrap="none" lIns="91440" tIns="45720" rIns="91440" bIns="45720">
            <a:spAutoFit/>
          </a:bodyPr>
          <a:lstStyle/>
          <a:p>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Do what you can,</a:t>
            </a:r>
          </a:p>
          <a:p>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when you can,</a:t>
            </a:r>
          </a:p>
          <a:p>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as often as you can.</a:t>
            </a:r>
          </a:p>
        </p:txBody>
      </p:sp>
      <p:sp>
        <p:nvSpPr>
          <p:cNvPr id="2" name="Rectangle 1">
            <a:extLst>
              <a:ext uri="{FF2B5EF4-FFF2-40B4-BE49-F238E27FC236}">
                <a16:creationId xmlns:a16="http://schemas.microsoft.com/office/drawing/2014/main" id="{AD09A10C-A300-45DD-AC75-043B51183070}"/>
              </a:ext>
            </a:extLst>
          </p:cNvPr>
          <p:cNvSpPr/>
          <p:nvPr/>
        </p:nvSpPr>
        <p:spPr>
          <a:xfrm>
            <a:off x="277580" y="1307381"/>
            <a:ext cx="11636840" cy="769441"/>
          </a:xfrm>
          <a:prstGeom prst="rect">
            <a:avLst/>
          </a:prstGeom>
        </p:spPr>
        <p:txBody>
          <a:bodyPr wrap="none">
            <a:spAutoFit/>
          </a:bodyPr>
          <a:lstStyle/>
          <a:p>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Don’t get discouraged; be hopeful, but persistent</a:t>
            </a:r>
          </a:p>
        </p:txBody>
      </p:sp>
    </p:spTree>
    <p:extLst>
      <p:ext uri="{BB962C8B-B14F-4D97-AF65-F5344CB8AC3E}">
        <p14:creationId xmlns:p14="http://schemas.microsoft.com/office/powerpoint/2010/main" val="40313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712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mate Change Debate  Last Week Tonight with John Oliver (HBO) Edited">
            <a:hlinkClick r:id="" action="ppaction://media"/>
            <a:extLst>
              <a:ext uri="{FF2B5EF4-FFF2-40B4-BE49-F238E27FC236}">
                <a16:creationId xmlns:a16="http://schemas.microsoft.com/office/drawing/2014/main" id="{79283013-E916-46CE-B87C-EED11680D4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304800"/>
            <a:ext cx="9753821" cy="5486400"/>
          </a:xfrm>
        </p:spPr>
      </p:pic>
      <p:sp>
        <p:nvSpPr>
          <p:cNvPr id="5" name="TextBox 4">
            <a:extLst>
              <a:ext uri="{FF2B5EF4-FFF2-40B4-BE49-F238E27FC236}">
                <a16:creationId xmlns:a16="http://schemas.microsoft.com/office/drawing/2014/main" id="{53C7A427-DFE5-44B5-9CF9-666496C0428B}"/>
              </a:ext>
            </a:extLst>
          </p:cNvPr>
          <p:cNvSpPr txBox="1"/>
          <p:nvPr/>
        </p:nvSpPr>
        <p:spPr>
          <a:xfrm>
            <a:off x="1447800" y="6091535"/>
            <a:ext cx="3140603" cy="461665"/>
          </a:xfrm>
          <a:prstGeom prst="rect">
            <a:avLst/>
          </a:prstGeom>
          <a:noFill/>
        </p:spPr>
        <p:txBody>
          <a:bodyPr wrap="none" rtlCol="0">
            <a:spAutoFit/>
          </a:bodyPr>
          <a:lstStyle/>
          <a:p>
            <a:r>
              <a:rPr lang="en-US" dirty="0"/>
              <a:t>Broadcast in May 2014 </a:t>
            </a:r>
          </a:p>
        </p:txBody>
      </p:sp>
    </p:spTree>
    <p:extLst>
      <p:ext uri="{BB962C8B-B14F-4D97-AF65-F5344CB8AC3E}">
        <p14:creationId xmlns:p14="http://schemas.microsoft.com/office/powerpoint/2010/main" val="360215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555A72-27B0-4E7A-AF35-41AE0BABFA27}"/>
              </a:ext>
            </a:extLst>
          </p:cNvPr>
          <p:cNvPicPr>
            <a:picLocks noChangeAspect="1"/>
          </p:cNvPicPr>
          <p:nvPr/>
        </p:nvPicPr>
        <p:blipFill rotWithShape="1">
          <a:blip r:embed="rId2"/>
          <a:srcRect l="265" t="9630" r="1635" b="1851"/>
          <a:stretch/>
        </p:blipFill>
        <p:spPr>
          <a:xfrm>
            <a:off x="634999" y="0"/>
            <a:ext cx="10922001" cy="6070600"/>
          </a:xfrm>
          <a:prstGeom prst="rect">
            <a:avLst/>
          </a:prstGeom>
        </p:spPr>
      </p:pic>
      <p:sp>
        <p:nvSpPr>
          <p:cNvPr id="3" name="TextBox 2">
            <a:extLst>
              <a:ext uri="{FF2B5EF4-FFF2-40B4-BE49-F238E27FC236}">
                <a16:creationId xmlns:a16="http://schemas.microsoft.com/office/drawing/2014/main" id="{20C44B3A-DC7C-4701-BCE5-1B66778DFC38}"/>
              </a:ext>
            </a:extLst>
          </p:cNvPr>
          <p:cNvSpPr txBox="1"/>
          <p:nvPr/>
        </p:nvSpPr>
        <p:spPr>
          <a:xfrm>
            <a:off x="831994" y="6396335"/>
            <a:ext cx="10528010" cy="461665"/>
          </a:xfrm>
          <a:prstGeom prst="rect">
            <a:avLst/>
          </a:prstGeom>
          <a:noFill/>
        </p:spPr>
        <p:txBody>
          <a:bodyPr wrap="none" rtlCol="0">
            <a:spAutoFit/>
          </a:bodyPr>
          <a:lstStyle/>
          <a:p>
            <a:r>
              <a:rPr lang="en-US" sz="2400" dirty="0">
                <a:hlinkClick r:id="rId3"/>
              </a:rPr>
              <a:t>https://www.climaterealityproject.org/blog/7-best-ted-talks-about-climate-change</a:t>
            </a:r>
            <a:endParaRPr lang="en-US" sz="2400" dirty="0"/>
          </a:p>
        </p:txBody>
      </p:sp>
    </p:spTree>
    <p:extLst>
      <p:ext uri="{BB962C8B-B14F-4D97-AF65-F5344CB8AC3E}">
        <p14:creationId xmlns:p14="http://schemas.microsoft.com/office/powerpoint/2010/main" val="920307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849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328032" y="-5461"/>
            <a:ext cx="115359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Some consequences of Global Warming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Rectangle 2">
            <a:extLst>
              <a:ext uri="{FF2B5EF4-FFF2-40B4-BE49-F238E27FC236}">
                <a16:creationId xmlns:a16="http://schemas.microsoft.com/office/drawing/2014/main" id="{96D9BF8F-7127-45B5-95E8-1CA96E314E55}"/>
              </a:ext>
            </a:extLst>
          </p:cNvPr>
          <p:cNvSpPr/>
          <p:nvPr/>
        </p:nvSpPr>
        <p:spPr>
          <a:xfrm>
            <a:off x="244272" y="2716685"/>
            <a:ext cx="1963102" cy="2123658"/>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Global</a:t>
            </a:r>
          </a:p>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Climate</a:t>
            </a:r>
          </a:p>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Change</a:t>
            </a:r>
          </a:p>
        </p:txBody>
      </p:sp>
      <p:pic>
        <p:nvPicPr>
          <p:cNvPr id="6" name="Picture 5">
            <a:extLst>
              <a:ext uri="{FF2B5EF4-FFF2-40B4-BE49-F238E27FC236}">
                <a16:creationId xmlns:a16="http://schemas.microsoft.com/office/drawing/2014/main" id="{43936944-DCD9-4560-9C86-18DBA5C0F4B3}"/>
              </a:ext>
            </a:extLst>
          </p:cNvPr>
          <p:cNvPicPr>
            <a:picLocks noChangeAspect="1"/>
          </p:cNvPicPr>
          <p:nvPr/>
        </p:nvPicPr>
        <p:blipFill rotWithShape="1">
          <a:blip r:embed="rId2"/>
          <a:srcRect l="37454" t="13839" r="23835"/>
          <a:stretch/>
        </p:blipFill>
        <p:spPr>
          <a:xfrm>
            <a:off x="2411733" y="1112739"/>
            <a:ext cx="4370508" cy="5620012"/>
          </a:xfrm>
          <a:prstGeom prst="rect">
            <a:avLst/>
          </a:prstGeom>
        </p:spPr>
      </p:pic>
      <p:sp>
        <p:nvSpPr>
          <p:cNvPr id="7" name="Rectangle 6">
            <a:extLst>
              <a:ext uri="{FF2B5EF4-FFF2-40B4-BE49-F238E27FC236}">
                <a16:creationId xmlns:a16="http://schemas.microsoft.com/office/drawing/2014/main" id="{67484CAF-6099-42D8-93FE-F2DD23B810B6}"/>
              </a:ext>
            </a:extLst>
          </p:cNvPr>
          <p:cNvSpPr/>
          <p:nvPr/>
        </p:nvSpPr>
        <p:spPr>
          <a:xfrm>
            <a:off x="6921892" y="905383"/>
            <a:ext cx="5239639" cy="5632311"/>
          </a:xfrm>
          <a:prstGeom prst="rect">
            <a:avLst/>
          </a:prstGeom>
          <a:noFill/>
        </p:spPr>
        <p:txBody>
          <a:bodyPr wrap="none" lIns="91440" tIns="45720" rIns="91440" bIns="45720">
            <a:spAutoFit/>
          </a:bodyPr>
          <a:lstStyle/>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Polar i</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ce melting</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Sea level rise</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Extreme</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weather</a:t>
            </a:r>
          </a:p>
          <a:p>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(more strong storms,</a:t>
            </a:r>
          </a:p>
          <a:p>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wild fires, floods, and</a:t>
            </a:r>
          </a:p>
          <a:p>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severe droughts)</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Agricultural issues</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Spread of diseases</a:t>
            </a:r>
          </a:p>
          <a:p>
            <a:pPr marL="571500" indent="-571500">
              <a:buFont typeface="Arial" panose="020B0604020202020204" pitchFamily="34" charset="0"/>
              <a:buChar char="•"/>
            </a:pP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Loss of biodiversity</a:t>
            </a:r>
          </a:p>
        </p:txBody>
      </p:sp>
    </p:spTree>
    <p:extLst>
      <p:ext uri="{BB962C8B-B14F-4D97-AF65-F5344CB8AC3E}">
        <p14:creationId xmlns:p14="http://schemas.microsoft.com/office/powerpoint/2010/main" val="17657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71387-5A37-48C5-903D-99AE50B552A7}"/>
              </a:ext>
            </a:extLst>
          </p:cNvPr>
          <p:cNvSpPr/>
          <p:nvPr/>
        </p:nvSpPr>
        <p:spPr>
          <a:xfrm>
            <a:off x="-49080" y="-5461"/>
            <a:ext cx="122902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Consequences </a:t>
            </a:r>
            <a:r>
              <a:rPr lang="en-US" sz="5400" b="1" dirty="0" err="1">
                <a:ln w="9525">
                  <a:solidFill>
                    <a:schemeClr val="bg1"/>
                  </a:solidFill>
                  <a:prstDash val="solid"/>
                </a:ln>
                <a:effectLst>
                  <a:outerShdw blurRad="12700" dist="38100" dir="2700000" algn="tl" rotWithShape="0">
                    <a:schemeClr val="bg1">
                      <a:lumMod val="50000"/>
                    </a:schemeClr>
                  </a:outerShdw>
                </a:effectLst>
              </a:rPr>
              <a:t>contd</a:t>
            </a:r>
            <a:r>
              <a:rPr lang="en-US" sz="5400" b="1" dirty="0">
                <a:ln w="9525">
                  <a:solidFill>
                    <a:schemeClr val="bg1"/>
                  </a:solidFill>
                  <a:prstDash val="solid"/>
                </a:ln>
                <a:effectLst>
                  <a:outerShdw blurRad="12700" dist="38100" dir="2700000" algn="tl" rotWithShape="0">
                    <a:schemeClr val="bg1">
                      <a:lumMod val="50000"/>
                    </a:schemeClr>
                  </a:outerShdw>
                </a:effectLst>
              </a:rPr>
              <a:t>: “a threat multiplier”</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67484CAF-6099-42D8-93FE-F2DD23B810B6}"/>
              </a:ext>
            </a:extLst>
          </p:cNvPr>
          <p:cNvSpPr/>
          <p:nvPr/>
        </p:nvSpPr>
        <p:spPr>
          <a:xfrm>
            <a:off x="416156" y="905383"/>
            <a:ext cx="11636968" cy="5509200"/>
          </a:xfrm>
          <a:prstGeom prst="rect">
            <a:avLst/>
          </a:prstGeom>
          <a:noFill/>
        </p:spPr>
        <p:txBody>
          <a:bodyPr wrap="none" lIns="91440" tIns="45720" rIns="91440" bIns="45720">
            <a:spAutoFit/>
          </a:bodyPr>
          <a:lstStyle/>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Access to clean water reduced</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Ability to reliably grow food reduced</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Increasing numbers of climate migrants</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Economic impacts, especially to the poor</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Increasing rates of poverty</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Induced social/political instability</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Negative impacts on human health</a:t>
            </a:r>
          </a:p>
          <a:p>
            <a:pPr marL="571500" indent="-571500">
              <a:buFont typeface="Arial" panose="020B0604020202020204" pitchFamily="34" charset="0"/>
              <a:buChar cha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Wide disparities in vulnerability (&amp; culpability)</a:t>
            </a:r>
          </a:p>
        </p:txBody>
      </p:sp>
    </p:spTree>
    <p:extLst>
      <p:ext uri="{BB962C8B-B14F-4D97-AF65-F5344CB8AC3E}">
        <p14:creationId xmlns:p14="http://schemas.microsoft.com/office/powerpoint/2010/main" val="333013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BA057-4692-485D-9D03-705B19F9EBD2}"/>
              </a:ext>
            </a:extLst>
          </p:cNvPr>
          <p:cNvPicPr>
            <a:picLocks noChangeAspect="1"/>
          </p:cNvPicPr>
          <p:nvPr/>
        </p:nvPicPr>
        <p:blipFill rotWithShape="1">
          <a:blip r:embed="rId2"/>
          <a:srcRect l="50000" t="32553" r="21389" b="755"/>
          <a:stretch/>
        </p:blipFill>
        <p:spPr>
          <a:xfrm>
            <a:off x="4097" y="-5557"/>
            <a:ext cx="4173457" cy="4943317"/>
          </a:xfrm>
          <a:prstGeom prst="rect">
            <a:avLst/>
          </a:prstGeom>
        </p:spPr>
      </p:pic>
      <p:pic>
        <p:nvPicPr>
          <p:cNvPr id="5" name="Picture 4">
            <a:extLst>
              <a:ext uri="{FF2B5EF4-FFF2-40B4-BE49-F238E27FC236}">
                <a16:creationId xmlns:a16="http://schemas.microsoft.com/office/drawing/2014/main" id="{749A3458-4BA8-4FE3-B7FF-599A67F1F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33" y="962265"/>
            <a:ext cx="3272503" cy="4933470"/>
          </a:xfrm>
          <a:prstGeom prst="rect">
            <a:avLst/>
          </a:prstGeom>
        </p:spPr>
      </p:pic>
      <p:pic>
        <p:nvPicPr>
          <p:cNvPr id="6" name="Picture 5">
            <a:extLst>
              <a:ext uri="{FF2B5EF4-FFF2-40B4-BE49-F238E27FC236}">
                <a16:creationId xmlns:a16="http://schemas.microsoft.com/office/drawing/2014/main" id="{6414A5AE-6EF0-47CE-BBE4-5B5998CD0570}"/>
              </a:ext>
            </a:extLst>
          </p:cNvPr>
          <p:cNvPicPr>
            <a:picLocks noChangeAspect="1"/>
          </p:cNvPicPr>
          <p:nvPr/>
        </p:nvPicPr>
        <p:blipFill rotWithShape="1">
          <a:blip r:embed="rId4">
            <a:extLst>
              <a:ext uri="{28A0092B-C50C-407E-A947-70E740481C1C}">
                <a14:useLocalDpi xmlns:a14="http://schemas.microsoft.com/office/drawing/2010/main" val="0"/>
              </a:ext>
            </a:extLst>
          </a:blip>
          <a:srcRect t="542" b="22275"/>
          <a:stretch/>
        </p:blipFill>
        <p:spPr>
          <a:xfrm>
            <a:off x="8385215" y="1914681"/>
            <a:ext cx="3799165" cy="4943317"/>
          </a:xfrm>
          <a:prstGeom prst="rect">
            <a:avLst/>
          </a:prstGeom>
        </p:spPr>
      </p:pic>
    </p:spTree>
    <p:extLst>
      <p:ext uri="{BB962C8B-B14F-4D97-AF65-F5344CB8AC3E}">
        <p14:creationId xmlns:p14="http://schemas.microsoft.com/office/powerpoint/2010/main" val="4004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5B53B-FE0C-44B6-9FAC-D59A46BA6580}"/>
              </a:ext>
            </a:extLst>
          </p:cNvPr>
          <p:cNvPicPr>
            <a:picLocks noChangeAspect="1"/>
          </p:cNvPicPr>
          <p:nvPr/>
        </p:nvPicPr>
        <p:blipFill rotWithShape="1">
          <a:blip r:embed="rId2"/>
          <a:srcRect l="907" t="9333" r="1733" b="7556"/>
          <a:stretch/>
        </p:blipFill>
        <p:spPr>
          <a:xfrm>
            <a:off x="-6565" y="0"/>
            <a:ext cx="9744391" cy="6187440"/>
          </a:xfrm>
          <a:prstGeom prst="rect">
            <a:avLst/>
          </a:prstGeom>
        </p:spPr>
      </p:pic>
      <p:sp>
        <p:nvSpPr>
          <p:cNvPr id="3" name="TextBox 2">
            <a:extLst>
              <a:ext uri="{FF2B5EF4-FFF2-40B4-BE49-F238E27FC236}">
                <a16:creationId xmlns:a16="http://schemas.microsoft.com/office/drawing/2014/main" id="{A861791C-53D8-47B4-B13A-96354C7B73E0}"/>
              </a:ext>
            </a:extLst>
          </p:cNvPr>
          <p:cNvSpPr txBox="1"/>
          <p:nvPr/>
        </p:nvSpPr>
        <p:spPr>
          <a:xfrm>
            <a:off x="2563238" y="6396335"/>
            <a:ext cx="7065524" cy="461665"/>
          </a:xfrm>
          <a:prstGeom prst="rect">
            <a:avLst/>
          </a:prstGeom>
          <a:noFill/>
        </p:spPr>
        <p:txBody>
          <a:bodyPr wrap="none" rtlCol="0">
            <a:spAutoFit/>
          </a:bodyPr>
          <a:lstStyle/>
          <a:p>
            <a:r>
              <a:rPr lang="en-US" sz="2400" dirty="0">
                <a:hlinkClick r:id="rId3"/>
              </a:rPr>
              <a:t>https://time.com/5669069/time-climate-change-issue/</a:t>
            </a:r>
            <a:endParaRPr lang="en-US" sz="2400" dirty="0"/>
          </a:p>
        </p:txBody>
      </p:sp>
      <p:sp>
        <p:nvSpPr>
          <p:cNvPr id="5" name="Rectangle 4">
            <a:extLst>
              <a:ext uri="{FF2B5EF4-FFF2-40B4-BE49-F238E27FC236}">
                <a16:creationId xmlns:a16="http://schemas.microsoft.com/office/drawing/2014/main" id="{E31AFF11-A968-4A7D-9291-56AC8EE60D0A}"/>
              </a:ext>
            </a:extLst>
          </p:cNvPr>
          <p:cNvSpPr/>
          <p:nvPr/>
        </p:nvSpPr>
        <p:spPr>
          <a:xfrm>
            <a:off x="6343650" y="4895850"/>
            <a:ext cx="3790950" cy="150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2880AF2-1FE2-4D64-AA6E-35A0ED188E02}"/>
              </a:ext>
            </a:extLst>
          </p:cNvPr>
          <p:cNvSpPr txBox="1"/>
          <p:nvPr/>
        </p:nvSpPr>
        <p:spPr>
          <a:xfrm>
            <a:off x="5753101" y="1691982"/>
            <a:ext cx="6153031" cy="4154984"/>
          </a:xfrm>
          <a:prstGeom prst="rect">
            <a:avLst/>
          </a:prstGeom>
          <a:noFill/>
        </p:spPr>
        <p:txBody>
          <a:bodyPr wrap="none" rtlCol="0">
            <a:spAutoFit/>
          </a:bodyPr>
          <a:lstStyle/>
          <a:p>
            <a:r>
              <a:rPr lang="en-US" sz="2400" dirty="0"/>
              <a:t>Some article titles:</a:t>
            </a:r>
          </a:p>
          <a:p>
            <a:pPr marL="342900" indent="-342900">
              <a:buFont typeface="Arial" panose="020B0604020202020204" pitchFamily="34" charset="0"/>
              <a:buChar char="•"/>
            </a:pPr>
            <a:r>
              <a:rPr lang="en-US" sz="2400" dirty="0"/>
              <a:t>2050: How Earth Survived</a:t>
            </a:r>
          </a:p>
          <a:p>
            <a:pPr marL="342900" indent="-342900">
              <a:buFont typeface="Arial" panose="020B0604020202020204" pitchFamily="34" charset="0"/>
              <a:buChar char="•"/>
            </a:pPr>
            <a:r>
              <a:rPr lang="en-US" sz="2400" dirty="0"/>
              <a:t>Why I Have Hope for the Climate-Change</a:t>
            </a:r>
          </a:p>
          <a:p>
            <a:r>
              <a:rPr lang="en-US" sz="2400" dirty="0"/>
              <a:t>Battles to Come (by Al Gore)</a:t>
            </a:r>
          </a:p>
          <a:p>
            <a:pPr marL="342900" indent="-342900">
              <a:buFont typeface="Arial" panose="020B0604020202020204" pitchFamily="34" charset="0"/>
              <a:buChar char="•"/>
            </a:pPr>
            <a:r>
              <a:rPr lang="en-US" sz="2400" dirty="0"/>
              <a:t>The Hottest City on Earth</a:t>
            </a:r>
          </a:p>
          <a:p>
            <a:pPr marL="342900" indent="-342900">
              <a:buFont typeface="Arial" panose="020B0604020202020204" pitchFamily="34" charset="0"/>
              <a:buChar char="•"/>
            </a:pPr>
            <a:r>
              <a:rPr lang="en-US" sz="2400" dirty="0"/>
              <a:t>The Tipping Point: Amazon on the Brink</a:t>
            </a:r>
          </a:p>
          <a:p>
            <a:pPr marL="342900" indent="-342900">
              <a:buFont typeface="Arial" panose="020B0604020202020204" pitchFamily="34" charset="0"/>
              <a:buChar char="•"/>
            </a:pPr>
            <a:r>
              <a:rPr lang="en-US" sz="2400" dirty="0"/>
              <a:t>The Great Green Wall (Project) of Africa</a:t>
            </a:r>
          </a:p>
          <a:p>
            <a:pPr marL="342900" indent="-342900">
              <a:buFont typeface="Arial" panose="020B0604020202020204" pitchFamily="34" charset="0"/>
              <a:buChar char="•"/>
            </a:pPr>
            <a:r>
              <a:rPr lang="en-US" sz="2400" dirty="0"/>
              <a:t>Take a Walk on the Rewilding Side</a:t>
            </a:r>
          </a:p>
          <a:p>
            <a:pPr marL="342900" indent="-342900">
              <a:buFont typeface="Arial" panose="020B0604020202020204" pitchFamily="34" charset="0"/>
              <a:buChar char="•"/>
            </a:pPr>
            <a:r>
              <a:rPr lang="en-US" sz="2400" dirty="0"/>
              <a:t>The Climate Caucuses</a:t>
            </a:r>
          </a:p>
          <a:p>
            <a:pPr marL="342900" indent="-342900">
              <a:buFont typeface="Arial" panose="020B0604020202020204" pitchFamily="34" charset="0"/>
              <a:buChar char="•"/>
            </a:pPr>
            <a:r>
              <a:rPr lang="en-US" sz="2400" dirty="0"/>
              <a:t>No Person is an Island</a:t>
            </a:r>
          </a:p>
          <a:p>
            <a:pPr marL="342900" indent="-342900">
              <a:buFont typeface="Arial" panose="020B0604020202020204" pitchFamily="34" charset="0"/>
              <a:buChar char="•"/>
            </a:pPr>
            <a:r>
              <a:rPr lang="en-US" sz="2400" dirty="0"/>
              <a:t>Can We Innovate Our Way Out Of This Mess?</a:t>
            </a:r>
          </a:p>
        </p:txBody>
      </p:sp>
    </p:spTree>
    <p:extLst>
      <p:ext uri="{BB962C8B-B14F-4D97-AF65-F5344CB8AC3E}">
        <p14:creationId xmlns:p14="http://schemas.microsoft.com/office/powerpoint/2010/main" val="257005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61791C-53D8-47B4-B13A-96354C7B73E0}"/>
              </a:ext>
            </a:extLst>
          </p:cNvPr>
          <p:cNvSpPr txBox="1"/>
          <p:nvPr/>
        </p:nvSpPr>
        <p:spPr>
          <a:xfrm>
            <a:off x="2563238" y="6396335"/>
            <a:ext cx="6294224" cy="461665"/>
          </a:xfrm>
          <a:prstGeom prst="rect">
            <a:avLst/>
          </a:prstGeom>
          <a:noFill/>
        </p:spPr>
        <p:txBody>
          <a:bodyPr wrap="none" rtlCol="0">
            <a:spAutoFit/>
          </a:bodyPr>
          <a:lstStyle/>
          <a:p>
            <a:r>
              <a:rPr lang="en-US" sz="2400" dirty="0">
                <a:hlinkClick r:id="rId2"/>
              </a:rPr>
              <a:t>https://www.nationalgeographic.com/magazine/</a:t>
            </a:r>
            <a:endParaRPr lang="en-US" sz="2400" dirty="0"/>
          </a:p>
        </p:txBody>
      </p:sp>
      <p:pic>
        <p:nvPicPr>
          <p:cNvPr id="5" name="Picture 4">
            <a:extLst>
              <a:ext uri="{FF2B5EF4-FFF2-40B4-BE49-F238E27FC236}">
                <a16:creationId xmlns:a16="http://schemas.microsoft.com/office/drawing/2014/main" id="{B0AF55B6-9C5D-4505-83F7-24236BBD3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35450" cy="5577840"/>
          </a:xfrm>
          <a:prstGeom prst="rect">
            <a:avLst/>
          </a:prstGeom>
        </p:spPr>
      </p:pic>
      <p:pic>
        <p:nvPicPr>
          <p:cNvPr id="7" name="Picture 6">
            <a:extLst>
              <a:ext uri="{FF2B5EF4-FFF2-40B4-BE49-F238E27FC236}">
                <a16:creationId xmlns:a16="http://schemas.microsoft.com/office/drawing/2014/main" id="{66D18160-9282-48A3-B38E-44FEDB2D4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275" y="0"/>
            <a:ext cx="3835450" cy="5577840"/>
          </a:xfrm>
          <a:prstGeom prst="rect">
            <a:avLst/>
          </a:prstGeom>
        </p:spPr>
      </p:pic>
      <p:pic>
        <p:nvPicPr>
          <p:cNvPr id="9" name="Picture 8">
            <a:extLst>
              <a:ext uri="{FF2B5EF4-FFF2-40B4-BE49-F238E27FC236}">
                <a16:creationId xmlns:a16="http://schemas.microsoft.com/office/drawing/2014/main" id="{1BE0DA9D-54A9-4199-92D4-429E86037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9022" y="0"/>
            <a:ext cx="3812977" cy="5577840"/>
          </a:xfrm>
          <a:prstGeom prst="rect">
            <a:avLst/>
          </a:prstGeom>
        </p:spPr>
      </p:pic>
    </p:spTree>
    <p:extLst>
      <p:ext uri="{BB962C8B-B14F-4D97-AF65-F5344CB8AC3E}">
        <p14:creationId xmlns:p14="http://schemas.microsoft.com/office/powerpoint/2010/main" val="399495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TotalTime>
  <Words>1726</Words>
  <Application>Microsoft Office PowerPoint</Application>
  <PresentationFormat>Widescreen</PresentationFormat>
  <Paragraphs>247</Paragraphs>
  <Slides>62</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Gustavus Adolphus College Nobel Conference 55 (2019): Climate Changed: Facing Our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so much growth?  Population &amp; “Development”</vt:lpstr>
      <vt:lpstr>United Nation’s Intergovernmental Panel on Climate ChangeI (IPCC) Reports (Consensus of Thousands of Experts)</vt:lpstr>
      <vt:lpstr>(United States) FOURTH NATIONAL CLIMATE ASSESSMENT (2017-2018)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Flaten</dc:creator>
  <cp:lastModifiedBy>James A Flaten</cp:lastModifiedBy>
  <cp:revision>111</cp:revision>
  <cp:lastPrinted>2019-10-05T13:16:29Z</cp:lastPrinted>
  <dcterms:created xsi:type="dcterms:W3CDTF">2019-07-10T01:44:49Z</dcterms:created>
  <dcterms:modified xsi:type="dcterms:W3CDTF">2019-10-08T17:08:13Z</dcterms:modified>
</cp:coreProperties>
</file>