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5" r:id="rId2"/>
    <p:sldMasterId id="2147483755" r:id="rId3"/>
    <p:sldMasterId id="2147483766" r:id="rId4"/>
    <p:sldMasterId id="2147483777" r:id="rId5"/>
    <p:sldMasterId id="2147483789" r:id="rId6"/>
  </p:sldMasterIdLst>
  <p:notesMasterIdLst>
    <p:notesMasterId r:id="rId58"/>
  </p:notesMasterIdLst>
  <p:handoutMasterIdLst>
    <p:handoutMasterId r:id="rId59"/>
  </p:handoutMasterIdLst>
  <p:sldIdLst>
    <p:sldId id="257" r:id="rId7"/>
    <p:sldId id="258" r:id="rId8"/>
    <p:sldId id="259" r:id="rId9"/>
    <p:sldId id="260" r:id="rId10"/>
    <p:sldId id="261" r:id="rId11"/>
    <p:sldId id="262" r:id="rId12"/>
    <p:sldId id="310" r:id="rId13"/>
    <p:sldId id="313"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304" r:id="rId29"/>
    <p:sldId id="277" r:id="rId30"/>
    <p:sldId id="278" r:id="rId31"/>
    <p:sldId id="309" r:id="rId32"/>
    <p:sldId id="279" r:id="rId33"/>
    <p:sldId id="280" r:id="rId34"/>
    <p:sldId id="296" r:id="rId35"/>
    <p:sldId id="302" r:id="rId36"/>
    <p:sldId id="307" r:id="rId37"/>
    <p:sldId id="290" r:id="rId38"/>
    <p:sldId id="285" r:id="rId39"/>
    <p:sldId id="314" r:id="rId40"/>
    <p:sldId id="306" r:id="rId41"/>
    <p:sldId id="297" r:id="rId42"/>
    <p:sldId id="303" r:id="rId43"/>
    <p:sldId id="312" r:id="rId44"/>
    <p:sldId id="286" r:id="rId45"/>
    <p:sldId id="288" r:id="rId46"/>
    <p:sldId id="289" r:id="rId47"/>
    <p:sldId id="291" r:id="rId48"/>
    <p:sldId id="292" r:id="rId49"/>
    <p:sldId id="308" r:id="rId50"/>
    <p:sldId id="293" r:id="rId51"/>
    <p:sldId id="294" r:id="rId52"/>
    <p:sldId id="299" r:id="rId53"/>
    <p:sldId id="301" r:id="rId54"/>
    <p:sldId id="311" r:id="rId55"/>
    <p:sldId id="305" r:id="rId56"/>
    <p:sldId id="300" r:id="rId57"/>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00" autoAdjust="0"/>
  </p:normalViewPr>
  <p:slideViewPr>
    <p:cSldViewPr>
      <p:cViewPr varScale="1">
        <p:scale>
          <a:sx n="53" d="100"/>
          <a:sy n="53" d="100"/>
        </p:scale>
        <p:origin x="-14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3550"/>
          </a:xfrm>
          <a:prstGeom prst="rect">
            <a:avLst/>
          </a:prstGeom>
        </p:spPr>
        <p:txBody>
          <a:bodyPr vert="horz" lIns="92958" tIns="46479" rIns="92958" bIns="46479" rtlCol="0"/>
          <a:lstStyle>
            <a:lvl1pPr algn="r">
              <a:defRPr sz="1200"/>
            </a:lvl1pPr>
          </a:lstStyle>
          <a:p>
            <a:fld id="{539519DE-C26E-45CA-88FA-E8E6168845C6}" type="datetimeFigureOut">
              <a:rPr lang="en-US" smtClean="0"/>
              <a:t>8/17/2014</a:t>
            </a:fld>
            <a:endParaRPr lang="en-US"/>
          </a:p>
        </p:txBody>
      </p:sp>
      <p:sp>
        <p:nvSpPr>
          <p:cNvPr id="4" name="Footer Placeholder 3"/>
          <p:cNvSpPr>
            <a:spLocks noGrp="1"/>
          </p:cNvSpPr>
          <p:nvPr>
            <p:ph type="ftr" sz="quarter" idx="2"/>
          </p:nvPr>
        </p:nvSpPr>
        <p:spPr>
          <a:xfrm>
            <a:off x="0" y="8805841"/>
            <a:ext cx="3032337" cy="463550"/>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05841"/>
            <a:ext cx="3032337" cy="463550"/>
          </a:xfrm>
          <a:prstGeom prst="rect">
            <a:avLst/>
          </a:prstGeom>
        </p:spPr>
        <p:txBody>
          <a:bodyPr vert="horz" lIns="92958" tIns="46479" rIns="92958" bIns="46479" rtlCol="0" anchor="b"/>
          <a:lstStyle>
            <a:lvl1pPr algn="r">
              <a:defRPr sz="1200"/>
            </a:lvl1pPr>
          </a:lstStyle>
          <a:p>
            <a:fld id="{E502DB4C-BDF4-48A2-8649-43DB709132AC}" type="slidenum">
              <a:rPr lang="en-US" smtClean="0"/>
              <a:t>‹#›</a:t>
            </a:fld>
            <a:endParaRPr lang="en-US"/>
          </a:p>
        </p:txBody>
      </p:sp>
    </p:spTree>
    <p:extLst>
      <p:ext uri="{BB962C8B-B14F-4D97-AF65-F5344CB8AC3E}">
        <p14:creationId xmlns:p14="http://schemas.microsoft.com/office/powerpoint/2010/main" val="1457306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63744" y="0"/>
            <a:ext cx="3032337" cy="463550"/>
          </a:xfrm>
          <a:prstGeom prst="rect">
            <a:avLst/>
          </a:prstGeom>
        </p:spPr>
        <p:txBody>
          <a:bodyPr vert="horz" lIns="92958" tIns="46479" rIns="92958" bIns="46479" rtlCol="0"/>
          <a:lstStyle>
            <a:lvl1pPr algn="r">
              <a:defRPr sz="1200"/>
            </a:lvl1pPr>
          </a:lstStyle>
          <a:p>
            <a:fld id="{0FFF8374-9783-41ED-9479-A5C38FD40428}" type="datetimeFigureOut">
              <a:rPr lang="en-US" smtClean="0"/>
              <a:pPr/>
              <a:t>8/17/2014</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9770" y="4403725"/>
            <a:ext cx="5598160" cy="4171950"/>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32337" cy="463550"/>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05841"/>
            <a:ext cx="3032337" cy="463550"/>
          </a:xfrm>
          <a:prstGeom prst="rect">
            <a:avLst/>
          </a:prstGeom>
        </p:spPr>
        <p:txBody>
          <a:bodyPr vert="horz" lIns="92958" tIns="46479" rIns="92958" bIns="46479" rtlCol="0" anchor="b"/>
          <a:lstStyle>
            <a:lvl1pPr algn="r">
              <a:defRPr sz="1200"/>
            </a:lvl1pPr>
          </a:lstStyle>
          <a:p>
            <a:fld id="{21F60031-1F94-4074-B2A6-DAE14DE2EBB7}" type="slidenum">
              <a:rPr lang="en-US" smtClean="0"/>
              <a:pPr/>
              <a:t>‹#›</a:t>
            </a:fld>
            <a:endParaRPr lang="en-US"/>
          </a:p>
        </p:txBody>
      </p:sp>
    </p:spTree>
    <p:extLst>
      <p:ext uri="{BB962C8B-B14F-4D97-AF65-F5344CB8AC3E}">
        <p14:creationId xmlns:p14="http://schemas.microsoft.com/office/powerpoint/2010/main" val="2871363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Note-Test by sucking on it- cannot have pressure above 15psi (We are about 14.2 psi here, so blowing on it would blow it out)</a:t>
            </a:r>
            <a:endParaRPr lang="en-US" b="0" dirty="0"/>
          </a:p>
        </p:txBody>
      </p:sp>
      <p:sp>
        <p:nvSpPr>
          <p:cNvPr id="4" name="Slide Number Placeholder 3"/>
          <p:cNvSpPr>
            <a:spLocks noGrp="1"/>
          </p:cNvSpPr>
          <p:nvPr>
            <p:ph type="sldNum" sz="quarter" idx="10"/>
          </p:nvPr>
        </p:nvSpPr>
        <p:spPr/>
        <p:txBody>
          <a:bodyPr/>
          <a:lstStyle/>
          <a:p>
            <a:fld id="{21F60031-1F94-4074-B2A6-DAE14DE2EBB7}"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RTC must have battery to run</a:t>
            </a:r>
          </a:p>
          <a:p>
            <a:r>
              <a:rPr lang="en-US" dirty="0" smtClean="0"/>
              <a:t>Make sure to</a:t>
            </a:r>
            <a:r>
              <a:rPr lang="en-US" baseline="0" dirty="0" smtClean="0"/>
              <a:t> unplug the </a:t>
            </a:r>
            <a:r>
              <a:rPr lang="en-US" baseline="0" dirty="0" err="1" smtClean="0"/>
              <a:t>arduino</a:t>
            </a:r>
            <a:r>
              <a:rPr lang="en-US" baseline="0" dirty="0" smtClean="0"/>
              <a:t>, otherwise files wont save properly</a:t>
            </a:r>
            <a:endParaRPr lang="en-US" dirty="0"/>
          </a:p>
        </p:txBody>
      </p:sp>
      <p:sp>
        <p:nvSpPr>
          <p:cNvPr id="4" name="Slide Number Placeholder 3"/>
          <p:cNvSpPr>
            <a:spLocks noGrp="1"/>
          </p:cNvSpPr>
          <p:nvPr>
            <p:ph type="sldNum" sz="quarter" idx="10"/>
          </p:nvPr>
        </p:nvSpPr>
        <p:spPr/>
        <p:txBody>
          <a:bodyPr/>
          <a:lstStyle/>
          <a:p>
            <a:fld id="{21F60031-1F94-4074-B2A6-DAE14DE2EBB7}"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Servos use the library </a:t>
            </a:r>
            <a:r>
              <a:rPr lang="en-US" dirty="0" err="1" smtClean="0">
                <a:latin typeface="Courier New" pitchFamily="49" charset="0"/>
                <a:cs typeface="Courier New" pitchFamily="49" charset="0"/>
              </a:rPr>
              <a:t>Servo.h</a:t>
            </a:r>
            <a:endParaRPr lang="en-US" dirty="0" smtClean="0">
              <a:latin typeface="Courier New" pitchFamily="49" charset="0"/>
              <a:cs typeface="Courier New" pitchFamily="49" charset="0"/>
            </a:endParaRPr>
          </a:p>
          <a:p>
            <a:r>
              <a:rPr lang="en-US" dirty="0" smtClean="0">
                <a:cs typeface="Courier New" pitchFamily="49" charset="0"/>
              </a:rPr>
              <a:t>Only a few simple commands: </a:t>
            </a:r>
            <a:r>
              <a:rPr lang="en-US" dirty="0" smtClean="0">
                <a:latin typeface="Courier New" pitchFamily="49" charset="0"/>
                <a:cs typeface="Courier New" pitchFamily="49" charset="0"/>
              </a:rPr>
              <a:t>attach, read, write</a:t>
            </a:r>
          </a:p>
          <a:p>
            <a:r>
              <a:rPr lang="en-US" dirty="0" smtClean="0">
                <a:cs typeface="Courier New" pitchFamily="49" charset="0"/>
              </a:rPr>
              <a:t>Our servos only go 180°</a:t>
            </a:r>
          </a:p>
          <a:p>
            <a:r>
              <a:rPr lang="en-US" dirty="0" smtClean="0">
                <a:cs typeface="Courier New" pitchFamily="49" charset="0"/>
              </a:rPr>
              <a:t>Can modify to spin 360°(Have to disassemble the motor and modify gears, not that easy) </a:t>
            </a:r>
          </a:p>
          <a:p>
            <a:r>
              <a:rPr lang="en-US" dirty="0" smtClean="0">
                <a:cs typeface="Courier New" pitchFamily="49" charset="0"/>
              </a:rPr>
              <a:t>Often better to use a stepper motor for full rotation</a:t>
            </a:r>
          </a:p>
          <a:p>
            <a:r>
              <a:rPr lang="en-US" dirty="0" smtClean="0">
                <a:cs typeface="Courier New" pitchFamily="49" charset="0"/>
              </a:rPr>
              <a:t>Can have it go specific degree increments</a:t>
            </a:r>
          </a:p>
          <a:p>
            <a:r>
              <a:rPr lang="en-US" dirty="0" smtClean="0">
                <a:cs typeface="Courier New" pitchFamily="49" charset="0"/>
              </a:rPr>
              <a:t>Disables </a:t>
            </a:r>
            <a:r>
              <a:rPr lang="en-US" dirty="0" err="1" smtClean="0">
                <a:latin typeface="Courier New" pitchFamily="49" charset="0"/>
                <a:cs typeface="Courier New" pitchFamily="49" charset="0"/>
              </a:rPr>
              <a:t>analogWrite</a:t>
            </a:r>
            <a:r>
              <a:rPr lang="en-US" dirty="0" smtClean="0">
                <a:latin typeface="Courier New" pitchFamily="49" charset="0"/>
                <a:cs typeface="Courier New" pitchFamily="49" charset="0"/>
              </a:rPr>
              <a:t>()</a:t>
            </a:r>
            <a:r>
              <a:rPr lang="en-US" dirty="0" smtClean="0">
                <a:cs typeface="Courier New" pitchFamily="49" charset="0"/>
              </a:rPr>
              <a:t> on pins 9 and 10</a:t>
            </a:r>
          </a:p>
          <a:p>
            <a:endParaRPr lang="en-US" dirty="0"/>
          </a:p>
        </p:txBody>
      </p:sp>
      <p:sp>
        <p:nvSpPr>
          <p:cNvPr id="4" name="Slide Number Placeholder 3"/>
          <p:cNvSpPr>
            <a:spLocks noGrp="1"/>
          </p:cNvSpPr>
          <p:nvPr>
            <p:ph type="sldNum" sz="quarter" idx="10"/>
          </p:nvPr>
        </p:nvSpPr>
        <p:spPr/>
        <p:txBody>
          <a:bodyPr/>
          <a:lstStyle/>
          <a:p>
            <a:fld id="{21F60031-1F94-4074-B2A6-DAE14DE2EBB7}"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F60031-1F94-4074-B2A6-DAE14DE2EBB7}" type="slidenum">
              <a:rPr lang="en-US" smtClean="0"/>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E8CA48-77A6-48CC-98E1-9674659E9EDA}" type="datetimeFigureOut">
              <a:rPr lang="en-US" smtClean="0"/>
              <a:pPr/>
              <a:t>8/17/2014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2127288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8CA48-77A6-48CC-98E1-9674659E9EDA}" type="datetimeFigureOut">
              <a:rPr lang="en-US" smtClean="0"/>
              <a:pPr/>
              <a:t>8/17/2014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1154798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8CA48-77A6-48CC-98E1-9674659E9EDA}" type="datetimeFigureOut">
              <a:rPr lang="en-US" smtClean="0"/>
              <a:pPr/>
              <a:t>8/17/2014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3999650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12"/>
        <p:cNvGrpSpPr/>
        <p:nvPr/>
      </p:nvGrpSpPr>
      <p:grpSpPr>
        <a:xfrm>
          <a:off x="0" y="0"/>
          <a:ext cx="0" cy="0"/>
          <a:chOff x="0" y="0"/>
          <a:chExt cx="0" cy="0"/>
        </a:xfrm>
      </p:grpSpPr>
      <p:sp>
        <p:nvSpPr>
          <p:cNvPr id="3" name="Shape 13"/>
          <p:cNvSpPr>
            <a:spLocks noChangeArrowheads="1"/>
          </p:cNvSpPr>
          <p:nvPr/>
        </p:nvSpPr>
        <p:spPr bwMode="auto">
          <a:xfrm>
            <a:off x="-4763" y="0"/>
            <a:ext cx="9148763" cy="6862763"/>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 name="Shape 14"/>
          <p:cNvSpPr txBox="1">
            <a:spLocks noGrp="1"/>
          </p:cNvSpPr>
          <p:nvPr>
            <p:ph type="ctrTitle"/>
          </p:nvPr>
        </p:nvSpPr>
        <p:spPr>
          <a:xfrm>
            <a:off x="685800" y="1371600"/>
            <a:ext cx="7772400" cy="1143000"/>
          </a:xfrm>
          <a:prstGeom prst="rect">
            <a:avLst/>
          </a:prstGeom>
          <a:noFill/>
          <a:ln>
            <a:noFill/>
          </a:ln>
        </p:spPr>
        <p:txBody>
          <a:bodyPr/>
          <a:lstStyle>
            <a:lvl1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1pPr>
            <a:lvl2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2pPr>
            <a:lvl3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3pPr>
            <a:lvl4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4pPr>
            <a:lvl5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rgbClr val="7A0019"/>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rgbClr val="7A0019"/>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rgbClr val="7A0019"/>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rgbClr val="7A0019"/>
                </a:solidFill>
                <a:latin typeface="Arial"/>
                <a:ea typeface="Arial"/>
                <a:cs typeface="Arial"/>
                <a:sym typeface="Arial"/>
              </a:defRPr>
            </a:lvl9pPr>
          </a:lstStyle>
          <a:p>
            <a:r>
              <a:rPr lang="en-US" smtClean="0"/>
              <a:t>Click to edit Master title style</a:t>
            </a:r>
            <a:endParaRPr/>
          </a:p>
        </p:txBody>
      </p:sp>
    </p:spTree>
    <p:extLst>
      <p:ext uri="{BB962C8B-B14F-4D97-AF65-F5344CB8AC3E}">
        <p14:creationId xmlns:p14="http://schemas.microsoft.com/office/powerpoint/2010/main" val="3417697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2"/>
        <p:cNvGrpSpPr/>
        <p:nvPr/>
      </p:nvGrpSpPr>
      <p:grpSpPr>
        <a:xfrm>
          <a:off x="0" y="0"/>
          <a:ext cx="0" cy="0"/>
          <a:chOff x="0" y="0"/>
          <a:chExt cx="0" cy="0"/>
        </a:xfrm>
      </p:grpSpPr>
      <p:sp>
        <p:nvSpPr>
          <p:cNvPr id="3" name="Shape 13"/>
          <p:cNvSpPr>
            <a:spLocks noChangeArrowheads="1"/>
          </p:cNvSpPr>
          <p:nvPr/>
        </p:nvSpPr>
        <p:spPr bwMode="auto">
          <a:xfrm>
            <a:off x="-4763" y="0"/>
            <a:ext cx="9148763" cy="6862763"/>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 name="Shape 14"/>
          <p:cNvSpPr txBox="1">
            <a:spLocks noGrp="1"/>
          </p:cNvSpPr>
          <p:nvPr>
            <p:ph type="ctrTitle"/>
          </p:nvPr>
        </p:nvSpPr>
        <p:spPr>
          <a:xfrm>
            <a:off x="685800" y="1371600"/>
            <a:ext cx="7772400" cy="1143000"/>
          </a:xfrm>
          <a:prstGeom prst="rect">
            <a:avLst/>
          </a:prstGeom>
          <a:noFill/>
          <a:ln>
            <a:noFill/>
          </a:ln>
        </p:spPr>
        <p:txBody>
          <a:bodyPr/>
          <a:lstStyle>
            <a:lvl1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1pPr>
            <a:lvl2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2pPr>
            <a:lvl3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3pPr>
            <a:lvl4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4pPr>
            <a:lvl5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rgbClr val="7A0019"/>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rgbClr val="7A0019"/>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rgbClr val="7A0019"/>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rgbClr val="7A0019"/>
                </a:solidFill>
                <a:latin typeface="Arial"/>
                <a:ea typeface="Arial"/>
                <a:cs typeface="Arial"/>
                <a:sym typeface="Arial"/>
              </a:defRPr>
            </a:lvl9pPr>
          </a:lstStyle>
          <a:p>
            <a:r>
              <a:rPr lang="en-US" smtClean="0"/>
              <a:t>Click to edit Master title style</a:t>
            </a:r>
            <a:endParaRPr/>
          </a:p>
        </p:txBody>
      </p:sp>
    </p:spTree>
    <p:extLst>
      <p:ext uri="{BB962C8B-B14F-4D97-AF65-F5344CB8AC3E}">
        <p14:creationId xmlns:p14="http://schemas.microsoft.com/office/powerpoint/2010/main" val="3690759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85800" y="304800"/>
            <a:ext cx="7772400" cy="1143000"/>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17" name="Shape 17"/>
          <p:cNvSpPr txBox="1">
            <a:spLocks noGrp="1"/>
          </p:cNvSpPr>
          <p:nvPr>
            <p:ph type="body" idx="1"/>
          </p:nvPr>
        </p:nvSpPr>
        <p:spPr>
          <a:xfrm>
            <a:off x="685800" y="1752600"/>
            <a:ext cx="7772400" cy="4267199"/>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4210881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23887" y="1709738"/>
            <a:ext cx="7886700" cy="2852737"/>
          </a:xfrm>
          <a:prstGeom prst="rect">
            <a:avLst/>
          </a:prstGeom>
          <a:noFill/>
          <a:ln>
            <a:noFill/>
          </a:ln>
        </p:spPr>
        <p:txBody>
          <a:bodyPr anchor="b"/>
          <a:lstStyle>
            <a:lvl1pPr rtl="0">
              <a:defRPr sz="60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20" name="Shape 20"/>
          <p:cNvSpPr txBox="1">
            <a:spLocks noGrp="1"/>
          </p:cNvSpPr>
          <p:nvPr>
            <p:ph type="body" idx="1"/>
          </p:nvPr>
        </p:nvSpPr>
        <p:spPr>
          <a:xfrm>
            <a:off x="623887" y="4589462"/>
            <a:ext cx="7886700" cy="1500187"/>
          </a:xfrm>
          <a:prstGeom prst="rect">
            <a:avLst/>
          </a:prstGeom>
          <a:noFill/>
          <a:ln>
            <a:noFill/>
          </a:ln>
        </p:spPr>
        <p:txBody>
          <a:bodyPr/>
          <a:lstStyle>
            <a:lvl1pPr marL="0" indent="0" rtl="0">
              <a:buFont typeface="Arial"/>
              <a:buNone/>
              <a:defRPr sz="2400"/>
            </a:lvl1pPr>
            <a:lvl2pPr marL="457200" indent="0" rtl="0">
              <a:buFont typeface="Arial"/>
              <a:buNone/>
              <a:defRPr sz="2000"/>
            </a:lvl2pPr>
            <a:lvl3pPr marL="914400" indent="0" rtl="0">
              <a:buFont typeface="Arial"/>
              <a:buNone/>
              <a:defRPr sz="1800"/>
            </a:lvl3pPr>
            <a:lvl4pPr marL="1371600" indent="0" rtl="0">
              <a:buFont typeface="Arial"/>
              <a:buNone/>
              <a:defRPr sz="1600"/>
            </a:lvl4pPr>
            <a:lvl5pPr marL="1828800" indent="0" rtl="0">
              <a:buFont typeface="Arial"/>
              <a:buNone/>
              <a:defRPr sz="1600"/>
            </a:lvl5pPr>
            <a:lvl6pPr marL="2286000" indent="0" rtl="0">
              <a:buFont typeface="Arial"/>
              <a:buNone/>
              <a:defRPr sz="1600"/>
            </a:lvl6pPr>
            <a:lvl7pPr marL="2743200" indent="0" rtl="0">
              <a:buFont typeface="Arial"/>
              <a:buNone/>
              <a:defRPr sz="1600"/>
            </a:lvl7pPr>
            <a:lvl8pPr marL="3200400" indent="0" rtl="0">
              <a:buFont typeface="Arial"/>
              <a:buNone/>
              <a:defRPr sz="1600"/>
            </a:lvl8pPr>
            <a:lvl9pPr marL="3657600" indent="0" rtl="0">
              <a:buFont typeface="Arial"/>
              <a:buNone/>
              <a:defRPr sz="1600"/>
            </a:lvl9pPr>
          </a:lstStyle>
          <a:p>
            <a:pPr lvl="0"/>
            <a:r>
              <a:rPr lang="en-US" smtClean="0"/>
              <a:t>Click to edit Master text styles</a:t>
            </a:r>
          </a:p>
        </p:txBody>
      </p:sp>
    </p:spTree>
    <p:extLst>
      <p:ext uri="{BB962C8B-B14F-4D97-AF65-F5344CB8AC3E}">
        <p14:creationId xmlns:p14="http://schemas.microsoft.com/office/powerpoint/2010/main" val="2547613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30237" y="365125"/>
            <a:ext cx="7886700" cy="1325562"/>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27" name="Shape 27"/>
          <p:cNvSpPr txBox="1">
            <a:spLocks noGrp="1"/>
          </p:cNvSpPr>
          <p:nvPr>
            <p:ph type="body" idx="1"/>
          </p:nvPr>
        </p:nvSpPr>
        <p:spPr>
          <a:xfrm>
            <a:off x="630237" y="1681163"/>
            <a:ext cx="3868737" cy="823912"/>
          </a:xfrm>
          <a:prstGeom prst="rect">
            <a:avLst/>
          </a:prstGeom>
          <a:noFill/>
          <a:ln>
            <a:noFill/>
          </a:ln>
        </p:spPr>
        <p:txBody>
          <a:bodyPr anchor="b"/>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28" name="Shape 28"/>
          <p:cNvSpPr txBox="1">
            <a:spLocks noGrp="1"/>
          </p:cNvSpPr>
          <p:nvPr>
            <p:ph type="body" idx="2"/>
          </p:nvPr>
        </p:nvSpPr>
        <p:spPr>
          <a:xfrm>
            <a:off x="630237" y="2505075"/>
            <a:ext cx="3868737" cy="3684588"/>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
        <p:nvSpPr>
          <p:cNvPr id="29" name="Shape 29"/>
          <p:cNvSpPr txBox="1">
            <a:spLocks noGrp="1"/>
          </p:cNvSpPr>
          <p:nvPr>
            <p:ph type="body" idx="3"/>
          </p:nvPr>
        </p:nvSpPr>
        <p:spPr>
          <a:xfrm>
            <a:off x="4629150" y="1681163"/>
            <a:ext cx="3887787" cy="823912"/>
          </a:xfrm>
          <a:prstGeom prst="rect">
            <a:avLst/>
          </a:prstGeom>
          <a:noFill/>
          <a:ln>
            <a:noFill/>
          </a:ln>
        </p:spPr>
        <p:txBody>
          <a:bodyPr anchor="b"/>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30" name="Shape 30"/>
          <p:cNvSpPr txBox="1">
            <a:spLocks noGrp="1"/>
          </p:cNvSpPr>
          <p:nvPr>
            <p:ph type="body" idx="4"/>
          </p:nvPr>
        </p:nvSpPr>
        <p:spPr>
          <a:xfrm>
            <a:off x="4629150" y="2505075"/>
            <a:ext cx="3887787" cy="3684588"/>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558257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85800" y="304800"/>
            <a:ext cx="7772400" cy="1143000"/>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Tree>
    <p:extLst>
      <p:ext uri="{BB962C8B-B14F-4D97-AF65-F5344CB8AC3E}">
        <p14:creationId xmlns:p14="http://schemas.microsoft.com/office/powerpoint/2010/main" val="2784478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30237" y="457200"/>
            <a:ext cx="2949575" cy="1600199"/>
          </a:xfrm>
          <a:prstGeom prst="rect">
            <a:avLst/>
          </a:prstGeom>
          <a:noFill/>
          <a:ln>
            <a:noFill/>
          </a:ln>
        </p:spPr>
        <p:txBody>
          <a:bodyPr anchor="b"/>
          <a:lstStyle>
            <a:lvl1pPr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40" name="Shape 40"/>
          <p:cNvSpPr txBox="1">
            <a:spLocks noGrp="1"/>
          </p:cNvSpPr>
          <p:nvPr>
            <p:ph type="body" idx="1"/>
          </p:nvPr>
        </p:nvSpPr>
        <p:spPr>
          <a:xfrm>
            <a:off x="630237" y="2057400"/>
            <a:ext cx="2949575" cy="3811588"/>
          </a:xfrm>
          <a:prstGeom prst="rect">
            <a:avLst/>
          </a:prstGeom>
          <a:noFill/>
          <a:ln>
            <a:noFill/>
          </a:ln>
        </p:spPr>
        <p:txBody>
          <a:bodyPr/>
          <a:lstStyle>
            <a:lvl1pPr marL="0" indent="0" rtl="0">
              <a:buFont typeface="Arial"/>
              <a:buNone/>
              <a:defRPr sz="1600"/>
            </a:lvl1pPr>
            <a:lvl2pPr marL="457200" indent="0" rtl="0">
              <a:buFont typeface="Arial"/>
              <a:buNone/>
              <a:defRPr sz="1400"/>
            </a:lvl2pPr>
            <a:lvl3pPr marL="914400" indent="0" rtl="0">
              <a:buFont typeface="Arial"/>
              <a:buNone/>
              <a:defRPr sz="1200"/>
            </a:lvl3pPr>
            <a:lvl4pPr marL="1371600" indent="0" rtl="0">
              <a:buFont typeface="Arial"/>
              <a:buNone/>
              <a:defRPr sz="1000"/>
            </a:lvl4pPr>
            <a:lvl5pPr marL="1828800" indent="0" rtl="0">
              <a:buFont typeface="Arial"/>
              <a:buNone/>
              <a:defRPr sz="1000"/>
            </a:lvl5pPr>
            <a:lvl6pPr marL="2286000" indent="0" rtl="0">
              <a:buFont typeface="Arial"/>
              <a:buNone/>
              <a:defRPr sz="1000"/>
            </a:lvl6pPr>
            <a:lvl7pPr marL="2743200" indent="0" rtl="0">
              <a:buFont typeface="Arial"/>
              <a:buNone/>
              <a:defRPr sz="1000"/>
            </a:lvl7pPr>
            <a:lvl8pPr marL="3200400" indent="0" rtl="0">
              <a:buFont typeface="Arial"/>
              <a:buNone/>
              <a:defRPr sz="1000"/>
            </a:lvl8pPr>
            <a:lvl9pPr marL="3657600" indent="0" rtl="0">
              <a:buFont typeface="Arial"/>
              <a:buNone/>
              <a:defRPr sz="1000"/>
            </a:lvl9pPr>
          </a:lstStyle>
          <a:p>
            <a:pPr lvl="0"/>
            <a:r>
              <a:rPr lang="en-US" smtClean="0"/>
              <a:t>Click to edit Master text styles</a:t>
            </a:r>
          </a:p>
        </p:txBody>
      </p:sp>
    </p:spTree>
    <p:extLst>
      <p:ext uri="{BB962C8B-B14F-4D97-AF65-F5344CB8AC3E}">
        <p14:creationId xmlns:p14="http://schemas.microsoft.com/office/powerpoint/2010/main" val="3457902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685800" y="304800"/>
            <a:ext cx="7772400" cy="1143000"/>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43" name="Shape 43"/>
          <p:cNvSpPr txBox="1">
            <a:spLocks noGrp="1"/>
          </p:cNvSpPr>
          <p:nvPr>
            <p:ph type="body" idx="1"/>
          </p:nvPr>
        </p:nvSpPr>
        <p:spPr>
          <a:xfrm rot="5400000">
            <a:off x="2438399" y="0"/>
            <a:ext cx="4267199" cy="7772400"/>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30853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8CA48-77A6-48CC-98E1-9674659E9EDA}" type="datetimeFigureOut">
              <a:rPr lang="en-US" smtClean="0"/>
              <a:pPr/>
              <a:t>8/17/2014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851167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rot="5400000">
            <a:off x="4629150" y="2190749"/>
            <a:ext cx="5714999" cy="1943100"/>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46" name="Shape 46"/>
          <p:cNvSpPr txBox="1">
            <a:spLocks noGrp="1"/>
          </p:cNvSpPr>
          <p:nvPr>
            <p:ph type="body" idx="1"/>
          </p:nvPr>
        </p:nvSpPr>
        <p:spPr>
          <a:xfrm rot="5400000">
            <a:off x="666750" y="323849"/>
            <a:ext cx="5714999" cy="5676900"/>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304171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6043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2"/>
        <p:cNvGrpSpPr/>
        <p:nvPr/>
      </p:nvGrpSpPr>
      <p:grpSpPr>
        <a:xfrm>
          <a:off x="0" y="0"/>
          <a:ext cx="0" cy="0"/>
          <a:chOff x="0" y="0"/>
          <a:chExt cx="0" cy="0"/>
        </a:xfrm>
      </p:grpSpPr>
      <p:sp>
        <p:nvSpPr>
          <p:cNvPr id="13" name="Shape 13"/>
          <p:cNvSpPr/>
          <p:nvPr/>
        </p:nvSpPr>
        <p:spPr>
          <a:xfrm>
            <a:off x="-4763" y="0"/>
            <a:ext cx="9148763" cy="6862762"/>
          </a:xfrm>
          <a:prstGeom prst="rect">
            <a:avLst/>
          </a:prstGeom>
          <a:blipFill>
            <a:blip r:embed="rId2" cstate="print"/>
            <a:stretch>
              <a:fillRect/>
            </a:stretch>
          </a:blipFill>
        </p:spPr>
      </p:sp>
      <p:sp>
        <p:nvSpPr>
          <p:cNvPr id="14" name="Shape 14"/>
          <p:cNvSpPr txBox="1">
            <a:spLocks noGrp="1"/>
          </p:cNvSpPr>
          <p:nvPr>
            <p:ph type="ctrTitle"/>
          </p:nvPr>
        </p:nvSpPr>
        <p:spPr>
          <a:xfrm>
            <a:off x="685800" y="1371600"/>
            <a:ext cx="77724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1pPr>
            <a:lvl2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2pPr>
            <a:lvl3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3pPr>
            <a:lvl4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4pPr>
            <a:lvl5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rgbClr val="7A0019"/>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rgbClr val="7A0019"/>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rgbClr val="7A0019"/>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rgbClr val="7A0019"/>
                </a:solidFill>
                <a:latin typeface="Arial"/>
                <a:ea typeface="Arial"/>
                <a:cs typeface="Arial"/>
                <a:sym typeface="Arial"/>
              </a:defRPr>
            </a:lvl9pPr>
          </a:lstStyle>
          <a:p>
            <a:r>
              <a:rPr lang="en-US" smtClean="0"/>
              <a:t>Click to edit Master title style</a:t>
            </a:r>
            <a:endParaRPr/>
          </a:p>
        </p:txBody>
      </p:sp>
    </p:spTree>
    <p:extLst>
      <p:ext uri="{BB962C8B-B14F-4D97-AF65-F5344CB8AC3E}">
        <p14:creationId xmlns:p14="http://schemas.microsoft.com/office/powerpoint/2010/main" val="4148869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17" name="Shape 17"/>
          <p:cNvSpPr txBox="1">
            <a:spLocks noGrp="1"/>
          </p:cNvSpPr>
          <p:nvPr>
            <p:ph type="body" idx="1"/>
          </p:nvPr>
        </p:nvSpPr>
        <p:spPr>
          <a:xfrm>
            <a:off x="685800" y="1752600"/>
            <a:ext cx="7772400" cy="4267199"/>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2856684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23887" y="1709738"/>
            <a:ext cx="7886700" cy="2852737"/>
          </a:xfrm>
          <a:prstGeom prst="rect">
            <a:avLst/>
          </a:prstGeom>
          <a:noFill/>
          <a:ln>
            <a:noFill/>
          </a:ln>
        </p:spPr>
        <p:txBody>
          <a:bodyPr lIns="91425" tIns="91425" rIns="91425" bIns="91425" anchor="b" anchorCtr="0"/>
          <a:lstStyle>
            <a:lvl1pPr rtl="0">
              <a:defRPr sz="60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20" name="Shape 20"/>
          <p:cNvSpPr txBox="1">
            <a:spLocks noGrp="1"/>
          </p:cNvSpPr>
          <p:nvPr>
            <p:ph type="body" idx="1"/>
          </p:nvPr>
        </p:nvSpPr>
        <p:spPr>
          <a:xfrm>
            <a:off x="623887" y="4589462"/>
            <a:ext cx="7886700" cy="1500187"/>
          </a:xfrm>
          <a:prstGeom prst="rect">
            <a:avLst/>
          </a:prstGeom>
          <a:noFill/>
          <a:ln>
            <a:noFill/>
          </a:ln>
        </p:spPr>
        <p:txBody>
          <a:bodyPr lIns="91425" tIns="91425" rIns="91425" bIns="91425" anchor="t" anchorCtr="0"/>
          <a:lstStyle>
            <a:lvl1pPr marL="0" indent="0" rtl="0">
              <a:buFont typeface="Arial"/>
              <a:buNone/>
              <a:defRPr sz="2400"/>
            </a:lvl1pPr>
            <a:lvl2pPr marL="457200" indent="0" rtl="0">
              <a:buFont typeface="Arial"/>
              <a:buNone/>
              <a:defRPr sz="2000"/>
            </a:lvl2pPr>
            <a:lvl3pPr marL="914400" indent="0" rtl="0">
              <a:buFont typeface="Arial"/>
              <a:buNone/>
              <a:defRPr sz="1800"/>
            </a:lvl3pPr>
            <a:lvl4pPr marL="1371600" indent="0" rtl="0">
              <a:buFont typeface="Arial"/>
              <a:buNone/>
              <a:defRPr sz="1600"/>
            </a:lvl4pPr>
            <a:lvl5pPr marL="1828800" indent="0" rtl="0">
              <a:buFont typeface="Arial"/>
              <a:buNone/>
              <a:defRPr sz="1600"/>
            </a:lvl5pPr>
            <a:lvl6pPr marL="2286000" indent="0" rtl="0">
              <a:buFont typeface="Arial"/>
              <a:buNone/>
              <a:defRPr sz="1600"/>
            </a:lvl6pPr>
            <a:lvl7pPr marL="2743200" indent="0" rtl="0">
              <a:buFont typeface="Arial"/>
              <a:buNone/>
              <a:defRPr sz="1600"/>
            </a:lvl7pPr>
            <a:lvl8pPr marL="3200400" indent="0" rtl="0">
              <a:buFont typeface="Arial"/>
              <a:buNone/>
              <a:defRPr sz="1600"/>
            </a:lvl8pPr>
            <a:lvl9pPr marL="3657600" indent="0" rtl="0">
              <a:buFont typeface="Arial"/>
              <a:buNone/>
              <a:defRPr sz="1600"/>
            </a:lvl9pPr>
          </a:lstStyle>
          <a:p>
            <a:pPr lvl="0"/>
            <a:r>
              <a:rPr lang="en-US" smtClean="0"/>
              <a:t>Click to edit Master text styles</a:t>
            </a:r>
          </a:p>
        </p:txBody>
      </p:sp>
    </p:spTree>
    <p:extLst>
      <p:ext uri="{BB962C8B-B14F-4D97-AF65-F5344CB8AC3E}">
        <p14:creationId xmlns:p14="http://schemas.microsoft.com/office/powerpoint/2010/main" val="1091194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23" name="Shape 23"/>
          <p:cNvSpPr txBox="1">
            <a:spLocks noGrp="1"/>
          </p:cNvSpPr>
          <p:nvPr>
            <p:ph type="body" idx="1"/>
          </p:nvPr>
        </p:nvSpPr>
        <p:spPr>
          <a:xfrm>
            <a:off x="685800" y="1752600"/>
            <a:ext cx="3809999" cy="4267199"/>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
        <p:nvSpPr>
          <p:cNvPr id="24" name="Shape 24"/>
          <p:cNvSpPr txBox="1">
            <a:spLocks noGrp="1"/>
          </p:cNvSpPr>
          <p:nvPr>
            <p:ph type="body" idx="2"/>
          </p:nvPr>
        </p:nvSpPr>
        <p:spPr>
          <a:xfrm>
            <a:off x="4648200" y="1752600"/>
            <a:ext cx="3809999" cy="4267199"/>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2222167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30237" y="365125"/>
            <a:ext cx="7886700" cy="1325562"/>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27" name="Shape 27"/>
          <p:cNvSpPr txBox="1">
            <a:spLocks noGrp="1"/>
          </p:cNvSpPr>
          <p:nvPr>
            <p:ph type="body" idx="1"/>
          </p:nvPr>
        </p:nvSpPr>
        <p:spPr>
          <a:xfrm>
            <a:off x="630237" y="1681163"/>
            <a:ext cx="3868737" cy="82391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28" name="Shape 28"/>
          <p:cNvSpPr txBox="1">
            <a:spLocks noGrp="1"/>
          </p:cNvSpPr>
          <p:nvPr>
            <p:ph type="body" idx="2"/>
          </p:nvPr>
        </p:nvSpPr>
        <p:spPr>
          <a:xfrm>
            <a:off x="630237" y="2505075"/>
            <a:ext cx="3868737" cy="3684588"/>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
        <p:nvSpPr>
          <p:cNvPr id="29" name="Shape 29"/>
          <p:cNvSpPr txBox="1">
            <a:spLocks noGrp="1"/>
          </p:cNvSpPr>
          <p:nvPr>
            <p:ph type="body" idx="3"/>
          </p:nvPr>
        </p:nvSpPr>
        <p:spPr>
          <a:xfrm>
            <a:off x="4629150" y="1681163"/>
            <a:ext cx="3887787" cy="82391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30" name="Shape 30"/>
          <p:cNvSpPr txBox="1">
            <a:spLocks noGrp="1"/>
          </p:cNvSpPr>
          <p:nvPr>
            <p:ph type="body" idx="4"/>
          </p:nvPr>
        </p:nvSpPr>
        <p:spPr>
          <a:xfrm>
            <a:off x="4629150" y="2505075"/>
            <a:ext cx="3887787" cy="3684588"/>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35026744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Tree>
    <p:extLst>
      <p:ext uri="{BB962C8B-B14F-4D97-AF65-F5344CB8AC3E}">
        <p14:creationId xmlns:p14="http://schemas.microsoft.com/office/powerpoint/2010/main" val="17361646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36" name="Shape 36"/>
          <p:cNvSpPr txBox="1">
            <a:spLocks noGrp="1"/>
          </p:cNvSpPr>
          <p:nvPr>
            <p:ph type="body" idx="1"/>
          </p:nvPr>
        </p:nvSpPr>
        <p:spPr>
          <a:xfrm>
            <a:off x="3887787" y="987425"/>
            <a:ext cx="4629150" cy="4873624"/>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pPr lvl="0"/>
            <a:r>
              <a:rPr lang="en-US" smtClean="0"/>
              <a:t>Click to edit Master text styles</a:t>
            </a:r>
          </a:p>
        </p:txBody>
      </p:sp>
      <p:sp>
        <p:nvSpPr>
          <p:cNvPr id="37" name="Shape 37"/>
          <p:cNvSpPr txBox="1">
            <a:spLocks noGrp="1"/>
          </p:cNvSpPr>
          <p:nvPr>
            <p:ph type="body" idx="2"/>
          </p:nvPr>
        </p:nvSpPr>
        <p:spPr>
          <a:xfrm>
            <a:off x="630237" y="2057400"/>
            <a:ext cx="2949575" cy="3811588"/>
          </a:xfrm>
          <a:prstGeom prst="rect">
            <a:avLst/>
          </a:prstGeom>
          <a:noFill/>
          <a:ln>
            <a:noFill/>
          </a:ln>
        </p:spPr>
        <p:txBody>
          <a:bodyPr lIns="91425" tIns="91425" rIns="91425" bIns="91425" anchor="t" anchorCtr="0"/>
          <a:lstStyle>
            <a:lvl1pPr marL="0" indent="0" rtl="0">
              <a:buFont typeface="Arial"/>
              <a:buNone/>
              <a:defRPr sz="1600"/>
            </a:lvl1pPr>
            <a:lvl2pPr marL="457200" indent="0" rtl="0">
              <a:buFont typeface="Arial"/>
              <a:buNone/>
              <a:defRPr sz="1400"/>
            </a:lvl2pPr>
            <a:lvl3pPr marL="914400" indent="0" rtl="0">
              <a:buFont typeface="Arial"/>
              <a:buNone/>
              <a:defRPr sz="1200"/>
            </a:lvl3pPr>
            <a:lvl4pPr marL="1371600" indent="0" rtl="0">
              <a:buFont typeface="Arial"/>
              <a:buNone/>
              <a:defRPr sz="1000"/>
            </a:lvl4pPr>
            <a:lvl5pPr marL="1828800" indent="0" rtl="0">
              <a:buFont typeface="Arial"/>
              <a:buNone/>
              <a:defRPr sz="1000"/>
            </a:lvl5pPr>
            <a:lvl6pPr marL="2286000" indent="0" rtl="0">
              <a:buFont typeface="Arial"/>
              <a:buNone/>
              <a:defRPr sz="1000"/>
            </a:lvl6pPr>
            <a:lvl7pPr marL="2743200" indent="0" rtl="0">
              <a:buFont typeface="Arial"/>
              <a:buNone/>
              <a:defRPr sz="1000"/>
            </a:lvl7pPr>
            <a:lvl8pPr marL="3200400" indent="0" rtl="0">
              <a:buFont typeface="Arial"/>
              <a:buNone/>
              <a:defRPr sz="1000"/>
            </a:lvl8pPr>
            <a:lvl9pPr marL="3657600" indent="0" rtl="0">
              <a:buFont typeface="Arial"/>
              <a:buNone/>
              <a:defRPr sz="1000"/>
            </a:lvl9pPr>
          </a:lstStyle>
          <a:p>
            <a:pPr lvl="0"/>
            <a:r>
              <a:rPr lang="en-US" smtClean="0"/>
              <a:t>Click to edit Master text styles</a:t>
            </a:r>
          </a:p>
        </p:txBody>
      </p:sp>
    </p:spTree>
    <p:extLst>
      <p:ext uri="{BB962C8B-B14F-4D97-AF65-F5344CB8AC3E}">
        <p14:creationId xmlns:p14="http://schemas.microsoft.com/office/powerpoint/2010/main" val="990171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40" name="Shape 40"/>
          <p:cNvSpPr txBox="1">
            <a:spLocks noGrp="1"/>
          </p:cNvSpPr>
          <p:nvPr>
            <p:ph type="body" idx="1"/>
          </p:nvPr>
        </p:nvSpPr>
        <p:spPr>
          <a:xfrm>
            <a:off x="630237" y="2057400"/>
            <a:ext cx="2949575" cy="3811588"/>
          </a:xfrm>
          <a:prstGeom prst="rect">
            <a:avLst/>
          </a:prstGeom>
          <a:noFill/>
          <a:ln>
            <a:noFill/>
          </a:ln>
        </p:spPr>
        <p:txBody>
          <a:bodyPr lIns="91425" tIns="91425" rIns="91425" bIns="91425" anchor="t" anchorCtr="0"/>
          <a:lstStyle>
            <a:lvl1pPr marL="0" indent="0" rtl="0">
              <a:buFont typeface="Arial"/>
              <a:buNone/>
              <a:defRPr sz="1600"/>
            </a:lvl1pPr>
            <a:lvl2pPr marL="457200" indent="0" rtl="0">
              <a:buFont typeface="Arial"/>
              <a:buNone/>
              <a:defRPr sz="1400"/>
            </a:lvl2pPr>
            <a:lvl3pPr marL="914400" indent="0" rtl="0">
              <a:buFont typeface="Arial"/>
              <a:buNone/>
              <a:defRPr sz="1200"/>
            </a:lvl3pPr>
            <a:lvl4pPr marL="1371600" indent="0" rtl="0">
              <a:buFont typeface="Arial"/>
              <a:buNone/>
              <a:defRPr sz="1000"/>
            </a:lvl4pPr>
            <a:lvl5pPr marL="1828800" indent="0" rtl="0">
              <a:buFont typeface="Arial"/>
              <a:buNone/>
              <a:defRPr sz="1000"/>
            </a:lvl5pPr>
            <a:lvl6pPr marL="2286000" indent="0" rtl="0">
              <a:buFont typeface="Arial"/>
              <a:buNone/>
              <a:defRPr sz="1000"/>
            </a:lvl6pPr>
            <a:lvl7pPr marL="2743200" indent="0" rtl="0">
              <a:buFont typeface="Arial"/>
              <a:buNone/>
              <a:defRPr sz="1000"/>
            </a:lvl7pPr>
            <a:lvl8pPr marL="3200400" indent="0" rtl="0">
              <a:buFont typeface="Arial"/>
              <a:buNone/>
              <a:defRPr sz="1000"/>
            </a:lvl8pPr>
            <a:lvl9pPr marL="3657600" indent="0" rtl="0">
              <a:buFont typeface="Arial"/>
              <a:buNone/>
              <a:defRPr sz="1000"/>
            </a:lvl9pPr>
          </a:lstStyle>
          <a:p>
            <a:pPr lvl="0"/>
            <a:r>
              <a:rPr lang="en-US" smtClean="0"/>
              <a:t>Click to edit Master text styles</a:t>
            </a:r>
          </a:p>
        </p:txBody>
      </p:sp>
    </p:spTree>
    <p:extLst>
      <p:ext uri="{BB962C8B-B14F-4D97-AF65-F5344CB8AC3E}">
        <p14:creationId xmlns:p14="http://schemas.microsoft.com/office/powerpoint/2010/main" val="1728068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E8CA48-77A6-48CC-98E1-9674659E9EDA}" type="datetimeFigureOut">
              <a:rPr lang="en-US" smtClean="0"/>
              <a:pPr/>
              <a:t>8/17/2014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23736800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43" name="Shape 43"/>
          <p:cNvSpPr txBox="1">
            <a:spLocks noGrp="1"/>
          </p:cNvSpPr>
          <p:nvPr>
            <p:ph type="body" idx="1"/>
          </p:nvPr>
        </p:nvSpPr>
        <p:spPr>
          <a:xfrm rot="5400000">
            <a:off x="2438399" y="0"/>
            <a:ext cx="4267199" cy="7772400"/>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30184122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rot="5400000">
            <a:off x="4629150" y="2190749"/>
            <a:ext cx="5714999" cy="1943100"/>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46" name="Shape 46"/>
          <p:cNvSpPr txBox="1">
            <a:spLocks noGrp="1"/>
          </p:cNvSpPr>
          <p:nvPr>
            <p:ph type="body" idx="1"/>
          </p:nvPr>
        </p:nvSpPr>
        <p:spPr>
          <a:xfrm rot="5400000">
            <a:off x="666750" y="323849"/>
            <a:ext cx="5714999" cy="5676900"/>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3501238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AE8CA48-77A6-48CC-98E1-9674659E9EDA}" type="datetimeFigureOut">
              <a:rPr lang="en-US" smtClean="0"/>
              <a:pPr/>
              <a:t>8/17/2014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2127288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23887" y="1709738"/>
            <a:ext cx="7886700" cy="2852737"/>
          </a:xfrm>
          <a:prstGeom prst="rect">
            <a:avLst/>
          </a:prstGeom>
          <a:noFill/>
          <a:ln>
            <a:noFill/>
          </a:ln>
        </p:spPr>
        <p:txBody>
          <a:bodyPr anchor="b"/>
          <a:lstStyle>
            <a:lvl1pPr rtl="0">
              <a:defRPr sz="60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20" name="Shape 20"/>
          <p:cNvSpPr txBox="1">
            <a:spLocks noGrp="1"/>
          </p:cNvSpPr>
          <p:nvPr>
            <p:ph type="body" idx="1"/>
          </p:nvPr>
        </p:nvSpPr>
        <p:spPr>
          <a:xfrm>
            <a:off x="623887" y="4589462"/>
            <a:ext cx="7886700" cy="1500187"/>
          </a:xfrm>
          <a:prstGeom prst="rect">
            <a:avLst/>
          </a:prstGeom>
          <a:noFill/>
          <a:ln>
            <a:noFill/>
          </a:ln>
        </p:spPr>
        <p:txBody>
          <a:bodyPr/>
          <a:lstStyle>
            <a:lvl1pPr marL="0" indent="0" rtl="0">
              <a:buFont typeface="Arial"/>
              <a:buNone/>
              <a:defRPr sz="2400"/>
            </a:lvl1pPr>
            <a:lvl2pPr marL="457200" indent="0" rtl="0">
              <a:buFont typeface="Arial"/>
              <a:buNone/>
              <a:defRPr sz="2000"/>
            </a:lvl2pPr>
            <a:lvl3pPr marL="914400" indent="0" rtl="0">
              <a:buFont typeface="Arial"/>
              <a:buNone/>
              <a:defRPr sz="1800"/>
            </a:lvl3pPr>
            <a:lvl4pPr marL="1371600" indent="0" rtl="0">
              <a:buFont typeface="Arial"/>
              <a:buNone/>
              <a:defRPr sz="1600"/>
            </a:lvl4pPr>
            <a:lvl5pPr marL="1828800" indent="0" rtl="0">
              <a:buFont typeface="Arial"/>
              <a:buNone/>
              <a:defRPr sz="1600"/>
            </a:lvl5pPr>
            <a:lvl6pPr marL="2286000" indent="0" rtl="0">
              <a:buFont typeface="Arial"/>
              <a:buNone/>
              <a:defRPr sz="1600"/>
            </a:lvl6pPr>
            <a:lvl7pPr marL="2743200" indent="0" rtl="0">
              <a:buFont typeface="Arial"/>
              <a:buNone/>
              <a:defRPr sz="1600"/>
            </a:lvl7pPr>
            <a:lvl8pPr marL="3200400" indent="0" rtl="0">
              <a:buFont typeface="Arial"/>
              <a:buNone/>
              <a:defRPr sz="1600"/>
            </a:lvl8pPr>
            <a:lvl9pPr marL="3657600" indent="0" rtl="0">
              <a:buFont typeface="Arial"/>
              <a:buNone/>
              <a:defRPr sz="1600"/>
            </a:lvl9pPr>
          </a:lstStyle>
          <a:p>
            <a:pPr lvl="0"/>
            <a:r>
              <a:rPr lang="en-US" smtClean="0"/>
              <a:t>Click to edit Master text styles</a:t>
            </a:r>
          </a:p>
        </p:txBody>
      </p:sp>
    </p:spTree>
    <p:extLst>
      <p:ext uri="{BB962C8B-B14F-4D97-AF65-F5344CB8AC3E}">
        <p14:creationId xmlns:p14="http://schemas.microsoft.com/office/powerpoint/2010/main" val="30401475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800" y="304800"/>
            <a:ext cx="7772400" cy="1143000"/>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23" name="Shape 23"/>
          <p:cNvSpPr txBox="1">
            <a:spLocks noGrp="1"/>
          </p:cNvSpPr>
          <p:nvPr>
            <p:ph type="body" idx="1"/>
          </p:nvPr>
        </p:nvSpPr>
        <p:spPr>
          <a:xfrm>
            <a:off x="685800" y="1752600"/>
            <a:ext cx="3809999" cy="4267199"/>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
        <p:nvSpPr>
          <p:cNvPr id="24" name="Shape 24"/>
          <p:cNvSpPr txBox="1">
            <a:spLocks noGrp="1"/>
          </p:cNvSpPr>
          <p:nvPr>
            <p:ph type="body" idx="2"/>
          </p:nvPr>
        </p:nvSpPr>
        <p:spPr>
          <a:xfrm>
            <a:off x="4648200" y="1752600"/>
            <a:ext cx="3809999" cy="4267199"/>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182551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30237" y="365125"/>
            <a:ext cx="7886700" cy="1325562"/>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27" name="Shape 27"/>
          <p:cNvSpPr txBox="1">
            <a:spLocks noGrp="1"/>
          </p:cNvSpPr>
          <p:nvPr>
            <p:ph type="body" idx="1"/>
          </p:nvPr>
        </p:nvSpPr>
        <p:spPr>
          <a:xfrm>
            <a:off x="630237" y="1681163"/>
            <a:ext cx="3868737" cy="823912"/>
          </a:xfrm>
          <a:prstGeom prst="rect">
            <a:avLst/>
          </a:prstGeom>
          <a:noFill/>
          <a:ln>
            <a:noFill/>
          </a:ln>
        </p:spPr>
        <p:txBody>
          <a:bodyPr anchor="b"/>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28" name="Shape 28"/>
          <p:cNvSpPr txBox="1">
            <a:spLocks noGrp="1"/>
          </p:cNvSpPr>
          <p:nvPr>
            <p:ph type="body" idx="2"/>
          </p:nvPr>
        </p:nvSpPr>
        <p:spPr>
          <a:xfrm>
            <a:off x="630237" y="2505075"/>
            <a:ext cx="3868737" cy="3684588"/>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
        <p:nvSpPr>
          <p:cNvPr id="29" name="Shape 29"/>
          <p:cNvSpPr txBox="1">
            <a:spLocks noGrp="1"/>
          </p:cNvSpPr>
          <p:nvPr>
            <p:ph type="body" idx="3"/>
          </p:nvPr>
        </p:nvSpPr>
        <p:spPr>
          <a:xfrm>
            <a:off x="4629150" y="1681163"/>
            <a:ext cx="3887787" cy="823912"/>
          </a:xfrm>
          <a:prstGeom prst="rect">
            <a:avLst/>
          </a:prstGeom>
          <a:noFill/>
          <a:ln>
            <a:noFill/>
          </a:ln>
        </p:spPr>
        <p:txBody>
          <a:bodyPr anchor="b"/>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30" name="Shape 30"/>
          <p:cNvSpPr txBox="1">
            <a:spLocks noGrp="1"/>
          </p:cNvSpPr>
          <p:nvPr>
            <p:ph type="body" idx="4"/>
          </p:nvPr>
        </p:nvSpPr>
        <p:spPr>
          <a:xfrm>
            <a:off x="4629150" y="2505075"/>
            <a:ext cx="3887787" cy="3684588"/>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1659365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30237" y="457200"/>
            <a:ext cx="2949575" cy="1600199"/>
          </a:xfrm>
          <a:prstGeom prst="rect">
            <a:avLst/>
          </a:prstGeom>
          <a:noFill/>
          <a:ln>
            <a:noFill/>
          </a:ln>
        </p:spPr>
        <p:txBody>
          <a:bodyPr anchor="b"/>
          <a:lstStyle>
            <a:lvl1pPr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36" name="Shape 36"/>
          <p:cNvSpPr txBox="1">
            <a:spLocks noGrp="1"/>
          </p:cNvSpPr>
          <p:nvPr>
            <p:ph type="body" idx="1"/>
          </p:nvPr>
        </p:nvSpPr>
        <p:spPr>
          <a:xfrm>
            <a:off x="3887787" y="987425"/>
            <a:ext cx="4629150" cy="4873624"/>
          </a:xfrm>
          <a:prstGeom prst="rect">
            <a:avLst/>
          </a:prstGeom>
          <a:noFill/>
          <a:ln>
            <a:noFill/>
          </a:ln>
        </p:spPr>
        <p:txBody>
          <a:bodyPr/>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pPr lvl="0"/>
            <a:r>
              <a:rPr lang="en-US" smtClean="0"/>
              <a:t>Click to edit Master text styles</a:t>
            </a:r>
          </a:p>
        </p:txBody>
      </p:sp>
      <p:sp>
        <p:nvSpPr>
          <p:cNvPr id="37" name="Shape 37"/>
          <p:cNvSpPr txBox="1">
            <a:spLocks noGrp="1"/>
          </p:cNvSpPr>
          <p:nvPr>
            <p:ph type="body" idx="2"/>
          </p:nvPr>
        </p:nvSpPr>
        <p:spPr>
          <a:xfrm>
            <a:off x="630237" y="2057400"/>
            <a:ext cx="2949575" cy="3811588"/>
          </a:xfrm>
          <a:prstGeom prst="rect">
            <a:avLst/>
          </a:prstGeom>
          <a:noFill/>
          <a:ln>
            <a:noFill/>
          </a:ln>
        </p:spPr>
        <p:txBody>
          <a:bodyPr/>
          <a:lstStyle>
            <a:lvl1pPr marL="0" indent="0" rtl="0">
              <a:buFont typeface="Arial"/>
              <a:buNone/>
              <a:defRPr sz="1600"/>
            </a:lvl1pPr>
            <a:lvl2pPr marL="457200" indent="0" rtl="0">
              <a:buFont typeface="Arial"/>
              <a:buNone/>
              <a:defRPr sz="1400"/>
            </a:lvl2pPr>
            <a:lvl3pPr marL="914400" indent="0" rtl="0">
              <a:buFont typeface="Arial"/>
              <a:buNone/>
              <a:defRPr sz="1200"/>
            </a:lvl3pPr>
            <a:lvl4pPr marL="1371600" indent="0" rtl="0">
              <a:buFont typeface="Arial"/>
              <a:buNone/>
              <a:defRPr sz="1000"/>
            </a:lvl4pPr>
            <a:lvl5pPr marL="1828800" indent="0" rtl="0">
              <a:buFont typeface="Arial"/>
              <a:buNone/>
              <a:defRPr sz="1000"/>
            </a:lvl5pPr>
            <a:lvl6pPr marL="2286000" indent="0" rtl="0">
              <a:buFont typeface="Arial"/>
              <a:buNone/>
              <a:defRPr sz="1000"/>
            </a:lvl6pPr>
            <a:lvl7pPr marL="2743200" indent="0" rtl="0">
              <a:buFont typeface="Arial"/>
              <a:buNone/>
              <a:defRPr sz="1000"/>
            </a:lvl7pPr>
            <a:lvl8pPr marL="3200400" indent="0" rtl="0">
              <a:buFont typeface="Arial"/>
              <a:buNone/>
              <a:defRPr sz="1000"/>
            </a:lvl8pPr>
            <a:lvl9pPr marL="3657600" indent="0" rtl="0">
              <a:buFont typeface="Arial"/>
              <a:buNone/>
              <a:defRPr sz="1000"/>
            </a:lvl9pPr>
          </a:lstStyle>
          <a:p>
            <a:pPr lvl="0"/>
            <a:r>
              <a:rPr lang="en-US" smtClean="0"/>
              <a:t>Click to edit Master text styles</a:t>
            </a:r>
          </a:p>
        </p:txBody>
      </p:sp>
    </p:spTree>
    <p:extLst>
      <p:ext uri="{BB962C8B-B14F-4D97-AF65-F5344CB8AC3E}">
        <p14:creationId xmlns:p14="http://schemas.microsoft.com/office/powerpoint/2010/main" val="40847330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30237" y="457200"/>
            <a:ext cx="2949575" cy="1600199"/>
          </a:xfrm>
          <a:prstGeom prst="rect">
            <a:avLst/>
          </a:prstGeom>
          <a:noFill/>
          <a:ln>
            <a:noFill/>
          </a:ln>
        </p:spPr>
        <p:txBody>
          <a:bodyPr anchor="b"/>
          <a:lstStyle>
            <a:lvl1pPr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40" name="Shape 40"/>
          <p:cNvSpPr txBox="1">
            <a:spLocks noGrp="1"/>
          </p:cNvSpPr>
          <p:nvPr>
            <p:ph type="body" idx="1"/>
          </p:nvPr>
        </p:nvSpPr>
        <p:spPr>
          <a:xfrm>
            <a:off x="630237" y="2057400"/>
            <a:ext cx="2949575" cy="3811588"/>
          </a:xfrm>
          <a:prstGeom prst="rect">
            <a:avLst/>
          </a:prstGeom>
          <a:noFill/>
          <a:ln>
            <a:noFill/>
          </a:ln>
        </p:spPr>
        <p:txBody>
          <a:bodyPr/>
          <a:lstStyle>
            <a:lvl1pPr marL="0" indent="0" rtl="0">
              <a:buFont typeface="Arial"/>
              <a:buNone/>
              <a:defRPr sz="1600"/>
            </a:lvl1pPr>
            <a:lvl2pPr marL="457200" indent="0" rtl="0">
              <a:buFont typeface="Arial"/>
              <a:buNone/>
              <a:defRPr sz="1400"/>
            </a:lvl2pPr>
            <a:lvl3pPr marL="914400" indent="0" rtl="0">
              <a:buFont typeface="Arial"/>
              <a:buNone/>
              <a:defRPr sz="1200"/>
            </a:lvl3pPr>
            <a:lvl4pPr marL="1371600" indent="0" rtl="0">
              <a:buFont typeface="Arial"/>
              <a:buNone/>
              <a:defRPr sz="1000"/>
            </a:lvl4pPr>
            <a:lvl5pPr marL="1828800" indent="0" rtl="0">
              <a:buFont typeface="Arial"/>
              <a:buNone/>
              <a:defRPr sz="1000"/>
            </a:lvl5pPr>
            <a:lvl6pPr marL="2286000" indent="0" rtl="0">
              <a:buFont typeface="Arial"/>
              <a:buNone/>
              <a:defRPr sz="1000"/>
            </a:lvl6pPr>
            <a:lvl7pPr marL="2743200" indent="0" rtl="0">
              <a:buFont typeface="Arial"/>
              <a:buNone/>
              <a:defRPr sz="1000"/>
            </a:lvl7pPr>
            <a:lvl8pPr marL="3200400" indent="0" rtl="0">
              <a:buFont typeface="Arial"/>
              <a:buNone/>
              <a:defRPr sz="1000"/>
            </a:lvl8pPr>
            <a:lvl9pPr marL="3657600" indent="0" rtl="0">
              <a:buFont typeface="Arial"/>
              <a:buNone/>
              <a:defRPr sz="1000"/>
            </a:lvl9pPr>
          </a:lstStyle>
          <a:p>
            <a:pPr lvl="0"/>
            <a:r>
              <a:rPr lang="en-US" smtClean="0"/>
              <a:t>Click to edit Master text styles</a:t>
            </a:r>
          </a:p>
        </p:txBody>
      </p:sp>
    </p:spTree>
    <p:extLst>
      <p:ext uri="{BB962C8B-B14F-4D97-AF65-F5344CB8AC3E}">
        <p14:creationId xmlns:p14="http://schemas.microsoft.com/office/powerpoint/2010/main" val="35338113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685800" y="304800"/>
            <a:ext cx="7772400" cy="1143000"/>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43" name="Shape 43"/>
          <p:cNvSpPr txBox="1">
            <a:spLocks noGrp="1"/>
          </p:cNvSpPr>
          <p:nvPr>
            <p:ph type="body" idx="1"/>
          </p:nvPr>
        </p:nvSpPr>
        <p:spPr>
          <a:xfrm rot="5400000">
            <a:off x="2438399" y="0"/>
            <a:ext cx="4267199" cy="7772400"/>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25375576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rot="5400000">
            <a:off x="4629150" y="2190749"/>
            <a:ext cx="5714999" cy="1943100"/>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46" name="Shape 46"/>
          <p:cNvSpPr txBox="1">
            <a:spLocks noGrp="1"/>
          </p:cNvSpPr>
          <p:nvPr>
            <p:ph type="body" idx="1"/>
          </p:nvPr>
        </p:nvSpPr>
        <p:spPr>
          <a:xfrm rot="5400000">
            <a:off x="666750" y="323849"/>
            <a:ext cx="5714999" cy="5676900"/>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137704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E8CA48-77A6-48CC-98E1-9674659E9EDA}" type="datetimeFigureOut">
              <a:rPr lang="en-US" smtClean="0"/>
              <a:pPr/>
              <a:t>8/17/2014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12075089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0625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752600"/>
            <a:ext cx="777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54181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752600"/>
            <a:ext cx="7772400" cy="4267200"/>
          </a:xfrm>
        </p:spPr>
        <p:txBody>
          <a:bodyPr/>
          <a:lstStyle/>
          <a:p>
            <a:r>
              <a:rPr lang="en-US" smtClean="0"/>
              <a:t>Click icon to add table</a:t>
            </a:r>
            <a:endParaRPr lang="en-US"/>
          </a:p>
        </p:txBody>
      </p:sp>
    </p:spTree>
    <p:extLst>
      <p:ext uri="{BB962C8B-B14F-4D97-AF65-F5344CB8AC3E}">
        <p14:creationId xmlns:p14="http://schemas.microsoft.com/office/powerpoint/2010/main" val="15846436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81" name="Picture 9" descr="UofM-1_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48763" cy="6862763"/>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ctrTitle"/>
          </p:nvPr>
        </p:nvSpPr>
        <p:spPr>
          <a:xfrm>
            <a:off x="685800" y="1371600"/>
            <a:ext cx="7772400" cy="1143000"/>
          </a:xfrm>
        </p:spPr>
        <p:txBody>
          <a:bodyPr/>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988489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22750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701664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52945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72015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381636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136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E8CA48-77A6-48CC-98E1-9674659E9EDA}" type="datetimeFigureOut">
              <a:rPr lang="en-US" smtClean="0"/>
              <a:pPr/>
              <a:t>8/17/2014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16537632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5818180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5780855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08327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35152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2"/>
        <p:cNvGrpSpPr/>
        <p:nvPr/>
      </p:nvGrpSpPr>
      <p:grpSpPr>
        <a:xfrm>
          <a:off x="0" y="0"/>
          <a:ext cx="0" cy="0"/>
          <a:chOff x="0" y="0"/>
          <a:chExt cx="0" cy="0"/>
        </a:xfrm>
      </p:grpSpPr>
      <p:sp>
        <p:nvSpPr>
          <p:cNvPr id="13" name="Shape 13"/>
          <p:cNvSpPr/>
          <p:nvPr/>
        </p:nvSpPr>
        <p:spPr>
          <a:xfrm>
            <a:off x="-4763" y="0"/>
            <a:ext cx="9148763" cy="6862762"/>
          </a:xfrm>
          <a:prstGeom prst="rect">
            <a:avLst/>
          </a:prstGeom>
          <a:blipFill>
            <a:blip r:embed="rId2" cstate="print"/>
            <a:stretch>
              <a:fillRect/>
            </a:stretch>
          </a:blipFill>
        </p:spPr>
      </p:sp>
      <p:sp>
        <p:nvSpPr>
          <p:cNvPr id="14" name="Shape 14"/>
          <p:cNvSpPr txBox="1">
            <a:spLocks noGrp="1"/>
          </p:cNvSpPr>
          <p:nvPr>
            <p:ph type="ctrTitle"/>
          </p:nvPr>
        </p:nvSpPr>
        <p:spPr>
          <a:xfrm>
            <a:off x="685800" y="1371600"/>
            <a:ext cx="77724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1pPr>
            <a:lvl2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2pPr>
            <a:lvl3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3pPr>
            <a:lvl4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4pPr>
            <a:lvl5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rgbClr val="7A0019"/>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rgbClr val="7A0019"/>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rgbClr val="7A0019"/>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rgbClr val="7A0019"/>
                </a:solidFill>
                <a:latin typeface="Arial"/>
                <a:ea typeface="Arial"/>
                <a:cs typeface="Arial"/>
                <a:sym typeface="Arial"/>
              </a:defRPr>
            </a:lvl9pPr>
          </a:lstStyle>
          <a:p>
            <a:r>
              <a:rPr lang="en-US" smtClean="0"/>
              <a:t>Click to edit Master title style</a:t>
            </a:r>
            <a:endParaRPr/>
          </a:p>
        </p:txBody>
      </p:sp>
    </p:spTree>
    <p:extLst>
      <p:ext uri="{BB962C8B-B14F-4D97-AF65-F5344CB8AC3E}">
        <p14:creationId xmlns:p14="http://schemas.microsoft.com/office/powerpoint/2010/main" val="26648816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23887" y="1709738"/>
            <a:ext cx="7886700" cy="2852737"/>
          </a:xfrm>
          <a:prstGeom prst="rect">
            <a:avLst/>
          </a:prstGeom>
          <a:noFill/>
          <a:ln>
            <a:noFill/>
          </a:ln>
        </p:spPr>
        <p:txBody>
          <a:bodyPr lIns="91425" tIns="91425" rIns="91425" bIns="91425" anchor="b" anchorCtr="0"/>
          <a:lstStyle>
            <a:lvl1pPr rtl="0">
              <a:defRPr sz="60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20" name="Shape 20"/>
          <p:cNvSpPr txBox="1">
            <a:spLocks noGrp="1"/>
          </p:cNvSpPr>
          <p:nvPr>
            <p:ph type="body" idx="1"/>
          </p:nvPr>
        </p:nvSpPr>
        <p:spPr>
          <a:xfrm>
            <a:off x="623887" y="4589462"/>
            <a:ext cx="7886700" cy="1500187"/>
          </a:xfrm>
          <a:prstGeom prst="rect">
            <a:avLst/>
          </a:prstGeom>
          <a:noFill/>
          <a:ln>
            <a:noFill/>
          </a:ln>
        </p:spPr>
        <p:txBody>
          <a:bodyPr lIns="91425" tIns="91425" rIns="91425" bIns="91425" anchor="t" anchorCtr="0"/>
          <a:lstStyle>
            <a:lvl1pPr marL="0" indent="0" rtl="0">
              <a:buFont typeface="Arial"/>
              <a:buNone/>
              <a:defRPr sz="2400"/>
            </a:lvl1pPr>
            <a:lvl2pPr marL="457200" indent="0" rtl="0">
              <a:buFont typeface="Arial"/>
              <a:buNone/>
              <a:defRPr sz="2000"/>
            </a:lvl2pPr>
            <a:lvl3pPr marL="914400" indent="0" rtl="0">
              <a:buFont typeface="Arial"/>
              <a:buNone/>
              <a:defRPr sz="1800"/>
            </a:lvl3pPr>
            <a:lvl4pPr marL="1371600" indent="0" rtl="0">
              <a:buFont typeface="Arial"/>
              <a:buNone/>
              <a:defRPr sz="1600"/>
            </a:lvl4pPr>
            <a:lvl5pPr marL="1828800" indent="0" rtl="0">
              <a:buFont typeface="Arial"/>
              <a:buNone/>
              <a:defRPr sz="1600"/>
            </a:lvl5pPr>
            <a:lvl6pPr marL="2286000" indent="0" rtl="0">
              <a:buFont typeface="Arial"/>
              <a:buNone/>
              <a:defRPr sz="1600"/>
            </a:lvl6pPr>
            <a:lvl7pPr marL="2743200" indent="0" rtl="0">
              <a:buFont typeface="Arial"/>
              <a:buNone/>
              <a:defRPr sz="1600"/>
            </a:lvl7pPr>
            <a:lvl8pPr marL="3200400" indent="0" rtl="0">
              <a:buFont typeface="Arial"/>
              <a:buNone/>
              <a:defRPr sz="1600"/>
            </a:lvl8pPr>
            <a:lvl9pPr marL="3657600" indent="0" rtl="0">
              <a:buFont typeface="Arial"/>
              <a:buNone/>
              <a:defRPr sz="1600"/>
            </a:lvl9pPr>
          </a:lstStyle>
          <a:p>
            <a:pPr lvl="0"/>
            <a:r>
              <a:rPr lang="en-US" smtClean="0"/>
              <a:t>Click to edit Master text styles</a:t>
            </a:r>
          </a:p>
        </p:txBody>
      </p:sp>
    </p:spTree>
    <p:extLst>
      <p:ext uri="{BB962C8B-B14F-4D97-AF65-F5344CB8AC3E}">
        <p14:creationId xmlns:p14="http://schemas.microsoft.com/office/powerpoint/2010/main" val="33188435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23" name="Shape 23"/>
          <p:cNvSpPr txBox="1">
            <a:spLocks noGrp="1"/>
          </p:cNvSpPr>
          <p:nvPr>
            <p:ph type="body" idx="1"/>
          </p:nvPr>
        </p:nvSpPr>
        <p:spPr>
          <a:xfrm>
            <a:off x="685800" y="1752600"/>
            <a:ext cx="3809999" cy="4267199"/>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
        <p:nvSpPr>
          <p:cNvPr id="24" name="Shape 24"/>
          <p:cNvSpPr txBox="1">
            <a:spLocks noGrp="1"/>
          </p:cNvSpPr>
          <p:nvPr>
            <p:ph type="body" idx="2"/>
          </p:nvPr>
        </p:nvSpPr>
        <p:spPr>
          <a:xfrm>
            <a:off x="4648200" y="1752600"/>
            <a:ext cx="3809999" cy="4267199"/>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6551903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30237" y="365125"/>
            <a:ext cx="7886700" cy="1325562"/>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27" name="Shape 27"/>
          <p:cNvSpPr txBox="1">
            <a:spLocks noGrp="1"/>
          </p:cNvSpPr>
          <p:nvPr>
            <p:ph type="body" idx="1"/>
          </p:nvPr>
        </p:nvSpPr>
        <p:spPr>
          <a:xfrm>
            <a:off x="630237" y="1681163"/>
            <a:ext cx="3868737" cy="82391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28" name="Shape 28"/>
          <p:cNvSpPr txBox="1">
            <a:spLocks noGrp="1"/>
          </p:cNvSpPr>
          <p:nvPr>
            <p:ph type="body" idx="2"/>
          </p:nvPr>
        </p:nvSpPr>
        <p:spPr>
          <a:xfrm>
            <a:off x="630237" y="2505075"/>
            <a:ext cx="3868737" cy="3684588"/>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
        <p:nvSpPr>
          <p:cNvPr id="29" name="Shape 29"/>
          <p:cNvSpPr txBox="1">
            <a:spLocks noGrp="1"/>
          </p:cNvSpPr>
          <p:nvPr>
            <p:ph type="body" idx="3"/>
          </p:nvPr>
        </p:nvSpPr>
        <p:spPr>
          <a:xfrm>
            <a:off x="4629150" y="1681163"/>
            <a:ext cx="3887787" cy="82391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30" name="Shape 30"/>
          <p:cNvSpPr txBox="1">
            <a:spLocks noGrp="1"/>
          </p:cNvSpPr>
          <p:nvPr>
            <p:ph type="body" idx="4"/>
          </p:nvPr>
        </p:nvSpPr>
        <p:spPr>
          <a:xfrm>
            <a:off x="4629150" y="2505075"/>
            <a:ext cx="3887787" cy="3684588"/>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18799524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Tree>
    <p:extLst>
      <p:ext uri="{BB962C8B-B14F-4D97-AF65-F5344CB8AC3E}">
        <p14:creationId xmlns:p14="http://schemas.microsoft.com/office/powerpoint/2010/main" val="20775652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33"/>
        <p:cNvGrpSpPr/>
        <p:nvPr/>
      </p:nvGrpSpPr>
      <p:grpSpPr>
        <a:xfrm>
          <a:off x="0" y="0"/>
          <a:ext cx="0" cy="0"/>
          <a:chOff x="0" y="0"/>
          <a:chExt cx="0" cy="0"/>
        </a:xfrm>
      </p:grpSpPr>
    </p:spTree>
    <p:extLst>
      <p:ext uri="{BB962C8B-B14F-4D97-AF65-F5344CB8AC3E}">
        <p14:creationId xmlns:p14="http://schemas.microsoft.com/office/powerpoint/2010/main" val="499746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E8CA48-77A6-48CC-98E1-9674659E9EDA}" type="datetimeFigureOut">
              <a:rPr lang="en-US" smtClean="0"/>
              <a:pPr/>
              <a:t>8/17/2014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32229294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36" name="Shape 36"/>
          <p:cNvSpPr txBox="1">
            <a:spLocks noGrp="1"/>
          </p:cNvSpPr>
          <p:nvPr>
            <p:ph type="body" idx="1"/>
          </p:nvPr>
        </p:nvSpPr>
        <p:spPr>
          <a:xfrm>
            <a:off x="3887787" y="987425"/>
            <a:ext cx="4629150" cy="4873624"/>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pPr lvl="0"/>
            <a:r>
              <a:rPr lang="en-US" smtClean="0"/>
              <a:t>Click to edit Master text styles</a:t>
            </a:r>
          </a:p>
        </p:txBody>
      </p:sp>
      <p:sp>
        <p:nvSpPr>
          <p:cNvPr id="37" name="Shape 37"/>
          <p:cNvSpPr txBox="1">
            <a:spLocks noGrp="1"/>
          </p:cNvSpPr>
          <p:nvPr>
            <p:ph type="body" idx="2"/>
          </p:nvPr>
        </p:nvSpPr>
        <p:spPr>
          <a:xfrm>
            <a:off x="630237" y="2057400"/>
            <a:ext cx="2949575" cy="3811588"/>
          </a:xfrm>
          <a:prstGeom prst="rect">
            <a:avLst/>
          </a:prstGeom>
          <a:noFill/>
          <a:ln>
            <a:noFill/>
          </a:ln>
        </p:spPr>
        <p:txBody>
          <a:bodyPr lIns="91425" tIns="91425" rIns="91425" bIns="91425" anchor="t" anchorCtr="0"/>
          <a:lstStyle>
            <a:lvl1pPr marL="0" indent="0" rtl="0">
              <a:buFont typeface="Arial"/>
              <a:buNone/>
              <a:defRPr sz="1600"/>
            </a:lvl1pPr>
            <a:lvl2pPr marL="457200" indent="0" rtl="0">
              <a:buFont typeface="Arial"/>
              <a:buNone/>
              <a:defRPr sz="1400"/>
            </a:lvl2pPr>
            <a:lvl3pPr marL="914400" indent="0" rtl="0">
              <a:buFont typeface="Arial"/>
              <a:buNone/>
              <a:defRPr sz="1200"/>
            </a:lvl3pPr>
            <a:lvl4pPr marL="1371600" indent="0" rtl="0">
              <a:buFont typeface="Arial"/>
              <a:buNone/>
              <a:defRPr sz="1000"/>
            </a:lvl4pPr>
            <a:lvl5pPr marL="1828800" indent="0" rtl="0">
              <a:buFont typeface="Arial"/>
              <a:buNone/>
              <a:defRPr sz="1000"/>
            </a:lvl5pPr>
            <a:lvl6pPr marL="2286000" indent="0" rtl="0">
              <a:buFont typeface="Arial"/>
              <a:buNone/>
              <a:defRPr sz="1000"/>
            </a:lvl6pPr>
            <a:lvl7pPr marL="2743200" indent="0" rtl="0">
              <a:buFont typeface="Arial"/>
              <a:buNone/>
              <a:defRPr sz="1000"/>
            </a:lvl7pPr>
            <a:lvl8pPr marL="3200400" indent="0" rtl="0">
              <a:buFont typeface="Arial"/>
              <a:buNone/>
              <a:defRPr sz="1000"/>
            </a:lvl8pPr>
            <a:lvl9pPr marL="3657600" indent="0" rtl="0">
              <a:buFont typeface="Arial"/>
              <a:buNone/>
              <a:defRPr sz="1000"/>
            </a:lvl9pPr>
          </a:lstStyle>
          <a:p>
            <a:pPr lvl="0"/>
            <a:r>
              <a:rPr lang="en-US" smtClean="0"/>
              <a:t>Click to edit Master text styles</a:t>
            </a:r>
          </a:p>
        </p:txBody>
      </p:sp>
    </p:spTree>
    <p:extLst>
      <p:ext uri="{BB962C8B-B14F-4D97-AF65-F5344CB8AC3E}">
        <p14:creationId xmlns:p14="http://schemas.microsoft.com/office/powerpoint/2010/main" val="14524114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40" name="Shape 40"/>
          <p:cNvSpPr txBox="1">
            <a:spLocks noGrp="1"/>
          </p:cNvSpPr>
          <p:nvPr>
            <p:ph type="body" idx="1"/>
          </p:nvPr>
        </p:nvSpPr>
        <p:spPr>
          <a:xfrm>
            <a:off x="630237" y="2057400"/>
            <a:ext cx="2949575" cy="3811588"/>
          </a:xfrm>
          <a:prstGeom prst="rect">
            <a:avLst/>
          </a:prstGeom>
          <a:noFill/>
          <a:ln>
            <a:noFill/>
          </a:ln>
        </p:spPr>
        <p:txBody>
          <a:bodyPr lIns="91425" tIns="91425" rIns="91425" bIns="91425" anchor="t" anchorCtr="0"/>
          <a:lstStyle>
            <a:lvl1pPr marL="0" indent="0" rtl="0">
              <a:buFont typeface="Arial"/>
              <a:buNone/>
              <a:defRPr sz="1600"/>
            </a:lvl1pPr>
            <a:lvl2pPr marL="457200" indent="0" rtl="0">
              <a:buFont typeface="Arial"/>
              <a:buNone/>
              <a:defRPr sz="1400"/>
            </a:lvl2pPr>
            <a:lvl3pPr marL="914400" indent="0" rtl="0">
              <a:buFont typeface="Arial"/>
              <a:buNone/>
              <a:defRPr sz="1200"/>
            </a:lvl3pPr>
            <a:lvl4pPr marL="1371600" indent="0" rtl="0">
              <a:buFont typeface="Arial"/>
              <a:buNone/>
              <a:defRPr sz="1000"/>
            </a:lvl4pPr>
            <a:lvl5pPr marL="1828800" indent="0" rtl="0">
              <a:buFont typeface="Arial"/>
              <a:buNone/>
              <a:defRPr sz="1000"/>
            </a:lvl5pPr>
            <a:lvl6pPr marL="2286000" indent="0" rtl="0">
              <a:buFont typeface="Arial"/>
              <a:buNone/>
              <a:defRPr sz="1000"/>
            </a:lvl6pPr>
            <a:lvl7pPr marL="2743200" indent="0" rtl="0">
              <a:buFont typeface="Arial"/>
              <a:buNone/>
              <a:defRPr sz="1000"/>
            </a:lvl7pPr>
            <a:lvl8pPr marL="3200400" indent="0" rtl="0">
              <a:buFont typeface="Arial"/>
              <a:buNone/>
              <a:defRPr sz="1000"/>
            </a:lvl8pPr>
            <a:lvl9pPr marL="3657600" indent="0" rtl="0">
              <a:buFont typeface="Arial"/>
              <a:buNone/>
              <a:defRPr sz="1000"/>
            </a:lvl9pPr>
          </a:lstStyle>
          <a:p>
            <a:pPr lvl="0"/>
            <a:r>
              <a:rPr lang="en-US" smtClean="0"/>
              <a:t>Click to edit Master text styles</a:t>
            </a:r>
          </a:p>
        </p:txBody>
      </p:sp>
    </p:spTree>
    <p:extLst>
      <p:ext uri="{BB962C8B-B14F-4D97-AF65-F5344CB8AC3E}">
        <p14:creationId xmlns:p14="http://schemas.microsoft.com/office/powerpoint/2010/main" val="36545548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rot="5400000">
            <a:off x="4629150" y="2190749"/>
            <a:ext cx="5714999" cy="1943100"/>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46" name="Shape 46"/>
          <p:cNvSpPr txBox="1">
            <a:spLocks noGrp="1"/>
          </p:cNvSpPr>
          <p:nvPr>
            <p:ph type="body" idx="1"/>
          </p:nvPr>
        </p:nvSpPr>
        <p:spPr>
          <a:xfrm rot="5400000">
            <a:off x="666750" y="323849"/>
            <a:ext cx="5714999" cy="5676900"/>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1057454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8292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8CA48-77A6-48CC-98E1-9674659E9EDA}" type="datetimeFigureOut">
              <a:rPr lang="en-US" smtClean="0"/>
              <a:pPr/>
              <a:t>8/17/2014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1397056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8CA48-77A6-48CC-98E1-9674659E9EDA}" type="datetimeFigureOut">
              <a:rPr lang="en-US" smtClean="0"/>
              <a:pPr/>
              <a:t>8/17/2014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280080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8CA48-77A6-48CC-98E1-9674659E9EDA}" type="datetimeFigureOut">
              <a:rPr lang="en-US" smtClean="0"/>
              <a:pPr/>
              <a:t>8/17/2014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3468001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2.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3.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image" Target="../media/image2.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6.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8CA48-77A6-48CC-98E1-9674659E9EDA}" type="datetimeFigureOut">
              <a:rPr lang="en-US" smtClean="0"/>
              <a:pPr/>
              <a:t>8/17/2014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8EA4E-ACC8-459B-A0F3-13451970C508}" type="slidenum">
              <a:rPr lang="en-US" smtClean="0"/>
              <a:pPr/>
              <a:t>‹#›</a:t>
            </a:fld>
            <a:endParaRPr lang="en-US"/>
          </a:p>
        </p:txBody>
      </p:sp>
    </p:spTree>
    <p:extLst>
      <p:ext uri="{BB962C8B-B14F-4D97-AF65-F5344CB8AC3E}">
        <p14:creationId xmlns:p14="http://schemas.microsoft.com/office/powerpoint/2010/main" val="146030335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hape 9"/>
          <p:cNvSpPr>
            <a:spLocks noChangeArrowheads="1"/>
          </p:cNvSpPr>
          <p:nvPr/>
        </p:nvSpPr>
        <p:spPr bwMode="auto">
          <a:xfrm>
            <a:off x="-1588" y="0"/>
            <a:ext cx="9148763" cy="6862763"/>
          </a:xfrm>
          <a:prstGeom prst="rect">
            <a:avLst/>
          </a:prstGeom>
          <a:blipFill dpi="0" rotWithShape="1">
            <a:blip r:embed="rId11"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7" name="Shape 10"/>
          <p:cNvSpPr txBox="1">
            <a:spLocks noGrp="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smtClean="0">
              <a:sym typeface="Arial" charset="0"/>
            </a:endParaRPr>
          </a:p>
        </p:txBody>
      </p:sp>
      <p:sp>
        <p:nvSpPr>
          <p:cNvPr id="1028" name="Shape 11"/>
          <p:cNvSpPr txBox="1">
            <a:spLocks noGrp="1"/>
          </p:cNvSpPr>
          <p:nvPr>
            <p:ph type="body" idx="1"/>
          </p:nvPr>
        </p:nvSpPr>
        <p:spPr bwMode="auto">
          <a:xfrm>
            <a:off x="685800" y="17526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charset="0"/>
            </a:endParaRPr>
          </a:p>
        </p:txBody>
      </p:sp>
    </p:spTree>
  </p:cSld>
  <p:clrMap bg1="lt1" tx1="dk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Lst>
  <p:txStyles>
    <p:titleStyle>
      <a:defPPr marR="0" algn="l" rtl="0">
        <a:lnSpc>
          <a:spcPct val="100000"/>
        </a:lnSpc>
        <a:spcBef>
          <a:spcPts val="0"/>
        </a:spcBef>
        <a:spcAft>
          <a:spcPts val="0"/>
        </a:spcAft>
      </a:defPPr>
      <a:lvl1pPr algn="l" rtl="0" eaLnBrk="1" fontAlgn="base" hangingPunct="1">
        <a:spcBef>
          <a:spcPct val="0"/>
        </a:spcBef>
        <a:spcAft>
          <a:spcPct val="0"/>
        </a:spcAft>
        <a:defRPr sz="1400">
          <a:solidFill>
            <a:srgbClr val="000000"/>
          </a:solidFill>
          <a:latin typeface="Arial"/>
          <a:ea typeface="Arial"/>
          <a:cs typeface="Arial"/>
          <a:sym typeface="Arial" charset="0"/>
        </a:defRPr>
      </a:lvl1pPr>
      <a:lvl2pPr algn="l" rtl="0" eaLnBrk="1" fontAlgn="base" hangingPunct="1">
        <a:spcBef>
          <a:spcPct val="0"/>
        </a:spcBef>
        <a:spcAft>
          <a:spcPct val="0"/>
        </a:spcAft>
        <a:defRPr sz="1400">
          <a:solidFill>
            <a:srgbClr val="000000"/>
          </a:solidFill>
          <a:latin typeface="Arial"/>
          <a:ea typeface="Arial"/>
          <a:cs typeface="Arial"/>
          <a:sym typeface="Arial" charset="0"/>
        </a:defRPr>
      </a:lvl2pPr>
      <a:lvl3pPr algn="l" rtl="0" eaLnBrk="1" fontAlgn="base" hangingPunct="1">
        <a:spcBef>
          <a:spcPct val="0"/>
        </a:spcBef>
        <a:spcAft>
          <a:spcPct val="0"/>
        </a:spcAft>
        <a:defRPr sz="1400">
          <a:solidFill>
            <a:srgbClr val="000000"/>
          </a:solidFill>
          <a:latin typeface="Arial" charset="0"/>
          <a:cs typeface="Arial" charset="0"/>
          <a:sym typeface="Arial" charset="0"/>
        </a:defRPr>
      </a:lvl3pPr>
      <a:lvl4pPr algn="l" rtl="0" eaLnBrk="1" fontAlgn="base" hangingPunct="1">
        <a:spcBef>
          <a:spcPct val="0"/>
        </a:spcBef>
        <a:spcAft>
          <a:spcPct val="0"/>
        </a:spcAft>
        <a:defRPr sz="1400">
          <a:solidFill>
            <a:srgbClr val="000000"/>
          </a:solidFill>
          <a:latin typeface="Arial" charset="0"/>
          <a:cs typeface="Arial" charset="0"/>
          <a:sym typeface="Arial" charset="0"/>
        </a:defRPr>
      </a:lvl4pPr>
      <a:lvl5pPr algn="l" rtl="0" eaLnBrk="1" fontAlgn="base" hangingPunct="1">
        <a:spcBef>
          <a:spcPct val="0"/>
        </a:spcBef>
        <a:spcAft>
          <a:spcPct val="0"/>
        </a:spcAft>
        <a:defRPr sz="1400">
          <a:solidFill>
            <a:srgbClr val="000000"/>
          </a:solidFill>
          <a:latin typeface="Arial" charset="0"/>
          <a:cs typeface="Arial" charset="0"/>
          <a:sym typeface="Arial" charset="0"/>
        </a:defRPr>
      </a:lvl5pPr>
      <a:lvl6pPr marL="457200" algn="l" rtl="0" eaLnBrk="1" fontAlgn="base" hangingPunct="1">
        <a:spcBef>
          <a:spcPct val="0"/>
        </a:spcBef>
        <a:spcAft>
          <a:spcPct val="0"/>
        </a:spcAft>
        <a:defRPr sz="1400">
          <a:solidFill>
            <a:srgbClr val="000000"/>
          </a:solidFill>
          <a:latin typeface="Arial" charset="0"/>
          <a:cs typeface="Arial" charset="0"/>
          <a:sym typeface="Arial" charset="0"/>
        </a:defRPr>
      </a:lvl6pPr>
      <a:lvl7pPr marL="914400" algn="l" rtl="0" eaLnBrk="1" fontAlgn="base" hangingPunct="1">
        <a:spcBef>
          <a:spcPct val="0"/>
        </a:spcBef>
        <a:spcAft>
          <a:spcPct val="0"/>
        </a:spcAft>
        <a:defRPr sz="1400">
          <a:solidFill>
            <a:srgbClr val="000000"/>
          </a:solidFill>
          <a:latin typeface="Arial" charset="0"/>
          <a:cs typeface="Arial" charset="0"/>
          <a:sym typeface="Arial" charset="0"/>
        </a:defRPr>
      </a:lvl7pPr>
      <a:lvl8pPr marL="1371600" algn="l" rtl="0" eaLnBrk="1" fontAlgn="base" hangingPunct="1">
        <a:spcBef>
          <a:spcPct val="0"/>
        </a:spcBef>
        <a:spcAft>
          <a:spcPct val="0"/>
        </a:spcAft>
        <a:defRPr sz="1400">
          <a:solidFill>
            <a:srgbClr val="000000"/>
          </a:solidFill>
          <a:latin typeface="Arial" charset="0"/>
          <a:cs typeface="Arial" charset="0"/>
          <a:sym typeface="Arial" charset="0"/>
        </a:defRPr>
      </a:lvl8pPr>
      <a:lvl9pPr marL="1828800" algn="l" rtl="0" eaLnBrk="1" fontAlgn="base" hangingPunct="1">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marL="342900" indent="-342900" algn="l" rtl="0" eaLnBrk="1" fontAlgn="base" hangingPunct="1">
        <a:spcBef>
          <a:spcPct val="0"/>
        </a:spcBef>
        <a:spcAft>
          <a:spcPct val="0"/>
        </a:spcAft>
        <a:defRPr sz="1400">
          <a:solidFill>
            <a:srgbClr val="000000"/>
          </a:solidFill>
          <a:latin typeface="Arial"/>
          <a:ea typeface="Arial"/>
          <a:cs typeface="Arial"/>
          <a:sym typeface="Arial" charset="0"/>
        </a:defRPr>
      </a:lvl1pPr>
      <a:lvl2pPr marL="742950" indent="-285750" algn="l" rtl="0" eaLnBrk="1" fontAlgn="base" hangingPunct="1">
        <a:spcBef>
          <a:spcPct val="0"/>
        </a:spcBef>
        <a:spcAft>
          <a:spcPct val="0"/>
        </a:spcAft>
        <a:defRPr sz="1400">
          <a:solidFill>
            <a:srgbClr val="000000"/>
          </a:solidFill>
          <a:latin typeface="Arial"/>
          <a:ea typeface="Arial"/>
          <a:cs typeface="Arial"/>
          <a:sym typeface="Arial" charset="0"/>
        </a:defRPr>
      </a:lvl2pPr>
      <a:lvl3pPr marL="1143000" indent="-228600" algn="l" rtl="0" eaLnBrk="1" fontAlgn="base" hangingPunct="1">
        <a:spcBef>
          <a:spcPct val="0"/>
        </a:spcBef>
        <a:spcAft>
          <a:spcPct val="0"/>
        </a:spcAft>
        <a:defRPr sz="1400">
          <a:solidFill>
            <a:srgbClr val="000000"/>
          </a:solidFill>
          <a:latin typeface="Arial"/>
          <a:ea typeface="Arial"/>
          <a:cs typeface="Arial"/>
          <a:sym typeface="Arial" charset="0"/>
        </a:defRPr>
      </a:lvl3pPr>
      <a:lvl4pPr marL="1600200" indent="-228600" algn="l" rtl="0" eaLnBrk="1" fontAlgn="base" hangingPunct="1">
        <a:spcBef>
          <a:spcPct val="0"/>
        </a:spcBef>
        <a:spcAft>
          <a:spcPct val="0"/>
        </a:spcAft>
        <a:defRPr sz="1400">
          <a:solidFill>
            <a:srgbClr val="000000"/>
          </a:solidFill>
          <a:latin typeface="Arial"/>
          <a:ea typeface="Arial"/>
          <a:cs typeface="Arial"/>
          <a:sym typeface="Arial" charset="0"/>
        </a:defRPr>
      </a:lvl4pPr>
      <a:lvl5pPr marL="2057400" indent="-228600" algn="l" rtl="0" eaLnBrk="1" fontAlgn="base" hangingPunct="1">
        <a:spcBef>
          <a:spcPct val="0"/>
        </a:spcBef>
        <a:spcAft>
          <a:spcPct val="0"/>
        </a:spcAft>
        <a:defRPr sz="1400">
          <a:solidFill>
            <a:srgbClr val="000000"/>
          </a:solidFill>
          <a:latin typeface="Arial"/>
          <a:ea typeface="Arial"/>
          <a:cs typeface="Arial"/>
          <a:sym typeface="Arial" charset="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8"/>
        <p:cNvGrpSpPr/>
        <p:nvPr/>
      </p:nvGrpSpPr>
      <p:grpSpPr>
        <a:xfrm>
          <a:off x="0" y="0"/>
          <a:ext cx="0" cy="0"/>
          <a:chOff x="0" y="0"/>
          <a:chExt cx="0" cy="0"/>
        </a:xfrm>
      </p:grpSpPr>
      <p:sp>
        <p:nvSpPr>
          <p:cNvPr id="9" name="Shape 9"/>
          <p:cNvSpPr/>
          <p:nvPr/>
        </p:nvSpPr>
        <p:spPr>
          <a:xfrm>
            <a:off x="-1588" y="0"/>
            <a:ext cx="9148762" cy="6862762"/>
          </a:xfrm>
          <a:prstGeom prst="rect">
            <a:avLst/>
          </a:prstGeom>
          <a:blipFill>
            <a:blip r:embed="rId13" cstate="print"/>
            <a:stretch>
              <a:fillRect/>
            </a:stretch>
          </a:blipFill>
        </p:spPr>
      </p:sp>
      <p:sp>
        <p:nvSpPr>
          <p:cNvPr id="10" name="Shape 10"/>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1pPr>
            <a:lvl2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2pPr>
            <a:lvl3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3pPr>
            <a:lvl4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4pPr>
            <a:lvl5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rgbClr val="7A0019"/>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rgbClr val="7A0019"/>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rgbClr val="7A0019"/>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rgbClr val="7A0019"/>
                </a:solidFill>
                <a:latin typeface="Arial"/>
                <a:ea typeface="Arial"/>
                <a:cs typeface="Arial"/>
                <a:sym typeface="Arial"/>
              </a:defRPr>
            </a:lvl9pPr>
          </a:lstStyle>
          <a:p>
            <a:endParaRPr/>
          </a:p>
        </p:txBody>
      </p:sp>
      <p:sp>
        <p:nvSpPr>
          <p:cNvPr id="11" name="Shape 11"/>
          <p:cNvSpPr txBox="1">
            <a:spLocks noGrp="1"/>
          </p:cNvSpPr>
          <p:nvPr>
            <p:ph type="body" idx="1"/>
          </p:nvPr>
        </p:nvSpPr>
        <p:spPr>
          <a:xfrm>
            <a:off x="685800" y="1752600"/>
            <a:ext cx="7772400" cy="4267199"/>
          </a:xfrm>
          <a:prstGeom prst="rect">
            <a:avLst/>
          </a:prstGeom>
          <a:noFill/>
          <a:ln>
            <a:noFill/>
          </a:ln>
        </p:spPr>
        <p:txBody>
          <a:bodyPr lIns="91425" tIns="91425" rIns="91425" bIns="91425" anchor="t" anchorCtr="0"/>
          <a:lstStyle>
            <a:lvl1pPr marL="342900" marR="0" indent="-139700" algn="l" rtl="0">
              <a:spcBef>
                <a:spcPts val="640"/>
              </a:spcBef>
              <a:spcAft>
                <a:spcPts val="0"/>
              </a:spcAft>
              <a:buClr>
                <a:srgbClr val="7A0019"/>
              </a:buClr>
              <a:buFont typeface="Arial"/>
              <a:buChar char="•"/>
              <a:defRPr sz="3200" b="0" i="0" u="none" strike="noStrike" cap="none" baseline="0">
                <a:solidFill>
                  <a:schemeClr val="dk1"/>
                </a:solidFill>
                <a:latin typeface="Arial"/>
                <a:ea typeface="Arial"/>
                <a:cs typeface="Arial"/>
                <a:sym typeface="Arial"/>
              </a:defRPr>
            </a:lvl1pPr>
            <a:lvl2pPr marL="742950" marR="0" indent="-107950" algn="l" rtl="0">
              <a:spcBef>
                <a:spcPts val="560"/>
              </a:spcBef>
              <a:spcAft>
                <a:spcPts val="0"/>
              </a:spcAft>
              <a:buClr>
                <a:srgbClr val="7A0019"/>
              </a:buClr>
              <a:buFont typeface="Arial"/>
              <a:buChar char="–"/>
              <a:defRPr sz="2800" b="0" i="0" u="none" strike="noStrike" cap="none" baseline="0">
                <a:solidFill>
                  <a:schemeClr val="dk1"/>
                </a:solidFill>
                <a:latin typeface="Arial"/>
                <a:ea typeface="Arial"/>
                <a:cs typeface="Arial"/>
                <a:sym typeface="Arial"/>
              </a:defRPr>
            </a:lvl2pPr>
            <a:lvl3pPr marL="1143000" marR="0" indent="-76200" algn="l" rtl="0">
              <a:spcBef>
                <a:spcPts val="480"/>
              </a:spcBef>
              <a:spcAft>
                <a:spcPts val="0"/>
              </a:spcAft>
              <a:buClr>
                <a:srgbClr val="7A0019"/>
              </a:buClr>
              <a:buFont typeface="Arial"/>
              <a:buChar char="•"/>
              <a:defRPr sz="2400" b="0" i="0" u="none" strike="noStrike" cap="none" baseline="0">
                <a:solidFill>
                  <a:schemeClr val="dk1"/>
                </a:solidFill>
                <a:latin typeface="Arial"/>
                <a:ea typeface="Arial"/>
                <a:cs typeface="Arial"/>
                <a:sym typeface="Arial"/>
              </a:defRPr>
            </a:lvl3pPr>
            <a:lvl4pPr marL="1600200" marR="0" indent="-101600" algn="l" rtl="0">
              <a:spcBef>
                <a:spcPts val="400"/>
              </a:spcBef>
              <a:spcAft>
                <a:spcPts val="0"/>
              </a:spcAft>
              <a:buClr>
                <a:srgbClr val="7A0019"/>
              </a:buClr>
              <a:buFont typeface="Arial"/>
              <a:buChar char="–"/>
              <a:defRPr sz="2000" b="0" i="0" u="none" strike="noStrike" cap="none" baseline="0">
                <a:solidFill>
                  <a:schemeClr val="dk1"/>
                </a:solidFill>
                <a:latin typeface="Arial"/>
                <a:ea typeface="Arial"/>
                <a:cs typeface="Arial"/>
                <a:sym typeface="Arial"/>
              </a:defRPr>
            </a:lvl4pPr>
            <a:lvl5pPr marL="2057400" marR="0" indent="-101600" algn="l" rtl="0">
              <a:spcBef>
                <a:spcPts val="400"/>
              </a:spcBef>
              <a:spcAft>
                <a:spcPts val="0"/>
              </a:spcAft>
              <a:buClr>
                <a:srgbClr val="7A0019"/>
              </a:buClr>
              <a:buFont typeface="Arial"/>
              <a:buChar char="»"/>
              <a:defRPr sz="2000" b="0" i="0" u="none" strike="noStrike" cap="none" baseline="0">
                <a:solidFill>
                  <a:schemeClr val="dk1"/>
                </a:solidFill>
                <a:latin typeface="Arial"/>
                <a:ea typeface="Arial"/>
                <a:cs typeface="Arial"/>
                <a:sym typeface="Arial"/>
              </a:defRPr>
            </a:lvl5pPr>
            <a:lvl6pPr marL="25146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6pPr>
            <a:lvl7pPr marL="29718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7pPr>
            <a:lvl8pPr marL="34290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8pPr>
            <a:lvl9pPr marL="38862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228969581"/>
      </p:ext>
    </p:extLst>
  </p:cSld>
  <p:clrMap bg1="lt1" tx1="dk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800" r:id="rId11"/>
  </p:sldLayoutIdLst>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hape 9"/>
          <p:cNvSpPr>
            <a:spLocks noChangeArrowheads="1"/>
          </p:cNvSpPr>
          <p:nvPr/>
        </p:nvSpPr>
        <p:spPr bwMode="auto">
          <a:xfrm>
            <a:off x="-1588" y="0"/>
            <a:ext cx="9148763" cy="6862763"/>
          </a:xfrm>
          <a:prstGeom prst="rect">
            <a:avLst/>
          </a:prstGeom>
          <a:blipFill dpi="0" rotWithShape="1">
            <a:blip r:embed="rId12" cstate="print"/>
            <a:srcRect/>
            <a:stretch>
              <a:fillRect/>
            </a:stretch>
          </a:blipFill>
          <a:ln>
            <a:noFill/>
          </a:ln>
          <a:extLst/>
        </p:spPr>
        <p:txBody>
          <a:bodyPr/>
          <a:lstStyle/>
          <a:p>
            <a:pPr>
              <a:defRPr/>
            </a:pPr>
            <a:endParaRPr lang="en-US"/>
          </a:p>
        </p:txBody>
      </p:sp>
      <p:sp>
        <p:nvSpPr>
          <p:cNvPr id="1027" name="Shape 10"/>
          <p:cNvSpPr txBox="1">
            <a:spLocks noGrp="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smtClean="0">
              <a:sym typeface="Arial" charset="0"/>
            </a:endParaRPr>
          </a:p>
        </p:txBody>
      </p:sp>
      <p:sp>
        <p:nvSpPr>
          <p:cNvPr id="1028" name="Shape 11"/>
          <p:cNvSpPr txBox="1">
            <a:spLocks noGrp="1"/>
          </p:cNvSpPr>
          <p:nvPr>
            <p:ph type="body" idx="1"/>
          </p:nvPr>
        </p:nvSpPr>
        <p:spPr bwMode="auto">
          <a:xfrm>
            <a:off x="685800" y="17526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charset="0"/>
            </a:endParaRPr>
          </a:p>
        </p:txBody>
      </p:sp>
    </p:spTree>
    <p:extLst>
      <p:ext uri="{BB962C8B-B14F-4D97-AF65-F5344CB8AC3E}">
        <p14:creationId xmlns:p14="http://schemas.microsoft.com/office/powerpoint/2010/main" val="1972738328"/>
      </p:ext>
    </p:extLst>
  </p:cSld>
  <p:clrMap bg1="lt1" tx1="dk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Lst>
  <p:txStyles>
    <p:titleStyle>
      <a:defPPr marR="0" algn="l" rtl="0">
        <a:lnSpc>
          <a:spcPct val="100000"/>
        </a:lnSpc>
        <a:spcBef>
          <a:spcPts val="0"/>
        </a:spcBef>
        <a:spcAft>
          <a:spcPts val="0"/>
        </a:spcAft>
      </a:defPPr>
      <a:lvl1pPr algn="l" rtl="0" eaLnBrk="1" fontAlgn="base" hangingPunct="1">
        <a:spcBef>
          <a:spcPct val="0"/>
        </a:spcBef>
        <a:spcAft>
          <a:spcPct val="0"/>
        </a:spcAft>
        <a:defRPr sz="1400">
          <a:solidFill>
            <a:srgbClr val="000000"/>
          </a:solidFill>
          <a:latin typeface="Arial"/>
          <a:ea typeface="Arial"/>
          <a:cs typeface="Arial"/>
          <a:sym typeface="Arial" charset="0"/>
        </a:defRPr>
      </a:lvl1pPr>
      <a:lvl2pPr algn="l" rtl="0" eaLnBrk="1" fontAlgn="base" hangingPunct="1">
        <a:spcBef>
          <a:spcPct val="0"/>
        </a:spcBef>
        <a:spcAft>
          <a:spcPct val="0"/>
        </a:spcAft>
        <a:defRPr sz="1400">
          <a:solidFill>
            <a:srgbClr val="000000"/>
          </a:solidFill>
          <a:latin typeface="Arial"/>
          <a:ea typeface="Arial"/>
          <a:cs typeface="Arial"/>
          <a:sym typeface="Arial" charset="0"/>
        </a:defRPr>
      </a:lvl2pPr>
      <a:lvl3pPr algn="l" rtl="0" eaLnBrk="1" fontAlgn="base" hangingPunct="1">
        <a:spcBef>
          <a:spcPct val="0"/>
        </a:spcBef>
        <a:spcAft>
          <a:spcPct val="0"/>
        </a:spcAft>
        <a:defRPr sz="1400">
          <a:solidFill>
            <a:srgbClr val="000000"/>
          </a:solidFill>
          <a:latin typeface="Arial" charset="0"/>
          <a:cs typeface="Arial" charset="0"/>
          <a:sym typeface="Arial" charset="0"/>
        </a:defRPr>
      </a:lvl3pPr>
      <a:lvl4pPr algn="l" rtl="0" eaLnBrk="1" fontAlgn="base" hangingPunct="1">
        <a:spcBef>
          <a:spcPct val="0"/>
        </a:spcBef>
        <a:spcAft>
          <a:spcPct val="0"/>
        </a:spcAft>
        <a:defRPr sz="1400">
          <a:solidFill>
            <a:srgbClr val="000000"/>
          </a:solidFill>
          <a:latin typeface="Arial" charset="0"/>
          <a:cs typeface="Arial" charset="0"/>
          <a:sym typeface="Arial" charset="0"/>
        </a:defRPr>
      </a:lvl4pPr>
      <a:lvl5pPr algn="l" rtl="0" eaLnBrk="1" fontAlgn="base" hangingPunct="1">
        <a:spcBef>
          <a:spcPct val="0"/>
        </a:spcBef>
        <a:spcAft>
          <a:spcPct val="0"/>
        </a:spcAft>
        <a:defRPr sz="1400">
          <a:solidFill>
            <a:srgbClr val="000000"/>
          </a:solidFill>
          <a:latin typeface="Arial" charset="0"/>
          <a:cs typeface="Arial" charset="0"/>
          <a:sym typeface="Arial" charset="0"/>
        </a:defRPr>
      </a:lvl5pPr>
      <a:lvl6pPr marL="457200" algn="l" rtl="0" eaLnBrk="1" fontAlgn="base" hangingPunct="1">
        <a:spcBef>
          <a:spcPct val="0"/>
        </a:spcBef>
        <a:spcAft>
          <a:spcPct val="0"/>
        </a:spcAft>
        <a:defRPr sz="1400">
          <a:solidFill>
            <a:srgbClr val="000000"/>
          </a:solidFill>
          <a:latin typeface="Arial" charset="0"/>
          <a:cs typeface="Arial" charset="0"/>
          <a:sym typeface="Arial" charset="0"/>
        </a:defRPr>
      </a:lvl6pPr>
      <a:lvl7pPr marL="914400" algn="l" rtl="0" eaLnBrk="1" fontAlgn="base" hangingPunct="1">
        <a:spcBef>
          <a:spcPct val="0"/>
        </a:spcBef>
        <a:spcAft>
          <a:spcPct val="0"/>
        </a:spcAft>
        <a:defRPr sz="1400">
          <a:solidFill>
            <a:srgbClr val="000000"/>
          </a:solidFill>
          <a:latin typeface="Arial" charset="0"/>
          <a:cs typeface="Arial" charset="0"/>
          <a:sym typeface="Arial" charset="0"/>
        </a:defRPr>
      </a:lvl7pPr>
      <a:lvl8pPr marL="1371600" algn="l" rtl="0" eaLnBrk="1" fontAlgn="base" hangingPunct="1">
        <a:spcBef>
          <a:spcPct val="0"/>
        </a:spcBef>
        <a:spcAft>
          <a:spcPct val="0"/>
        </a:spcAft>
        <a:defRPr sz="1400">
          <a:solidFill>
            <a:srgbClr val="000000"/>
          </a:solidFill>
          <a:latin typeface="Arial" charset="0"/>
          <a:cs typeface="Arial" charset="0"/>
          <a:sym typeface="Arial" charset="0"/>
        </a:defRPr>
      </a:lvl8pPr>
      <a:lvl9pPr marL="1828800" algn="l" rtl="0" eaLnBrk="1" fontAlgn="base" hangingPunct="1">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marL="342900" indent="-342900" algn="l" rtl="0" eaLnBrk="1" fontAlgn="base" hangingPunct="1">
        <a:spcBef>
          <a:spcPct val="0"/>
        </a:spcBef>
        <a:spcAft>
          <a:spcPct val="0"/>
        </a:spcAft>
        <a:defRPr sz="1400">
          <a:solidFill>
            <a:srgbClr val="000000"/>
          </a:solidFill>
          <a:latin typeface="Arial"/>
          <a:ea typeface="Arial"/>
          <a:cs typeface="Arial"/>
          <a:sym typeface="Arial" charset="0"/>
        </a:defRPr>
      </a:lvl1pPr>
      <a:lvl2pPr marL="742950" indent="-285750" algn="l" rtl="0" eaLnBrk="1" fontAlgn="base" hangingPunct="1">
        <a:spcBef>
          <a:spcPct val="0"/>
        </a:spcBef>
        <a:spcAft>
          <a:spcPct val="0"/>
        </a:spcAft>
        <a:defRPr sz="1400">
          <a:solidFill>
            <a:srgbClr val="000000"/>
          </a:solidFill>
          <a:latin typeface="Arial"/>
          <a:ea typeface="Arial"/>
          <a:cs typeface="Arial"/>
          <a:sym typeface="Arial" charset="0"/>
        </a:defRPr>
      </a:lvl2pPr>
      <a:lvl3pPr marL="1143000" indent="-228600" algn="l" rtl="0" eaLnBrk="1" fontAlgn="base" hangingPunct="1">
        <a:spcBef>
          <a:spcPct val="0"/>
        </a:spcBef>
        <a:spcAft>
          <a:spcPct val="0"/>
        </a:spcAft>
        <a:defRPr sz="1400">
          <a:solidFill>
            <a:srgbClr val="000000"/>
          </a:solidFill>
          <a:latin typeface="Arial"/>
          <a:ea typeface="Arial"/>
          <a:cs typeface="Arial"/>
          <a:sym typeface="Arial" charset="0"/>
        </a:defRPr>
      </a:lvl3pPr>
      <a:lvl4pPr marL="1600200" indent="-228600" algn="l" rtl="0" eaLnBrk="1" fontAlgn="base" hangingPunct="1">
        <a:spcBef>
          <a:spcPct val="0"/>
        </a:spcBef>
        <a:spcAft>
          <a:spcPct val="0"/>
        </a:spcAft>
        <a:defRPr sz="1400">
          <a:solidFill>
            <a:srgbClr val="000000"/>
          </a:solidFill>
          <a:latin typeface="Arial"/>
          <a:ea typeface="Arial"/>
          <a:cs typeface="Arial"/>
          <a:sym typeface="Arial" charset="0"/>
        </a:defRPr>
      </a:lvl4pPr>
      <a:lvl5pPr marL="2057400" indent="-228600" algn="l" rtl="0" eaLnBrk="1" fontAlgn="base" hangingPunct="1">
        <a:spcBef>
          <a:spcPct val="0"/>
        </a:spcBef>
        <a:spcAft>
          <a:spcPct val="0"/>
        </a:spcAft>
        <a:defRPr sz="1400">
          <a:solidFill>
            <a:srgbClr val="000000"/>
          </a:solidFill>
          <a:latin typeface="Arial"/>
          <a:ea typeface="Arial"/>
          <a:cs typeface="Arial"/>
          <a:sym typeface="Arial" charset="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5" name="Picture 11" descr="UofM-1_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88" y="0"/>
            <a:ext cx="9148763" cy="686276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752600"/>
            <a:ext cx="77724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577435223"/>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rtl="0" eaLnBrk="1" fontAlgn="base" hangingPunct="1">
        <a:spcBef>
          <a:spcPct val="0"/>
        </a:spcBef>
        <a:spcAft>
          <a:spcPct val="0"/>
        </a:spcAft>
        <a:defRPr sz="4400" kern="1200">
          <a:solidFill>
            <a:srgbClr val="7A0019"/>
          </a:solidFill>
          <a:latin typeface="+mj-lt"/>
          <a:ea typeface="+mj-ea"/>
          <a:cs typeface="+mj-cs"/>
        </a:defRPr>
      </a:lvl1pPr>
      <a:lvl2pPr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2pPr>
      <a:lvl3pPr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3pPr>
      <a:lvl4pPr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4pPr>
      <a:lvl5pPr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5pPr>
      <a:lvl6pPr marL="457200"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6pPr>
      <a:lvl7pPr marL="914400"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7pPr>
      <a:lvl8pPr marL="1371600"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8pPr>
      <a:lvl9pPr marL="1828800"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9pPr>
    </p:titleStyle>
    <p:bodyStyle>
      <a:lvl1pPr marL="342900" indent="-342900" algn="l" rtl="0" eaLnBrk="1" fontAlgn="base" hangingPunct="1">
        <a:spcBef>
          <a:spcPct val="20000"/>
        </a:spcBef>
        <a:spcAft>
          <a:spcPct val="0"/>
        </a:spcAft>
        <a:buClr>
          <a:srgbClr val="7A0019"/>
        </a:buClr>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7A0019"/>
        </a:buClr>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7A0019"/>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7A0019"/>
        </a:buClr>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7A0019"/>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8"/>
        <p:cNvGrpSpPr/>
        <p:nvPr/>
      </p:nvGrpSpPr>
      <p:grpSpPr>
        <a:xfrm>
          <a:off x="0" y="0"/>
          <a:ext cx="0" cy="0"/>
          <a:chOff x="0" y="0"/>
          <a:chExt cx="0" cy="0"/>
        </a:xfrm>
      </p:grpSpPr>
      <p:sp>
        <p:nvSpPr>
          <p:cNvPr id="9" name="Shape 9"/>
          <p:cNvSpPr/>
          <p:nvPr/>
        </p:nvSpPr>
        <p:spPr>
          <a:xfrm>
            <a:off x="-1588" y="0"/>
            <a:ext cx="9148762" cy="6862762"/>
          </a:xfrm>
          <a:prstGeom prst="rect">
            <a:avLst/>
          </a:prstGeom>
          <a:blipFill>
            <a:blip r:embed="rId12" cstate="print"/>
            <a:stretch>
              <a:fillRect/>
            </a:stretch>
          </a:blipFill>
        </p:spPr>
      </p:sp>
      <p:sp>
        <p:nvSpPr>
          <p:cNvPr id="10" name="Shape 10"/>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1pPr>
            <a:lvl2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2pPr>
            <a:lvl3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3pPr>
            <a:lvl4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4pPr>
            <a:lvl5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rgbClr val="7A0019"/>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rgbClr val="7A0019"/>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rgbClr val="7A0019"/>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rgbClr val="7A0019"/>
                </a:solidFill>
                <a:latin typeface="Arial"/>
                <a:ea typeface="Arial"/>
                <a:cs typeface="Arial"/>
                <a:sym typeface="Arial"/>
              </a:defRPr>
            </a:lvl9pPr>
          </a:lstStyle>
          <a:p>
            <a:endParaRPr/>
          </a:p>
        </p:txBody>
      </p:sp>
      <p:sp>
        <p:nvSpPr>
          <p:cNvPr id="11" name="Shape 11"/>
          <p:cNvSpPr txBox="1">
            <a:spLocks noGrp="1"/>
          </p:cNvSpPr>
          <p:nvPr>
            <p:ph type="body" idx="1"/>
          </p:nvPr>
        </p:nvSpPr>
        <p:spPr>
          <a:xfrm>
            <a:off x="685800" y="1752600"/>
            <a:ext cx="7772400" cy="4267199"/>
          </a:xfrm>
          <a:prstGeom prst="rect">
            <a:avLst/>
          </a:prstGeom>
          <a:noFill/>
          <a:ln>
            <a:noFill/>
          </a:ln>
        </p:spPr>
        <p:txBody>
          <a:bodyPr lIns="91425" tIns="91425" rIns="91425" bIns="91425" anchor="t" anchorCtr="0"/>
          <a:lstStyle>
            <a:lvl1pPr marL="342900" marR="0" indent="-139700" algn="l" rtl="0">
              <a:spcBef>
                <a:spcPts val="640"/>
              </a:spcBef>
              <a:spcAft>
                <a:spcPts val="0"/>
              </a:spcAft>
              <a:buClr>
                <a:srgbClr val="7A0019"/>
              </a:buClr>
              <a:buFont typeface="Arial"/>
              <a:buChar char="•"/>
              <a:defRPr sz="3200" b="0" i="0" u="none" strike="noStrike" cap="none" baseline="0">
                <a:solidFill>
                  <a:schemeClr val="dk1"/>
                </a:solidFill>
                <a:latin typeface="Arial"/>
                <a:ea typeface="Arial"/>
                <a:cs typeface="Arial"/>
                <a:sym typeface="Arial"/>
              </a:defRPr>
            </a:lvl1pPr>
            <a:lvl2pPr marL="742950" marR="0" indent="-107950" algn="l" rtl="0">
              <a:spcBef>
                <a:spcPts val="560"/>
              </a:spcBef>
              <a:spcAft>
                <a:spcPts val="0"/>
              </a:spcAft>
              <a:buClr>
                <a:srgbClr val="7A0019"/>
              </a:buClr>
              <a:buFont typeface="Arial"/>
              <a:buChar char="–"/>
              <a:defRPr sz="2800" b="0" i="0" u="none" strike="noStrike" cap="none" baseline="0">
                <a:solidFill>
                  <a:schemeClr val="dk1"/>
                </a:solidFill>
                <a:latin typeface="Arial"/>
                <a:ea typeface="Arial"/>
                <a:cs typeface="Arial"/>
                <a:sym typeface="Arial"/>
              </a:defRPr>
            </a:lvl2pPr>
            <a:lvl3pPr marL="1143000" marR="0" indent="-76200" algn="l" rtl="0">
              <a:spcBef>
                <a:spcPts val="480"/>
              </a:spcBef>
              <a:spcAft>
                <a:spcPts val="0"/>
              </a:spcAft>
              <a:buClr>
                <a:srgbClr val="7A0019"/>
              </a:buClr>
              <a:buFont typeface="Arial"/>
              <a:buChar char="•"/>
              <a:defRPr sz="2400" b="0" i="0" u="none" strike="noStrike" cap="none" baseline="0">
                <a:solidFill>
                  <a:schemeClr val="dk1"/>
                </a:solidFill>
                <a:latin typeface="Arial"/>
                <a:ea typeface="Arial"/>
                <a:cs typeface="Arial"/>
                <a:sym typeface="Arial"/>
              </a:defRPr>
            </a:lvl3pPr>
            <a:lvl4pPr marL="1600200" marR="0" indent="-101600" algn="l" rtl="0">
              <a:spcBef>
                <a:spcPts val="400"/>
              </a:spcBef>
              <a:spcAft>
                <a:spcPts val="0"/>
              </a:spcAft>
              <a:buClr>
                <a:srgbClr val="7A0019"/>
              </a:buClr>
              <a:buFont typeface="Arial"/>
              <a:buChar char="–"/>
              <a:defRPr sz="2000" b="0" i="0" u="none" strike="noStrike" cap="none" baseline="0">
                <a:solidFill>
                  <a:schemeClr val="dk1"/>
                </a:solidFill>
                <a:latin typeface="Arial"/>
                <a:ea typeface="Arial"/>
                <a:cs typeface="Arial"/>
                <a:sym typeface="Arial"/>
              </a:defRPr>
            </a:lvl4pPr>
            <a:lvl5pPr marL="2057400" marR="0" indent="-101600" algn="l" rtl="0">
              <a:spcBef>
                <a:spcPts val="400"/>
              </a:spcBef>
              <a:spcAft>
                <a:spcPts val="0"/>
              </a:spcAft>
              <a:buClr>
                <a:srgbClr val="7A0019"/>
              </a:buClr>
              <a:buFont typeface="Arial"/>
              <a:buChar char="»"/>
              <a:defRPr sz="2000" b="0" i="0" u="none" strike="noStrike" cap="none" baseline="0">
                <a:solidFill>
                  <a:schemeClr val="dk1"/>
                </a:solidFill>
                <a:latin typeface="Arial"/>
                <a:ea typeface="Arial"/>
                <a:cs typeface="Arial"/>
                <a:sym typeface="Arial"/>
              </a:defRPr>
            </a:lvl5pPr>
            <a:lvl6pPr marL="25146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6pPr>
            <a:lvl7pPr marL="29718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7pPr>
            <a:lvl8pPr marL="34290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8pPr>
            <a:lvl9pPr marL="38862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729944159"/>
      </p:ext>
    </p:extLst>
  </p:cSld>
  <p:clrMap bg1="lt1" tx1="dk1" bg2="dk2"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Lst>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omlout.com/a/products/ardx/" TargetMode="External"/><Relationship Id="rId2" Type="http://schemas.openxmlformats.org/officeDocument/2006/relationships/hyperlink" Target="http://www.arduinoclassroom.com/index.php/arduino-101" TargetMode="Externa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hyperlink" Target="http://arduino.cc/en/Main/Software" TargetMode="Externa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hyperlink" Target="http://www.adafruit.com/products/1411"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26.jpeg"/><Relationship Id="rId4" Type="http://schemas.openxmlformats.org/officeDocument/2006/relationships/hyperlink" Target="http://www.adafruit.com/images/1200x900/1411-01.jp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8.xml"/><Relationship Id="rId4" Type="http://schemas.openxmlformats.org/officeDocument/2006/relationships/image" Target="../media/image3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hyperlink" Target="http://www.arduinoclassroom.com/index.php/arduino-101" TargetMode="External"/><Relationship Id="rId2" Type="http://schemas.openxmlformats.org/officeDocument/2006/relationships/hyperlink" Target="https://learn.adafruit.com/" TargetMode="External"/><Relationship Id="rId1" Type="http://schemas.openxmlformats.org/officeDocument/2006/relationships/slideLayout" Target="../slideLayouts/slideLayout23.xml"/><Relationship Id="rId4" Type="http://schemas.openxmlformats.org/officeDocument/2006/relationships/hyperlink" Target="http://playground.arduino.cc/"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851648" cy="1219200"/>
          </a:xfrm>
        </p:spPr>
        <p:txBody>
          <a:bodyPr>
            <a:normAutofit fontScale="90000"/>
          </a:bodyPr>
          <a:lstStyle/>
          <a:p>
            <a:r>
              <a:rPr lang="en-US" dirty="0" smtClean="0"/>
              <a:t>Introduction to Arduino</a:t>
            </a:r>
            <a:br>
              <a:rPr lang="en-US" dirty="0" smtClean="0"/>
            </a:br>
            <a:r>
              <a:rPr lang="en-US" sz="4000" dirty="0" smtClean="0"/>
              <a:t>(programming, wiring, and more!)</a:t>
            </a:r>
            <a:endParaRPr lang="en-US" sz="4000" dirty="0"/>
          </a:p>
        </p:txBody>
      </p:sp>
      <p:sp>
        <p:nvSpPr>
          <p:cNvPr id="3" name="Subtitle 2"/>
          <p:cNvSpPr>
            <a:spLocks noGrp="1"/>
          </p:cNvSpPr>
          <p:nvPr>
            <p:ph type="subTitle" idx="1"/>
          </p:nvPr>
        </p:nvSpPr>
        <p:spPr>
          <a:xfrm>
            <a:off x="533400" y="2362200"/>
            <a:ext cx="7854696" cy="1905000"/>
          </a:xfrm>
        </p:spPr>
        <p:txBody>
          <a:bodyPr>
            <a:normAutofit fontScale="77500" lnSpcReduction="20000"/>
          </a:bodyPr>
          <a:lstStyle/>
          <a:p>
            <a:r>
              <a:rPr lang="en-US" dirty="0" smtClean="0"/>
              <a:t>James Flaten, MN Space Grant Consortium</a:t>
            </a:r>
          </a:p>
          <a:p>
            <a:r>
              <a:rPr lang="en-US" dirty="0"/>
              <a:t>w</a:t>
            </a:r>
            <a:r>
              <a:rPr lang="en-US" dirty="0" smtClean="0"/>
              <a:t>ith Christopher Gosch, </a:t>
            </a:r>
            <a:r>
              <a:rPr lang="en-US" dirty="0" smtClean="0"/>
              <a:t>Alex Pratt</a:t>
            </a:r>
            <a:r>
              <a:rPr lang="en-US" dirty="0" smtClean="0"/>
              <a:t>, </a:t>
            </a:r>
            <a:r>
              <a:rPr lang="en-US" dirty="0" smtClean="0"/>
              <a:t>et al.</a:t>
            </a:r>
          </a:p>
          <a:p>
            <a:endParaRPr lang="en-US" sz="1100" dirty="0" smtClean="0"/>
          </a:p>
          <a:p>
            <a:r>
              <a:rPr lang="en-US" dirty="0" smtClean="0"/>
              <a:t>University of MN – Twin Cities</a:t>
            </a:r>
          </a:p>
          <a:p>
            <a:r>
              <a:rPr lang="en-US" dirty="0" smtClean="0"/>
              <a:t>Aerospace Engineering and Mechanics Department</a:t>
            </a:r>
            <a:endParaRPr lang="en-US" dirty="0"/>
          </a:p>
        </p:txBody>
      </p:sp>
      <p:sp>
        <p:nvSpPr>
          <p:cNvPr id="4" name="Subtitle 2"/>
          <p:cNvSpPr txBox="1">
            <a:spLocks/>
          </p:cNvSpPr>
          <p:nvPr/>
        </p:nvSpPr>
        <p:spPr>
          <a:xfrm>
            <a:off x="381000" y="4419600"/>
            <a:ext cx="8382000" cy="2133600"/>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r>
              <a:rPr lang="en-US" sz="2400" dirty="0" smtClean="0"/>
              <a:t>Some references we used (there are many):</a:t>
            </a:r>
          </a:p>
          <a:p>
            <a:r>
              <a:rPr lang="en-US" sz="2400" i="1" dirty="0" smtClean="0"/>
              <a:t>1. Beginning Arduino</a:t>
            </a:r>
            <a:r>
              <a:rPr lang="en-US" sz="2400" dirty="0" smtClean="0"/>
              <a:t> by Michael </a:t>
            </a:r>
            <a:r>
              <a:rPr lang="en-US" sz="2400" dirty="0" err="1" smtClean="0"/>
              <a:t>McRoberts</a:t>
            </a:r>
            <a:r>
              <a:rPr lang="en-US" sz="2400" dirty="0" smtClean="0"/>
              <a:t>, 2</a:t>
            </a:r>
            <a:r>
              <a:rPr lang="en-US" sz="2400" baseline="30000" dirty="0" smtClean="0"/>
              <a:t>nd</a:t>
            </a:r>
            <a:r>
              <a:rPr lang="en-US" sz="2400" dirty="0" smtClean="0"/>
              <a:t> edition</a:t>
            </a:r>
          </a:p>
          <a:p>
            <a:r>
              <a:rPr lang="en-US" sz="2400" dirty="0" smtClean="0">
                <a:hlinkClick r:id="rId2"/>
              </a:rPr>
              <a:t>2. http://www.arduinoclassroom.com/index.php/arduino-101</a:t>
            </a:r>
            <a:endParaRPr lang="en-US" sz="2400" dirty="0" smtClean="0"/>
          </a:p>
          <a:p>
            <a:r>
              <a:rPr lang="en-US" sz="2400" dirty="0" smtClean="0">
                <a:hlinkClick r:id="rId3"/>
              </a:rPr>
              <a:t>3. http://www.oomlout.com/a/products/ardx/</a:t>
            </a:r>
            <a:endParaRPr lang="en-US"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457446" y="609600"/>
            <a:ext cx="8534400" cy="856488"/>
          </a:xfrm>
        </p:spPr>
        <p:txBody>
          <a:bodyPr>
            <a:normAutofit/>
          </a:bodyPr>
          <a:lstStyle/>
          <a:p>
            <a:r>
              <a:rPr lang="en-US" dirty="0" smtClean="0"/>
              <a:t>Breadboard Innards (Ref. 2)</a:t>
            </a:r>
            <a:endParaRPr lang="en-US"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820" t="40973" r="8960" b="3455"/>
          <a:stretch/>
        </p:blipFill>
        <p:spPr bwMode="auto">
          <a:xfrm>
            <a:off x="533400" y="1447800"/>
            <a:ext cx="8066315" cy="3853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 y="5486400"/>
            <a:ext cx="8915646" cy="646331"/>
          </a:xfrm>
          <a:prstGeom prst="rect">
            <a:avLst/>
          </a:prstGeom>
          <a:noFill/>
        </p:spPr>
        <p:txBody>
          <a:bodyPr wrap="none" rtlCol="0">
            <a:spAutoFit/>
          </a:bodyPr>
          <a:lstStyle/>
          <a:p>
            <a:r>
              <a:rPr lang="en-US" dirty="0" smtClean="0"/>
              <a:t>Insert 22-gauge solid wire jumpers and component leads into breadboard clips to make</a:t>
            </a:r>
          </a:p>
          <a:p>
            <a:r>
              <a:rPr lang="en-US" dirty="0" smtClean="0"/>
              <a:t>electrical connections without soldering.  Use the edge “rails” for power (5V) and ground.</a:t>
            </a:r>
            <a:endParaRPr lang="en-US" dirty="0"/>
          </a:p>
        </p:txBody>
      </p:sp>
    </p:spTree>
    <p:extLst>
      <p:ext uri="{BB962C8B-B14F-4D97-AF65-F5344CB8AC3E}">
        <p14:creationId xmlns:p14="http://schemas.microsoft.com/office/powerpoint/2010/main" val="1452966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Introduction to Software</a:t>
            </a:r>
            <a:endParaRPr lang="en-US" dirty="0"/>
          </a:p>
        </p:txBody>
      </p:sp>
      <p:sp>
        <p:nvSpPr>
          <p:cNvPr id="3" name="Content Placeholder 2"/>
          <p:cNvSpPr>
            <a:spLocks noGrp="1"/>
          </p:cNvSpPr>
          <p:nvPr>
            <p:ph type="body" idx="1"/>
          </p:nvPr>
        </p:nvSpPr>
        <p:spPr>
          <a:xfrm>
            <a:off x="228600" y="1371600"/>
            <a:ext cx="8229600" cy="4724400"/>
          </a:xfrm>
        </p:spPr>
        <p:txBody>
          <a:bodyPr>
            <a:normAutofit fontScale="77500" lnSpcReduction="20000"/>
          </a:bodyPr>
          <a:lstStyle/>
          <a:p>
            <a:r>
              <a:rPr lang="en-US" dirty="0" smtClean="0"/>
              <a:t>Arduino microcontrollers are programmed using the Arduino IDE (Integrated Development Environment)</a:t>
            </a:r>
          </a:p>
          <a:p>
            <a:pPr lvl="1"/>
            <a:r>
              <a:rPr lang="en-US" dirty="0" smtClean="0"/>
              <a:t>Can be downloaded for </a:t>
            </a:r>
            <a:r>
              <a:rPr lang="en-US" dirty="0"/>
              <a:t>free from </a:t>
            </a:r>
            <a:r>
              <a:rPr lang="en-US" dirty="0">
                <a:hlinkClick r:id="rId2"/>
              </a:rPr>
              <a:t>http://</a:t>
            </a:r>
            <a:r>
              <a:rPr lang="en-US" dirty="0" smtClean="0">
                <a:hlinkClick r:id="rId2"/>
              </a:rPr>
              <a:t>arduino.cc/en/Main/Software</a:t>
            </a:r>
            <a:endParaRPr lang="en-US" dirty="0" smtClean="0"/>
          </a:p>
          <a:p>
            <a:r>
              <a:rPr lang="en-US" dirty="0" smtClean="0"/>
              <a:t>Arduino programs, called “</a:t>
            </a:r>
            <a:r>
              <a:rPr lang="en-US" dirty="0" smtClean="0"/>
              <a:t>sketches,” </a:t>
            </a:r>
            <a:r>
              <a:rPr lang="en-US" dirty="0" smtClean="0"/>
              <a:t>are written in a programming language similar to C and C++</a:t>
            </a:r>
          </a:p>
          <a:p>
            <a:r>
              <a:rPr lang="en-US" dirty="0" smtClean="0"/>
              <a:t>Every sketch must have a </a:t>
            </a:r>
            <a:r>
              <a:rPr lang="en-US" dirty="0" smtClean="0">
                <a:latin typeface="Courier New" panose="02070309020205020404" pitchFamily="49" charset="0"/>
                <a:cs typeface="Courier New" panose="02070309020205020404" pitchFamily="49" charset="0"/>
              </a:rPr>
              <a:t>setup()</a:t>
            </a:r>
            <a:r>
              <a:rPr lang="en-US" dirty="0" smtClean="0"/>
              <a:t> function (executed just once) followed by a </a:t>
            </a:r>
            <a:r>
              <a:rPr lang="en-US" dirty="0" smtClean="0">
                <a:latin typeface="Courier New" panose="02070309020205020404" pitchFamily="49" charset="0"/>
                <a:cs typeface="Courier New" panose="02070309020205020404" pitchFamily="49" charset="0"/>
              </a:rPr>
              <a:t>loop()</a:t>
            </a:r>
            <a:r>
              <a:rPr lang="en-US" dirty="0" smtClean="0"/>
              <a:t> function (potentially executed many times);  add “comments” to code to make it easier to read (technically optional, but </a:t>
            </a:r>
            <a:r>
              <a:rPr lang="en-US" u="sng" dirty="0" smtClean="0"/>
              <a:t>highly</a:t>
            </a:r>
            <a:r>
              <a:rPr lang="en-US" dirty="0" smtClean="0"/>
              <a:t> </a:t>
            </a:r>
            <a:r>
              <a:rPr lang="en-US" dirty="0" smtClean="0"/>
              <a:t>recommended</a:t>
            </a:r>
            <a:r>
              <a:rPr lang="en-US" dirty="0" smtClean="0"/>
              <a:t>)</a:t>
            </a:r>
            <a:endParaRPr lang="en-US" dirty="0" smtClean="0"/>
          </a:p>
          <a:p>
            <a:r>
              <a:rPr lang="en-US" dirty="0" smtClean="0"/>
              <a:t>Many sensors and other hardware devices come with prewritten software – look on-line for sample code, libraries (of functions), and tutorials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Parts of the IDE main screen</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426029"/>
            <a:ext cx="3886200" cy="466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08684" y="2514600"/>
            <a:ext cx="1705916" cy="923330"/>
          </a:xfrm>
          <a:prstGeom prst="rect">
            <a:avLst/>
          </a:prstGeom>
          <a:noFill/>
        </p:spPr>
        <p:txBody>
          <a:bodyPr wrap="none" rtlCol="0">
            <a:spAutoFit/>
          </a:bodyPr>
          <a:lstStyle/>
          <a:p>
            <a:r>
              <a:rPr lang="en-US" dirty="0" smtClean="0"/>
              <a:t>Text area for</a:t>
            </a:r>
          </a:p>
          <a:p>
            <a:r>
              <a:rPr lang="en-US" dirty="0" smtClean="0"/>
              <a:t>writing/editing</a:t>
            </a:r>
          </a:p>
          <a:p>
            <a:r>
              <a:rPr lang="en-US" dirty="0" smtClean="0"/>
              <a:t>sketches.</a:t>
            </a:r>
            <a:endParaRPr lang="en-US" dirty="0"/>
          </a:p>
        </p:txBody>
      </p:sp>
      <p:sp>
        <p:nvSpPr>
          <p:cNvPr id="6" name="TextBox 5"/>
          <p:cNvSpPr txBox="1"/>
          <p:nvPr/>
        </p:nvSpPr>
        <p:spPr>
          <a:xfrm>
            <a:off x="5257800" y="5105400"/>
            <a:ext cx="2692725" cy="646331"/>
          </a:xfrm>
          <a:prstGeom prst="rect">
            <a:avLst/>
          </a:prstGeom>
          <a:noFill/>
        </p:spPr>
        <p:txBody>
          <a:bodyPr wrap="none" rtlCol="0">
            <a:spAutoFit/>
          </a:bodyPr>
          <a:lstStyle/>
          <a:p>
            <a:r>
              <a:rPr lang="en-US" dirty="0" smtClean="0"/>
              <a:t>Error messages and other</a:t>
            </a:r>
          </a:p>
          <a:p>
            <a:r>
              <a:rPr lang="en-US" dirty="0"/>
              <a:t>f</a:t>
            </a:r>
            <a:r>
              <a:rPr lang="en-US" dirty="0" smtClean="0"/>
              <a:t>eedback show up here.</a:t>
            </a:r>
            <a:endParaRPr lang="en-US" dirty="0"/>
          </a:p>
        </p:txBody>
      </p:sp>
      <p:grpSp>
        <p:nvGrpSpPr>
          <p:cNvPr id="3" name="Group 21"/>
          <p:cNvGrpSpPr/>
          <p:nvPr/>
        </p:nvGrpSpPr>
        <p:grpSpPr>
          <a:xfrm>
            <a:off x="5486400" y="1295400"/>
            <a:ext cx="3585160" cy="3276600"/>
            <a:chOff x="5787440" y="1752600"/>
            <a:chExt cx="3585160" cy="3276600"/>
          </a:xfrm>
        </p:grpSpPr>
        <p:sp>
          <p:nvSpPr>
            <p:cNvPr id="9" name="TextBox 8"/>
            <p:cNvSpPr txBox="1"/>
            <p:nvPr/>
          </p:nvSpPr>
          <p:spPr>
            <a:xfrm>
              <a:off x="5787440" y="1752600"/>
              <a:ext cx="2500108" cy="923330"/>
            </a:xfrm>
            <a:prstGeom prst="rect">
              <a:avLst/>
            </a:prstGeom>
            <a:noFill/>
          </p:spPr>
          <p:txBody>
            <a:bodyPr wrap="none" rtlCol="0">
              <a:spAutoFit/>
            </a:bodyPr>
            <a:lstStyle/>
            <a:p>
              <a:r>
                <a:rPr lang="en-US" dirty="0" smtClean="0"/>
                <a:t>Name of current sketch</a:t>
              </a:r>
            </a:p>
            <a:p>
              <a:r>
                <a:rPr lang="en-US" dirty="0" smtClean="0"/>
                <a:t>Main menus</a:t>
              </a:r>
            </a:p>
            <a:p>
              <a:r>
                <a:rPr lang="en-US" dirty="0" smtClean="0"/>
                <a:t>Action buttons/icons</a:t>
              </a:r>
            </a:p>
          </p:txBody>
        </p:sp>
        <p:pic>
          <p:nvPicPr>
            <p:cNvPr id="1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38" t="8682" r="92525" b="85620"/>
            <a:stretch/>
          </p:blipFill>
          <p:spPr bwMode="auto">
            <a:xfrm>
              <a:off x="6005514" y="2706121"/>
              <a:ext cx="219074" cy="265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6189164" y="2659320"/>
              <a:ext cx="3183436" cy="2369880"/>
            </a:xfrm>
            <a:prstGeom prst="rect">
              <a:avLst/>
            </a:prstGeom>
            <a:noFill/>
          </p:spPr>
          <p:txBody>
            <a:bodyPr wrap="none" rtlCol="0">
              <a:spAutoFit/>
            </a:bodyPr>
            <a:lstStyle/>
            <a:p>
              <a:r>
                <a:rPr lang="en-US" dirty="0" smtClean="0"/>
                <a:t>Verify (AKA compile)</a:t>
              </a:r>
            </a:p>
            <a:p>
              <a:endParaRPr lang="en-US" sz="800" dirty="0"/>
            </a:p>
            <a:p>
              <a:r>
                <a:rPr lang="en-US" dirty="0" smtClean="0"/>
                <a:t>Upload (send to Arduino)</a:t>
              </a:r>
            </a:p>
            <a:p>
              <a:endParaRPr lang="en-US" sz="800" dirty="0"/>
            </a:p>
            <a:p>
              <a:r>
                <a:rPr lang="en-US" dirty="0" smtClean="0"/>
                <a:t>Start a new sketch</a:t>
              </a:r>
            </a:p>
            <a:p>
              <a:endParaRPr lang="en-US" sz="800" dirty="0"/>
            </a:p>
            <a:p>
              <a:r>
                <a:rPr lang="en-US" dirty="0" smtClean="0"/>
                <a:t>Open a sketch (from a file)</a:t>
              </a:r>
            </a:p>
            <a:p>
              <a:endParaRPr lang="en-US" sz="800" dirty="0"/>
            </a:p>
            <a:p>
              <a:r>
                <a:rPr lang="en-US" dirty="0" smtClean="0"/>
                <a:t>Save current sketch (to a file)</a:t>
              </a:r>
            </a:p>
            <a:p>
              <a:endParaRPr lang="en-US" sz="800" dirty="0"/>
            </a:p>
            <a:p>
              <a:r>
                <a:rPr lang="en-US" dirty="0" smtClean="0"/>
                <a:t>Open Serial Monitor window</a:t>
              </a:r>
            </a:p>
          </p:txBody>
        </p:sp>
        <p:pic>
          <p:nvPicPr>
            <p:cNvPr id="1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450" t="8682" r="86913" b="85620"/>
            <a:stretch/>
          </p:blipFill>
          <p:spPr bwMode="auto">
            <a:xfrm>
              <a:off x="6005513" y="3091586"/>
              <a:ext cx="219075" cy="265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317" t="8682" r="80045" b="85620"/>
            <a:stretch/>
          </p:blipFill>
          <p:spPr bwMode="auto">
            <a:xfrm>
              <a:off x="6005513" y="3468121"/>
              <a:ext cx="219075" cy="265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779" t="8682" r="74583" b="85620"/>
            <a:stretch/>
          </p:blipFill>
          <p:spPr bwMode="auto">
            <a:xfrm>
              <a:off x="6005513" y="3925321"/>
              <a:ext cx="219075" cy="265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999" t="8682" r="69363" b="85620"/>
            <a:stretch/>
          </p:blipFill>
          <p:spPr bwMode="auto">
            <a:xfrm>
              <a:off x="6005515" y="4267200"/>
              <a:ext cx="219074" cy="265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073" t="8682" r="4289" b="85620"/>
            <a:stretch/>
          </p:blipFill>
          <p:spPr bwMode="auto">
            <a:xfrm>
              <a:off x="6005513" y="4648200"/>
              <a:ext cx="219076" cy="265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30" name="Straight Arrow Connector 29"/>
          <p:cNvCxnSpPr/>
          <p:nvPr/>
        </p:nvCxnSpPr>
        <p:spPr>
          <a:xfrm flipH="1">
            <a:off x="4572000" y="1519535"/>
            <a:ext cx="9144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4572000" y="1752599"/>
            <a:ext cx="9144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4572000" y="1981199"/>
            <a:ext cx="9144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 idx="1"/>
          </p:cNvCxnSpPr>
          <p:nvPr/>
        </p:nvCxnSpPr>
        <p:spPr>
          <a:xfrm flipH="1">
            <a:off x="4572000" y="5428566"/>
            <a:ext cx="685800" cy="1340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772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sz="4000" dirty="0" smtClean="0"/>
              <a:t>BareMinimum – </a:t>
            </a:r>
            <a:r>
              <a:rPr lang="en-US" sz="4000" dirty="0" smtClean="0"/>
              <a:t>shows sketch </a:t>
            </a:r>
            <a:r>
              <a:rPr lang="en-US" sz="4000" dirty="0" smtClean="0"/>
              <a:t>organization</a:t>
            </a:r>
            <a:endParaRPr lang="en-US" sz="4000" dirty="0"/>
          </a:p>
        </p:txBody>
      </p:sp>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0127"/>
          <a:stretch/>
        </p:blipFill>
        <p:spPr bwMode="auto">
          <a:xfrm>
            <a:off x="914400" y="969264"/>
            <a:ext cx="7211928" cy="5181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3844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600" dirty="0" smtClean="0"/>
              <a:t>Activity 1 – making an on-board LED blink</a:t>
            </a:r>
            <a:endParaRPr lang="en-US" sz="3600" dirty="0"/>
          </a:p>
        </p:txBody>
      </p:sp>
      <p:sp>
        <p:nvSpPr>
          <p:cNvPr id="3" name="Content Placeholder 2"/>
          <p:cNvSpPr>
            <a:spLocks noGrp="1"/>
          </p:cNvSpPr>
          <p:nvPr>
            <p:ph type="body" idx="1"/>
          </p:nvPr>
        </p:nvSpPr>
        <p:spPr>
          <a:xfrm>
            <a:off x="152400" y="1295400"/>
            <a:ext cx="8991600" cy="4953000"/>
          </a:xfrm>
        </p:spPr>
        <p:txBody>
          <a:bodyPr>
            <a:normAutofit fontScale="62500" lnSpcReduction="20000"/>
          </a:bodyPr>
          <a:lstStyle/>
          <a:p>
            <a:pPr marL="0" indent="0">
              <a:buNone/>
            </a:pPr>
            <a:r>
              <a:rPr lang="en-US" dirty="0" smtClean="0"/>
              <a:t>After installing the Arduino IDE (programming software)…</a:t>
            </a:r>
          </a:p>
          <a:p>
            <a:r>
              <a:rPr lang="en-US" dirty="0" smtClean="0"/>
              <a:t>Run the Arduino IDE</a:t>
            </a:r>
          </a:p>
          <a:p>
            <a:r>
              <a:rPr lang="en-US" dirty="0" smtClean="0"/>
              <a:t>Plug in the Arduino Uno using the USB cable – its power LED should come on and stay on</a:t>
            </a:r>
          </a:p>
          <a:p>
            <a:r>
              <a:rPr lang="en-US" dirty="0" smtClean="0"/>
              <a:t>Under </a:t>
            </a:r>
            <a:r>
              <a:rPr lang="en-US" dirty="0" err="1" smtClean="0">
                <a:latin typeface="Courier New" panose="02070309020205020404" pitchFamily="49" charset="0"/>
                <a:cs typeface="Courier New" panose="02070309020205020404" pitchFamily="49" charset="0"/>
              </a:rPr>
              <a:t>Tools:Board</a:t>
            </a:r>
            <a:r>
              <a:rPr lang="en-US" dirty="0" smtClean="0"/>
              <a:t> make sure </a:t>
            </a:r>
            <a:r>
              <a:rPr lang="en-US" dirty="0" smtClean="0">
                <a:latin typeface="Courier New" panose="02070309020205020404" pitchFamily="49" charset="0"/>
                <a:cs typeface="Courier New" panose="02070309020205020404" pitchFamily="49" charset="0"/>
              </a:rPr>
              <a:t>Arduino Uno</a:t>
            </a:r>
            <a:r>
              <a:rPr lang="en-US" dirty="0" smtClean="0"/>
              <a:t> is selected</a:t>
            </a:r>
          </a:p>
          <a:p>
            <a:r>
              <a:rPr lang="en-US" dirty="0" smtClean="0"/>
              <a:t>Under </a:t>
            </a:r>
            <a:r>
              <a:rPr lang="en-US" dirty="0" err="1" smtClean="0">
                <a:latin typeface="Courier New" panose="02070309020205020404" pitchFamily="49" charset="0"/>
                <a:cs typeface="Courier New" panose="02070309020205020404" pitchFamily="49" charset="0"/>
              </a:rPr>
              <a:t>Tools:Serial</a:t>
            </a:r>
            <a:r>
              <a:rPr lang="en-US" dirty="0" smtClean="0">
                <a:latin typeface="Courier New" panose="02070309020205020404" pitchFamily="49" charset="0"/>
                <a:cs typeface="Courier New" panose="02070309020205020404" pitchFamily="49" charset="0"/>
              </a:rPr>
              <a:t> Port</a:t>
            </a:r>
            <a:r>
              <a:rPr lang="en-US" dirty="0" smtClean="0"/>
              <a:t> select the correct </a:t>
            </a:r>
            <a:r>
              <a:rPr lang="en-US" dirty="0" smtClean="0">
                <a:latin typeface="Courier New" panose="02070309020205020404" pitchFamily="49" charset="0"/>
                <a:cs typeface="Courier New" panose="02070309020205020404" pitchFamily="49" charset="0"/>
              </a:rPr>
              <a:t>COM</a:t>
            </a:r>
            <a:r>
              <a:rPr lang="en-US" dirty="0" smtClean="0"/>
              <a:t> </a:t>
            </a:r>
            <a:r>
              <a:rPr lang="en-US" dirty="0"/>
              <a:t>port (e.g. </a:t>
            </a:r>
            <a:r>
              <a:rPr lang="en-US" dirty="0">
                <a:latin typeface="Courier New" panose="02070309020205020404" pitchFamily="49" charset="0"/>
                <a:cs typeface="Courier New" panose="02070309020205020404" pitchFamily="49" charset="0"/>
              </a:rPr>
              <a:t>COM3</a:t>
            </a:r>
            <a:r>
              <a:rPr lang="en-US" dirty="0" smtClean="0"/>
              <a:t>)</a:t>
            </a:r>
            <a:endParaRPr lang="en-US" sz="4100" baseline="12000" dirty="0">
              <a:latin typeface="Courier New" panose="02070309020205020404" pitchFamily="49" charset="0"/>
              <a:cs typeface="Courier New" panose="02070309020205020404" pitchFamily="49" charset="0"/>
            </a:endParaRPr>
          </a:p>
          <a:p>
            <a:r>
              <a:rPr lang="en-US" dirty="0" smtClean="0"/>
              <a:t>Under </a:t>
            </a:r>
            <a:r>
              <a:rPr lang="en-US" dirty="0" smtClean="0">
                <a:latin typeface="Courier New" panose="02070309020205020404" pitchFamily="49" charset="0"/>
                <a:cs typeface="Courier New" panose="02070309020205020404" pitchFamily="49" charset="0"/>
              </a:rPr>
              <a:t>File:Examples:01Basics</a:t>
            </a:r>
            <a:r>
              <a:rPr lang="en-US" dirty="0" smtClean="0"/>
              <a:t> select the </a:t>
            </a:r>
            <a:r>
              <a:rPr lang="en-US" dirty="0" smtClean="0">
                <a:latin typeface="Courier New" panose="02070309020205020404" pitchFamily="49" charset="0"/>
                <a:cs typeface="Courier New" panose="02070309020205020404" pitchFamily="49" charset="0"/>
              </a:rPr>
              <a:t>Blink</a:t>
            </a:r>
            <a:r>
              <a:rPr lang="en-US" dirty="0" smtClean="0"/>
              <a:t> sketch</a:t>
            </a:r>
          </a:p>
          <a:p>
            <a:r>
              <a:rPr lang="en-US" dirty="0" smtClean="0"/>
              <a:t>Look at the code. Note </a:t>
            </a:r>
            <a:r>
              <a:rPr lang="en-US" dirty="0" smtClean="0">
                <a:latin typeface="Courier New" panose="02070309020205020404" pitchFamily="49" charset="0"/>
                <a:cs typeface="Courier New" panose="02070309020205020404" pitchFamily="49" charset="0"/>
              </a:rPr>
              <a:t>delay(1000)</a:t>
            </a:r>
            <a:r>
              <a:rPr lang="en-US" dirty="0" smtClean="0"/>
              <a:t> waits 1000 </a:t>
            </a:r>
            <a:r>
              <a:rPr lang="en-US" dirty="0" err="1" smtClean="0"/>
              <a:t>millisec</a:t>
            </a:r>
            <a:r>
              <a:rPr lang="en-US" dirty="0" smtClean="0"/>
              <a:t> = 1 second</a:t>
            </a:r>
          </a:p>
          <a:p>
            <a:r>
              <a:rPr lang="en-US" dirty="0" smtClean="0"/>
              <a:t>Verify (AKA Compile) the code     , then Upload it      to the Uno – notice that it runs immediately (and will re-run if you power </a:t>
            </a:r>
            <a:r>
              <a:rPr lang="en-US" dirty="0" smtClean="0"/>
              <a:t>cycle by pressing the Reset button or by pulling the reconnecting power) </a:t>
            </a:r>
            <a:r>
              <a:rPr lang="en-US" dirty="0" smtClean="0"/>
              <a:t>– the sketch stays in the Uno memory until overwritten or erased</a:t>
            </a:r>
          </a:p>
          <a:p>
            <a:r>
              <a:rPr lang="en-US" dirty="0" smtClean="0"/>
              <a:t>Discuss how the sketch works (in general terms: </a:t>
            </a:r>
            <a:r>
              <a:rPr lang="en-US" dirty="0" smtClean="0">
                <a:latin typeface="Courier New" panose="02070309020205020404" pitchFamily="49" charset="0"/>
                <a:cs typeface="Courier New" panose="02070309020205020404" pitchFamily="49" charset="0"/>
              </a:rPr>
              <a:t>setup()</a:t>
            </a:r>
            <a:r>
              <a:rPr lang="en-US" dirty="0" smtClean="0"/>
              <a:t>, </a:t>
            </a:r>
            <a:r>
              <a:rPr lang="en-US" dirty="0" smtClean="0">
                <a:latin typeface="Courier New" panose="02070309020205020404" pitchFamily="49" charset="0"/>
                <a:cs typeface="Courier New" panose="02070309020205020404" pitchFamily="49" charset="0"/>
              </a:rPr>
              <a:t>loop()</a:t>
            </a:r>
            <a:r>
              <a:rPr lang="en-US" dirty="0" smtClean="0"/>
              <a:t>, liberal use of comments); digital HIGH is </a:t>
            </a:r>
            <a:r>
              <a:rPr lang="en-US" dirty="0" smtClean="0">
                <a:latin typeface="Courier New" panose="02070309020205020404" pitchFamily="49" charset="0"/>
                <a:cs typeface="Courier New" panose="02070309020205020404" pitchFamily="49" charset="0"/>
              </a:rPr>
              <a:t>5V</a:t>
            </a:r>
            <a:r>
              <a:rPr lang="en-US" dirty="0" smtClean="0"/>
              <a:t> and LOW </a:t>
            </a:r>
            <a:r>
              <a:rPr lang="en-US" dirty="0"/>
              <a:t> </a:t>
            </a:r>
            <a:r>
              <a:rPr lang="en-US" dirty="0" smtClean="0"/>
              <a:t>is </a:t>
            </a:r>
            <a:r>
              <a:rPr lang="en-US" dirty="0" smtClean="0">
                <a:latin typeface="Courier New" panose="02070309020205020404" pitchFamily="49" charset="0"/>
                <a:cs typeface="Courier New" panose="02070309020205020404" pitchFamily="49" charset="0"/>
              </a:rPr>
              <a:t>0V</a:t>
            </a:r>
            <a:r>
              <a:rPr lang="en-US" dirty="0" smtClean="0"/>
              <a:t> (ground)</a:t>
            </a:r>
          </a:p>
          <a:p>
            <a:r>
              <a:rPr lang="en-US" dirty="0"/>
              <a:t>T</a:t>
            </a:r>
            <a:r>
              <a:rPr lang="en-US" dirty="0" smtClean="0"/>
              <a:t>his is an example of “control (output) using digital pin 13”</a:t>
            </a:r>
            <a:endParaRPr lang="en-US"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00" t="9000" r="92300" b="86167"/>
          <a:stretch/>
        </p:blipFill>
        <p:spPr bwMode="auto">
          <a:xfrm>
            <a:off x="4114800" y="3810000"/>
            <a:ext cx="271462"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700" t="9000" r="86600" b="86167"/>
          <a:stretch/>
        </p:blipFill>
        <p:spPr bwMode="auto">
          <a:xfrm>
            <a:off x="6172200" y="3810000"/>
            <a:ext cx="271463"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1494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600" dirty="0" smtClean="0"/>
              <a:t>Activity 2 – making an external LED blink</a:t>
            </a:r>
            <a:endParaRPr lang="en-US" sz="3600" dirty="0"/>
          </a:p>
        </p:txBody>
      </p:sp>
      <p:sp>
        <p:nvSpPr>
          <p:cNvPr id="3" name="Content Placeholder 2"/>
          <p:cNvSpPr>
            <a:spLocks noGrp="1"/>
          </p:cNvSpPr>
          <p:nvPr>
            <p:ph type="body" idx="1"/>
          </p:nvPr>
        </p:nvSpPr>
        <p:spPr>
          <a:xfrm>
            <a:off x="152400" y="1295400"/>
            <a:ext cx="8839200" cy="4876800"/>
          </a:xfrm>
        </p:spPr>
        <p:txBody>
          <a:bodyPr>
            <a:normAutofit fontScale="92500" lnSpcReduction="10000"/>
          </a:bodyPr>
          <a:lstStyle/>
          <a:p>
            <a:r>
              <a:rPr lang="en-US" sz="2200" dirty="0" smtClean="0"/>
              <a:t>Power down the Arduino (i.e. disconnect the USB cable)</a:t>
            </a:r>
          </a:p>
          <a:p>
            <a:r>
              <a:rPr lang="en-US" sz="2200" dirty="0" smtClean="0"/>
              <a:t>Use jumper wires to run power (</a:t>
            </a:r>
            <a:r>
              <a:rPr lang="en-US" sz="2200" dirty="0" smtClean="0">
                <a:latin typeface="Courier New" panose="02070309020205020404" pitchFamily="49" charset="0"/>
                <a:cs typeface="Courier New" panose="02070309020205020404" pitchFamily="49" charset="0"/>
              </a:rPr>
              <a:t>5V</a:t>
            </a:r>
            <a:r>
              <a:rPr lang="en-US" sz="2200" dirty="0" smtClean="0"/>
              <a:t>) and ground (</a:t>
            </a:r>
            <a:r>
              <a:rPr lang="en-US" sz="2200" dirty="0" smtClean="0">
                <a:latin typeface="Courier New" panose="02070309020205020404" pitchFamily="49" charset="0"/>
                <a:cs typeface="Courier New" panose="02070309020205020404" pitchFamily="49" charset="0"/>
              </a:rPr>
              <a:t>GND</a:t>
            </a:r>
            <a:r>
              <a:rPr lang="en-US" sz="2200" dirty="0" smtClean="0"/>
              <a:t>) from the power pins on the Arduino to the + and – rails of the breadboard respectively (when you can, use red for power and black for ground)</a:t>
            </a:r>
          </a:p>
          <a:p>
            <a:r>
              <a:rPr lang="en-US" sz="2200" dirty="0" smtClean="0"/>
              <a:t>Place an LED in the breadboard (somewhere other than on the power rails)</a:t>
            </a:r>
          </a:p>
          <a:p>
            <a:r>
              <a:rPr lang="en-US" sz="2200" dirty="0" smtClean="0"/>
              <a:t>Wire the LED’s negative (shorter) lead to a 560 Ohm “safety resistor” then wire the other end of the resistor to ground</a:t>
            </a:r>
          </a:p>
          <a:p>
            <a:r>
              <a:rPr lang="en-US" sz="2200" dirty="0" smtClean="0"/>
              <a:t>Wire the LED’s positive (longer) lead to Pin 13 on the Arduino</a:t>
            </a:r>
          </a:p>
          <a:p>
            <a:r>
              <a:rPr lang="en-US" sz="2200" dirty="0" smtClean="0"/>
              <a:t>Plug the Arduino back into the USB cable to power it up – the Blink sketch is still in its memory and will begin to run</a:t>
            </a:r>
          </a:p>
          <a:p>
            <a:r>
              <a:rPr lang="en-US" sz="2200" dirty="0" smtClean="0"/>
              <a:t>Discuss what you see</a:t>
            </a:r>
          </a:p>
          <a:p>
            <a:r>
              <a:rPr lang="en-US" sz="2200" dirty="0"/>
              <a:t>W</a:t>
            </a:r>
            <a:r>
              <a:rPr lang="en-US" sz="2200" dirty="0" smtClean="0"/>
              <a:t>hich of the instructions above </a:t>
            </a:r>
            <a:r>
              <a:rPr lang="en-US" sz="2200" dirty="0" smtClean="0"/>
              <a:t>wasn’t actually necessary (but </a:t>
            </a:r>
            <a:r>
              <a:rPr lang="en-US" sz="2200" dirty="0" smtClean="0"/>
              <a:t>will be useful for future wiring </a:t>
            </a:r>
            <a:r>
              <a:rPr lang="en-US" sz="2200" dirty="0" smtClean="0"/>
              <a:t>projects)?</a:t>
            </a:r>
            <a:endParaRPr lang="en-US" sz="2200" dirty="0" smtClean="0"/>
          </a:p>
        </p:txBody>
      </p:sp>
    </p:spTree>
    <p:extLst>
      <p:ext uri="{BB962C8B-B14F-4D97-AF65-F5344CB8AC3E}">
        <p14:creationId xmlns:p14="http://schemas.microsoft.com/office/powerpoint/2010/main" val="2557881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t>Activity 3 – write to the “Serial Monitor”</a:t>
            </a:r>
            <a:endParaRPr lang="en-US" sz="3600" dirty="0"/>
          </a:p>
        </p:txBody>
      </p:sp>
      <p:sp>
        <p:nvSpPr>
          <p:cNvPr id="3" name="Content Placeholder 2"/>
          <p:cNvSpPr>
            <a:spLocks noGrp="1"/>
          </p:cNvSpPr>
          <p:nvPr>
            <p:ph type="body" idx="1"/>
          </p:nvPr>
        </p:nvSpPr>
        <p:spPr>
          <a:xfrm>
            <a:off x="152400" y="1066800"/>
            <a:ext cx="8839200" cy="5105400"/>
          </a:xfrm>
        </p:spPr>
        <p:txBody>
          <a:bodyPr>
            <a:normAutofit fontScale="92500" lnSpcReduction="20000"/>
          </a:bodyPr>
          <a:lstStyle/>
          <a:p>
            <a:r>
              <a:rPr lang="en-US" sz="2200" dirty="0" smtClean="0"/>
              <a:t>Add the following lines of code to your Blink sketch, save it as </a:t>
            </a:r>
            <a:r>
              <a:rPr lang="en-US" sz="2200" dirty="0" err="1" smtClean="0"/>
              <a:t>Blink_and_Count</a:t>
            </a:r>
            <a:r>
              <a:rPr lang="en-US" sz="2200" dirty="0" smtClean="0"/>
              <a:t>, then verify and upload it again</a:t>
            </a:r>
          </a:p>
          <a:p>
            <a:r>
              <a:rPr lang="en-US" sz="2200" dirty="0" smtClean="0"/>
              <a:t>Before </a:t>
            </a:r>
            <a:r>
              <a:rPr lang="en-US" sz="2000" dirty="0" smtClean="0">
                <a:latin typeface="Courier New" panose="02070309020205020404" pitchFamily="49" charset="0"/>
                <a:cs typeface="Courier New" panose="02070309020205020404" pitchFamily="49" charset="0"/>
              </a:rPr>
              <a:t>setup</a:t>
            </a:r>
            <a:r>
              <a:rPr lang="en-US" sz="2200" dirty="0" smtClean="0"/>
              <a:t>, right </a:t>
            </a:r>
            <a:r>
              <a:rPr lang="en-US" sz="2200" dirty="0"/>
              <a:t>under </a:t>
            </a: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led = 13</a:t>
            </a:r>
            <a:r>
              <a:rPr lang="en-US" sz="2000" dirty="0" smtClean="0">
                <a:latin typeface="Courier New" panose="02070309020205020404" pitchFamily="49" charset="0"/>
                <a:cs typeface="Courier New" panose="02070309020205020404" pitchFamily="49" charset="0"/>
              </a:rPr>
              <a:t>;</a:t>
            </a:r>
            <a:r>
              <a:rPr lang="en-US" sz="2200" dirty="0" smtClean="0"/>
              <a:t> type (all on one line)</a:t>
            </a:r>
            <a:endParaRPr lang="en-US" sz="2200" dirty="0"/>
          </a:p>
          <a:p>
            <a:pPr marL="0" indent="0">
              <a:buNone/>
            </a:pPr>
            <a:r>
              <a:rPr lang="en-US" sz="2000" dirty="0" err="1" smtClean="0">
                <a:latin typeface="Courier New" panose="02070309020205020404" pitchFamily="49" charset="0"/>
                <a:cs typeface="Courier New" panose="02070309020205020404" pitchFamily="49" charset="0"/>
              </a:rPr>
              <a:t>int</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count = 1; // establish a count variable, start it at one</a:t>
            </a:r>
          </a:p>
          <a:p>
            <a:r>
              <a:rPr lang="en-US" sz="2200" dirty="0" smtClean="0"/>
              <a:t>In </a:t>
            </a:r>
            <a:r>
              <a:rPr lang="en-US" sz="2000" dirty="0" smtClean="0">
                <a:latin typeface="Courier New" panose="02070309020205020404" pitchFamily="49" charset="0"/>
                <a:cs typeface="Courier New" panose="02070309020205020404" pitchFamily="49" charset="0"/>
              </a:rPr>
              <a:t>setup</a:t>
            </a:r>
            <a:r>
              <a:rPr lang="en-US" sz="2200" dirty="0" smtClean="0"/>
              <a:t>, right </a:t>
            </a:r>
            <a:r>
              <a:rPr lang="en-US" sz="2200" dirty="0"/>
              <a:t>under </a:t>
            </a:r>
            <a:r>
              <a:rPr lang="en-US" sz="2000" dirty="0" err="1">
                <a:latin typeface="Courier New" panose="02070309020205020404" pitchFamily="49" charset="0"/>
                <a:cs typeface="Courier New" panose="02070309020205020404" pitchFamily="49" charset="0"/>
              </a:rPr>
              <a:t>pinMode</a:t>
            </a:r>
            <a:r>
              <a:rPr lang="en-US" sz="2000" dirty="0">
                <a:latin typeface="Courier New" panose="02070309020205020404" pitchFamily="49" charset="0"/>
                <a:cs typeface="Courier New" panose="02070309020205020404" pitchFamily="49" charset="0"/>
              </a:rPr>
              <a:t>(led, OUTPUT</a:t>
            </a:r>
            <a:r>
              <a:rPr lang="en-US" sz="2000" dirty="0" smtClean="0">
                <a:latin typeface="Courier New" panose="02070309020205020404" pitchFamily="49" charset="0"/>
                <a:cs typeface="Courier New" panose="02070309020205020404" pitchFamily="49" charset="0"/>
              </a:rPr>
              <a:t>);</a:t>
            </a:r>
            <a:r>
              <a:rPr lang="en-US" sz="2200" dirty="0" smtClean="0"/>
              <a:t> type </a:t>
            </a:r>
            <a:r>
              <a:rPr lang="en-US" sz="2200" dirty="0" smtClean="0"/>
              <a:t>(all on </a:t>
            </a:r>
            <a:r>
              <a:rPr lang="en-US" sz="2200" dirty="0" smtClean="0"/>
              <a:t>one line)</a:t>
            </a:r>
          </a:p>
          <a:p>
            <a:pPr marL="0" indent="0">
              <a:buNone/>
            </a:pPr>
            <a:r>
              <a:rPr lang="en-US" sz="2000" dirty="0" err="1">
                <a:latin typeface="Courier New" panose="02070309020205020404" pitchFamily="49" charset="0"/>
                <a:cs typeface="Courier New" panose="02070309020205020404" pitchFamily="49" charset="0"/>
              </a:rPr>
              <a:t>Serial.begin</a:t>
            </a:r>
            <a:r>
              <a:rPr lang="en-US" sz="2000" dirty="0">
                <a:latin typeface="Courier New" panose="02070309020205020404" pitchFamily="49" charset="0"/>
                <a:cs typeface="Courier New" panose="02070309020205020404" pitchFamily="49" charset="0"/>
              </a:rPr>
              <a:t>(9600); // start serial communications at 9600 baud (char per second)</a:t>
            </a:r>
            <a:endParaRPr lang="en-US" sz="2000" dirty="0" smtClean="0">
              <a:latin typeface="Courier New" panose="02070309020205020404" pitchFamily="49" charset="0"/>
              <a:cs typeface="Courier New" panose="02070309020205020404" pitchFamily="49" charset="0"/>
            </a:endParaRPr>
          </a:p>
          <a:p>
            <a:r>
              <a:rPr lang="en-US" sz="2200" dirty="0" smtClean="0"/>
              <a:t>At the end of the loop type</a:t>
            </a:r>
          </a:p>
          <a:p>
            <a:pPr marL="0" indent="0">
              <a:buNone/>
            </a:pPr>
            <a:r>
              <a:rPr lang="en-US" sz="2000" dirty="0" err="1">
                <a:latin typeface="Courier New" panose="02070309020205020404" pitchFamily="49" charset="0"/>
                <a:cs typeface="Courier New" panose="02070309020205020404" pitchFamily="49" charset="0"/>
              </a:rPr>
              <a:t>Serial.print</a:t>
            </a:r>
            <a:r>
              <a:rPr lang="en-US" sz="2000" dirty="0">
                <a:latin typeface="Courier New" panose="02070309020205020404" pitchFamily="49" charset="0"/>
                <a:cs typeface="Courier New" panose="02070309020205020404" pitchFamily="49" charset="0"/>
              </a:rPr>
              <a:t>("Count is ");</a:t>
            </a:r>
          </a:p>
          <a:p>
            <a:pPr marL="0" indent="0">
              <a:buNone/>
            </a:pPr>
            <a:r>
              <a:rPr lang="en-US" sz="2000" dirty="0" err="1" smtClean="0">
                <a:latin typeface="Courier New" panose="02070309020205020404" pitchFamily="49" charset="0"/>
                <a:cs typeface="Courier New" panose="02070309020205020404" pitchFamily="49" charset="0"/>
              </a:rPr>
              <a:t>Serial.println</a:t>
            </a:r>
            <a:r>
              <a:rPr lang="en-US" sz="2000" dirty="0" smtClean="0">
                <a:latin typeface="Courier New" panose="02070309020205020404" pitchFamily="49" charset="0"/>
                <a:cs typeface="Courier New" panose="02070309020205020404" pitchFamily="49" charset="0"/>
              </a:rPr>
              <a:t>(count);  //</a:t>
            </a:r>
            <a:r>
              <a:rPr lang="en-US" sz="2000" dirty="0">
                <a:latin typeface="Courier New" panose="02070309020205020404" pitchFamily="49" charset="0"/>
                <a:cs typeface="Courier New" panose="02070309020205020404" pitchFamily="49" charset="0"/>
              </a:rPr>
              <a:t>print count value to screen</a:t>
            </a:r>
          </a:p>
          <a:p>
            <a:pPr marL="0" indent="0">
              <a:buNone/>
            </a:pPr>
            <a:r>
              <a:rPr lang="en-US" sz="2000" dirty="0" smtClean="0">
                <a:latin typeface="Courier New" panose="02070309020205020404" pitchFamily="49" charset="0"/>
                <a:cs typeface="Courier New" panose="02070309020205020404" pitchFamily="49" charset="0"/>
              </a:rPr>
              <a:t>count++; //</a:t>
            </a:r>
            <a:r>
              <a:rPr lang="en-US" sz="2000" dirty="0">
                <a:latin typeface="Courier New" panose="02070309020205020404" pitchFamily="49" charset="0"/>
                <a:cs typeface="Courier New" panose="02070309020205020404" pitchFamily="49" charset="0"/>
              </a:rPr>
              <a:t>increment count by one</a:t>
            </a:r>
          </a:p>
          <a:p>
            <a:r>
              <a:rPr lang="en-US" sz="2200" dirty="0" smtClean="0"/>
              <a:t>Upload </a:t>
            </a:r>
            <a:r>
              <a:rPr lang="en-US" sz="2200" dirty="0" smtClean="0"/>
              <a:t>the sketch (it will start to run immediately) then </a:t>
            </a:r>
            <a:r>
              <a:rPr lang="en-US" sz="2200" dirty="0" smtClean="0"/>
              <a:t>open the serial monitor (</a:t>
            </a:r>
            <a:r>
              <a:rPr lang="en-US" sz="2200" dirty="0" smtClean="0"/>
              <a:t>window) (doing so will restart </a:t>
            </a:r>
            <a:r>
              <a:rPr lang="en-US" sz="2200" dirty="0" smtClean="0"/>
              <a:t>the </a:t>
            </a:r>
            <a:r>
              <a:rPr lang="en-US" sz="2200" dirty="0" smtClean="0"/>
              <a:t>sketch)</a:t>
            </a:r>
            <a:endParaRPr lang="en-US" sz="2200" dirty="0" smtClean="0"/>
          </a:p>
          <a:p>
            <a:r>
              <a:rPr lang="en-US" sz="2200" dirty="0">
                <a:solidFill>
                  <a:srgbClr val="FF0000"/>
                </a:solidFill>
              </a:rPr>
              <a:t>V</a:t>
            </a:r>
            <a:r>
              <a:rPr lang="en-US" sz="2200" dirty="0" smtClean="0">
                <a:solidFill>
                  <a:srgbClr val="FF0000"/>
                </a:solidFill>
              </a:rPr>
              <a:t>erify/change the baud rate to </a:t>
            </a:r>
            <a:r>
              <a:rPr lang="en-US" sz="2200" dirty="0" smtClean="0">
                <a:solidFill>
                  <a:srgbClr val="FF0000"/>
                </a:solidFill>
                <a:latin typeface="Courier New" panose="02070309020205020404" pitchFamily="49" charset="0"/>
                <a:cs typeface="Courier New" panose="02070309020205020404" pitchFamily="49" charset="0"/>
              </a:rPr>
              <a:t>9600</a:t>
            </a:r>
            <a:r>
              <a:rPr lang="en-US" sz="2200" dirty="0" smtClean="0">
                <a:solidFill>
                  <a:srgbClr val="FF0000"/>
                </a:solidFill>
              </a:rPr>
              <a:t> at the bottom of the serial window</a:t>
            </a:r>
          </a:p>
          <a:p>
            <a:r>
              <a:rPr lang="en-US" sz="2200" dirty="0" smtClean="0"/>
              <a:t>Discuss what you see and how the sketch accomplishes it</a:t>
            </a:r>
          </a:p>
        </p:txBody>
      </p:sp>
    </p:spTree>
    <p:extLst>
      <p:ext uri="{BB962C8B-B14F-4D97-AF65-F5344CB8AC3E}">
        <p14:creationId xmlns:p14="http://schemas.microsoft.com/office/powerpoint/2010/main" val="363948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600" dirty="0" smtClean="0"/>
              <a:t>Activity 4 – controlling brightness of an LED</a:t>
            </a:r>
            <a:endParaRPr lang="en-US" sz="3600" dirty="0"/>
          </a:p>
        </p:txBody>
      </p:sp>
      <p:sp>
        <p:nvSpPr>
          <p:cNvPr id="3" name="Content Placeholder 2"/>
          <p:cNvSpPr>
            <a:spLocks noGrp="1"/>
          </p:cNvSpPr>
          <p:nvPr>
            <p:ph type="body" idx="1"/>
          </p:nvPr>
        </p:nvSpPr>
        <p:spPr>
          <a:xfrm>
            <a:off x="152400" y="1524000"/>
            <a:ext cx="8839200" cy="5334000"/>
          </a:xfrm>
        </p:spPr>
        <p:txBody>
          <a:bodyPr>
            <a:normAutofit/>
          </a:bodyPr>
          <a:lstStyle/>
          <a:p>
            <a:r>
              <a:rPr lang="en-US" sz="2200" dirty="0"/>
              <a:t>Under </a:t>
            </a:r>
            <a:r>
              <a:rPr lang="en-US" sz="2200" dirty="0">
                <a:latin typeface="Courier New" panose="02070309020205020404" pitchFamily="49" charset="0"/>
                <a:cs typeface="Courier New" panose="02070309020205020404" pitchFamily="49" charset="0"/>
              </a:rPr>
              <a:t>File:Examples:01Basics</a:t>
            </a:r>
            <a:r>
              <a:rPr lang="en-US" sz="2200" dirty="0"/>
              <a:t> </a:t>
            </a:r>
            <a:r>
              <a:rPr lang="en-US" sz="2200" dirty="0" smtClean="0"/>
              <a:t>select </a:t>
            </a:r>
            <a:r>
              <a:rPr lang="en-US" sz="2200" dirty="0"/>
              <a:t>the </a:t>
            </a:r>
            <a:r>
              <a:rPr lang="en-US" sz="2200" dirty="0" smtClean="0">
                <a:latin typeface="Courier New" panose="02070309020205020404" pitchFamily="49" charset="0"/>
                <a:cs typeface="Courier New" panose="02070309020205020404" pitchFamily="49" charset="0"/>
              </a:rPr>
              <a:t>Fade</a:t>
            </a:r>
            <a:r>
              <a:rPr lang="en-US" sz="2200" dirty="0" smtClean="0"/>
              <a:t> </a:t>
            </a:r>
            <a:r>
              <a:rPr lang="en-US" sz="2200" dirty="0"/>
              <a:t>sketch</a:t>
            </a:r>
          </a:p>
          <a:p>
            <a:r>
              <a:rPr lang="en-US" sz="2200" dirty="0" smtClean="0"/>
              <a:t>This code controls the brightness of an LED using a “</a:t>
            </a:r>
            <a:r>
              <a:rPr lang="en-US" sz="2200" dirty="0" err="1" smtClean="0"/>
              <a:t>pwm</a:t>
            </a:r>
            <a:r>
              <a:rPr lang="en-US" sz="2200" dirty="0" smtClean="0"/>
              <a:t>” </a:t>
            </a:r>
            <a:r>
              <a:rPr lang="en-US" sz="2200" dirty="0" smtClean="0"/>
              <a:t>(pulse-width modulation) digital </a:t>
            </a:r>
            <a:r>
              <a:rPr lang="en-US" sz="2200" dirty="0" smtClean="0"/>
              <a:t>pin (you’ll need to look at the code to figure out which pin it is and rewire your circuit to use that pin) – only some of the digital pins support </a:t>
            </a:r>
            <a:r>
              <a:rPr lang="en-US" sz="2200" dirty="0" err="1" smtClean="0"/>
              <a:t>pwm</a:t>
            </a:r>
            <a:r>
              <a:rPr lang="en-US" sz="2200" dirty="0" smtClean="0"/>
              <a:t> </a:t>
            </a:r>
            <a:r>
              <a:rPr lang="en-US" sz="2200" dirty="0" smtClean="0"/>
              <a:t>in which you use the command </a:t>
            </a:r>
            <a:r>
              <a:rPr lang="en-US" sz="2200" dirty="0" err="1" smtClean="0">
                <a:latin typeface="Courier New" panose="02070309020205020404" pitchFamily="49" charset="0"/>
                <a:cs typeface="Courier New" panose="02070309020205020404" pitchFamily="49" charset="0"/>
              </a:rPr>
              <a:t>analogWrite</a:t>
            </a:r>
            <a:r>
              <a:rPr lang="en-US" sz="2200" dirty="0" smtClean="0">
                <a:latin typeface="Courier New" panose="02070309020205020404" pitchFamily="49" charset="0"/>
                <a:cs typeface="Courier New" panose="02070309020205020404" pitchFamily="49" charset="0"/>
              </a:rPr>
              <a:t>(pin, brightness)</a:t>
            </a:r>
            <a:r>
              <a:rPr lang="en-US" sz="2200" dirty="0" smtClean="0"/>
              <a:t> where brightness can range from </a:t>
            </a:r>
            <a:r>
              <a:rPr lang="en-US" sz="2200" dirty="0" smtClean="0">
                <a:latin typeface="Courier New" panose="02070309020205020404" pitchFamily="49" charset="0"/>
                <a:cs typeface="Courier New" panose="02070309020205020404" pitchFamily="49" charset="0"/>
              </a:rPr>
              <a:t>0</a:t>
            </a:r>
            <a:r>
              <a:rPr lang="en-US" sz="2200" dirty="0" smtClean="0"/>
              <a:t> (means go HIGH </a:t>
            </a:r>
            <a:r>
              <a:rPr lang="en-US" sz="2200" dirty="0" smtClean="0">
                <a:latin typeface="Courier New" panose="02070309020205020404" pitchFamily="49" charset="0"/>
                <a:cs typeface="Courier New" panose="02070309020205020404" pitchFamily="49" charset="0"/>
              </a:rPr>
              <a:t>0%</a:t>
            </a:r>
            <a:r>
              <a:rPr lang="en-US" sz="2200" dirty="0" smtClean="0"/>
              <a:t> of the time) to </a:t>
            </a:r>
            <a:r>
              <a:rPr lang="en-US" sz="2200" dirty="0" smtClean="0">
                <a:latin typeface="Courier New" panose="02070309020205020404" pitchFamily="49" charset="0"/>
                <a:cs typeface="Courier New" panose="02070309020205020404" pitchFamily="49" charset="0"/>
              </a:rPr>
              <a:t>255</a:t>
            </a:r>
            <a:r>
              <a:rPr lang="en-US" sz="2200" dirty="0" smtClean="0"/>
              <a:t> (means go HIGH </a:t>
            </a:r>
            <a:r>
              <a:rPr lang="en-US" sz="2200" dirty="0" smtClean="0">
                <a:latin typeface="Courier New" panose="02070309020205020404" pitchFamily="49" charset="0"/>
                <a:cs typeface="Courier New" panose="02070309020205020404" pitchFamily="49" charset="0"/>
              </a:rPr>
              <a:t>100%</a:t>
            </a:r>
            <a:r>
              <a:rPr lang="en-US" sz="2200" dirty="0" smtClean="0"/>
              <a:t> of the time</a:t>
            </a:r>
            <a:r>
              <a:rPr lang="en-US" sz="2200" dirty="0" smtClean="0"/>
              <a:t>) or any value in between</a:t>
            </a:r>
            <a:endParaRPr lang="en-US" sz="2200" dirty="0" smtClean="0"/>
          </a:p>
          <a:p>
            <a:r>
              <a:rPr lang="en-US" sz="2200" dirty="0" smtClean="0"/>
              <a:t>Run the code and watch the intensity of the LED vary as time goes by – this gives you more control than just the pure HIGH or pure LOW available using the </a:t>
            </a:r>
            <a:r>
              <a:rPr lang="en-US" sz="2200" dirty="0" err="1" smtClean="0">
                <a:latin typeface="Courier New" panose="02070309020205020404" pitchFamily="49" charset="0"/>
                <a:cs typeface="Courier New" panose="02070309020205020404" pitchFamily="49" charset="0"/>
              </a:rPr>
              <a:t>digitalWrite</a:t>
            </a:r>
            <a:r>
              <a:rPr lang="en-US" sz="2200" dirty="0" smtClean="0"/>
              <a:t> command in the Blink sketch</a:t>
            </a:r>
          </a:p>
        </p:txBody>
      </p:sp>
    </p:spTree>
    <p:extLst>
      <p:ext uri="{BB962C8B-B14F-4D97-AF65-F5344CB8AC3E}">
        <p14:creationId xmlns:p14="http://schemas.microsoft.com/office/powerpoint/2010/main" val="1968236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3600" dirty="0" smtClean="0"/>
              <a:t>Notes</a:t>
            </a:r>
            <a:endParaRPr lang="en-US" sz="3600" dirty="0"/>
          </a:p>
        </p:txBody>
      </p:sp>
      <p:sp>
        <p:nvSpPr>
          <p:cNvPr id="3" name="Content Placeholder 2"/>
          <p:cNvSpPr>
            <a:spLocks noGrp="1"/>
          </p:cNvSpPr>
          <p:nvPr>
            <p:ph type="body" idx="1"/>
          </p:nvPr>
        </p:nvSpPr>
        <p:spPr>
          <a:xfrm>
            <a:off x="0" y="914400"/>
            <a:ext cx="9144000" cy="5257800"/>
          </a:xfrm>
        </p:spPr>
        <p:txBody>
          <a:bodyPr>
            <a:normAutofit/>
          </a:bodyPr>
          <a:lstStyle/>
          <a:p>
            <a:r>
              <a:rPr lang="en-US" sz="2200" dirty="0" smtClean="0"/>
              <a:t>Flashing LEDs and/or writing information to the serial monitor (window) lets the sketch tell observers what it is up to – the latter only works when you are attached to a computer with a </a:t>
            </a:r>
            <a:r>
              <a:rPr lang="en-US" sz="2200" dirty="0" smtClean="0"/>
              <a:t>screen, </a:t>
            </a:r>
            <a:r>
              <a:rPr lang="en-US" sz="2200" dirty="0" smtClean="0"/>
              <a:t>so the former method is more likely for a balloon or rocket implementation</a:t>
            </a:r>
          </a:p>
          <a:p>
            <a:r>
              <a:rPr lang="en-US" sz="2200" dirty="0" smtClean="0"/>
              <a:t>Digital pins can be set to </a:t>
            </a:r>
            <a:r>
              <a:rPr lang="en-US" sz="2200" dirty="0" smtClean="0">
                <a:latin typeface="Courier New" panose="02070309020205020404" pitchFamily="49" charset="0"/>
                <a:cs typeface="Courier New" panose="02070309020205020404" pitchFamily="49" charset="0"/>
              </a:rPr>
              <a:t>OUTPUT</a:t>
            </a:r>
            <a:r>
              <a:rPr lang="en-US" sz="2200" dirty="0" smtClean="0"/>
              <a:t> mode, after which you can send them digital values (just </a:t>
            </a:r>
            <a:r>
              <a:rPr lang="en-US" sz="2200" dirty="0" smtClean="0">
                <a:latin typeface="Courier New" panose="02070309020205020404" pitchFamily="49" charset="0"/>
                <a:cs typeface="Courier New" panose="02070309020205020404" pitchFamily="49" charset="0"/>
              </a:rPr>
              <a:t>HIGH</a:t>
            </a:r>
            <a:r>
              <a:rPr lang="en-US" sz="2200" dirty="0" smtClean="0"/>
              <a:t> or </a:t>
            </a:r>
            <a:r>
              <a:rPr lang="en-US" sz="2200" dirty="0" smtClean="0">
                <a:latin typeface="Courier New" panose="02070309020205020404" pitchFamily="49" charset="0"/>
                <a:cs typeface="Courier New" panose="02070309020205020404" pitchFamily="49" charset="0"/>
              </a:rPr>
              <a:t>LOW</a:t>
            </a:r>
            <a:r>
              <a:rPr lang="en-US" sz="2200" dirty="0" smtClean="0"/>
              <a:t>) with </a:t>
            </a:r>
            <a:r>
              <a:rPr lang="en-US" sz="2200" dirty="0" err="1" smtClean="0">
                <a:latin typeface="Courier New" panose="02070309020205020404" pitchFamily="49" charset="0"/>
                <a:cs typeface="Courier New" panose="02070309020205020404" pitchFamily="49" charset="0"/>
              </a:rPr>
              <a:t>digitalWrite</a:t>
            </a:r>
            <a:r>
              <a:rPr lang="en-US" sz="2200" dirty="0"/>
              <a:t> </a:t>
            </a:r>
            <a:r>
              <a:rPr lang="en-US" sz="2200" dirty="0" smtClean="0"/>
              <a:t>or else more-continuous analog values (from </a:t>
            </a:r>
            <a:r>
              <a:rPr lang="en-US" sz="2200" dirty="0" smtClean="0">
                <a:latin typeface="Courier New" panose="02070309020205020404" pitchFamily="49" charset="0"/>
                <a:cs typeface="Courier New" panose="02070309020205020404" pitchFamily="49" charset="0"/>
              </a:rPr>
              <a:t>0</a:t>
            </a:r>
            <a:r>
              <a:rPr lang="en-US" sz="2200" dirty="0" smtClean="0"/>
              <a:t> to </a:t>
            </a:r>
            <a:r>
              <a:rPr lang="en-US" sz="2200" dirty="0" smtClean="0">
                <a:latin typeface="Courier New" panose="02070309020205020404" pitchFamily="49" charset="0"/>
                <a:cs typeface="Courier New" panose="02070309020205020404" pitchFamily="49" charset="0"/>
              </a:rPr>
              <a:t>255</a:t>
            </a:r>
            <a:r>
              <a:rPr lang="en-US" sz="2200" dirty="0" smtClean="0"/>
              <a:t>) with </a:t>
            </a:r>
            <a:r>
              <a:rPr lang="en-US" sz="2200" dirty="0" err="1" smtClean="0">
                <a:latin typeface="Courier New" panose="02070309020205020404" pitchFamily="49" charset="0"/>
                <a:cs typeface="Courier New" panose="02070309020205020404" pitchFamily="49" charset="0"/>
              </a:rPr>
              <a:t>analogWrite</a:t>
            </a:r>
            <a:r>
              <a:rPr lang="en-US" sz="2200" dirty="0" smtClean="0"/>
              <a:t> – the latter still sets them just </a:t>
            </a:r>
            <a:r>
              <a:rPr lang="en-US" sz="2200" dirty="0" smtClean="0">
                <a:latin typeface="Courier New" panose="02070309020205020404" pitchFamily="49" charset="0"/>
                <a:cs typeface="Courier New" panose="02070309020205020404" pitchFamily="49" charset="0"/>
              </a:rPr>
              <a:t>HIGH</a:t>
            </a:r>
            <a:r>
              <a:rPr lang="en-US" sz="2200" dirty="0" smtClean="0"/>
              <a:t> or </a:t>
            </a:r>
            <a:r>
              <a:rPr lang="en-US" sz="2200" dirty="0" smtClean="0">
                <a:latin typeface="Courier New" panose="02070309020205020404" pitchFamily="49" charset="0"/>
                <a:cs typeface="Courier New" panose="02070309020205020404" pitchFamily="49" charset="0"/>
              </a:rPr>
              <a:t>LOW</a:t>
            </a:r>
            <a:r>
              <a:rPr lang="en-US" sz="2200" dirty="0" smtClean="0"/>
              <a:t>, but does so only some fraction of the </a:t>
            </a:r>
            <a:r>
              <a:rPr lang="en-US" sz="2200" dirty="0" smtClean="0"/>
              <a:t>time, </a:t>
            </a:r>
            <a:r>
              <a:rPr lang="en-US" sz="2200" dirty="0" smtClean="0"/>
              <a:t>which makes some devices think the output voltage is somewhere between </a:t>
            </a:r>
            <a:r>
              <a:rPr lang="en-US" sz="2200" dirty="0" smtClean="0">
                <a:latin typeface="Courier New" panose="02070309020205020404" pitchFamily="49" charset="0"/>
                <a:cs typeface="Courier New" panose="02070309020205020404" pitchFamily="49" charset="0"/>
              </a:rPr>
              <a:t>HIGH</a:t>
            </a:r>
            <a:r>
              <a:rPr lang="en-US" sz="2200" dirty="0" smtClean="0"/>
              <a:t> (</a:t>
            </a:r>
            <a:r>
              <a:rPr lang="en-US" sz="2200" dirty="0" smtClean="0">
                <a:latin typeface="Courier New" panose="02070309020205020404" pitchFamily="49" charset="0"/>
                <a:cs typeface="Courier New" panose="02070309020205020404" pitchFamily="49" charset="0"/>
              </a:rPr>
              <a:t>5</a:t>
            </a:r>
            <a:r>
              <a:rPr lang="en-US" sz="2200" dirty="0" smtClean="0"/>
              <a:t> Volts) and </a:t>
            </a:r>
            <a:r>
              <a:rPr lang="en-US" sz="2200" dirty="0" smtClean="0">
                <a:latin typeface="Courier New" panose="02070309020205020404" pitchFamily="49" charset="0"/>
                <a:cs typeface="Courier New" panose="02070309020205020404" pitchFamily="49" charset="0"/>
              </a:rPr>
              <a:t>LOW</a:t>
            </a:r>
            <a:r>
              <a:rPr lang="en-US" sz="2200" dirty="0" smtClean="0"/>
              <a:t> (</a:t>
            </a:r>
            <a:r>
              <a:rPr lang="en-US" sz="2200" dirty="0" smtClean="0">
                <a:latin typeface="Courier New" panose="02070309020205020404" pitchFamily="49" charset="0"/>
                <a:cs typeface="Courier New" panose="02070309020205020404" pitchFamily="49" charset="0"/>
              </a:rPr>
              <a:t>0</a:t>
            </a:r>
            <a:r>
              <a:rPr lang="en-US" sz="2200" dirty="0" smtClean="0"/>
              <a:t> Volts) </a:t>
            </a:r>
          </a:p>
          <a:p>
            <a:r>
              <a:rPr lang="en-US" sz="2200" dirty="0" smtClean="0"/>
              <a:t>NOTE: </a:t>
            </a:r>
            <a:r>
              <a:rPr lang="en-US" sz="2200" dirty="0" smtClean="0"/>
              <a:t>All of </a:t>
            </a:r>
            <a:r>
              <a:rPr lang="en-US" sz="2200" dirty="0" smtClean="0"/>
              <a:t>the</a:t>
            </a:r>
            <a:r>
              <a:rPr lang="en-US" sz="2200" dirty="0" smtClean="0"/>
              <a:t> </a:t>
            </a:r>
            <a:r>
              <a:rPr lang="en-US" sz="2200" dirty="0" smtClean="0"/>
              <a:t>analog sensor exercises can have an indicator LED wired up to digital pin </a:t>
            </a:r>
            <a:r>
              <a:rPr lang="en-US" sz="2200" dirty="0" smtClean="0"/>
              <a:t>13</a:t>
            </a:r>
          </a:p>
          <a:p>
            <a:r>
              <a:rPr lang="en-US" sz="2200" dirty="0"/>
              <a:t>Up next: </a:t>
            </a:r>
            <a:r>
              <a:rPr lang="en-US" sz="2200" dirty="0" err="1"/>
              <a:t>Fritzing</a:t>
            </a:r>
            <a:r>
              <a:rPr lang="en-US" sz="2200" dirty="0"/>
              <a:t> </a:t>
            </a:r>
            <a:r>
              <a:rPr lang="en-US" sz="2200" dirty="0" smtClean="0"/>
              <a:t>software (a free </a:t>
            </a:r>
            <a:r>
              <a:rPr lang="en-US" sz="2200" dirty="0"/>
              <a:t>download): breadboard view (fairly realistic) vs circuit diagram (AKA schematic</a:t>
            </a:r>
            <a:r>
              <a:rPr lang="en-US" sz="2200" dirty="0" smtClean="0"/>
              <a:t>)</a:t>
            </a:r>
            <a:endParaRPr lang="en-US" sz="2200" dirty="0"/>
          </a:p>
        </p:txBody>
      </p:sp>
    </p:spTree>
    <p:extLst>
      <p:ext uri="{BB962C8B-B14F-4D97-AF65-F5344CB8AC3E}">
        <p14:creationId xmlns:p14="http://schemas.microsoft.com/office/powerpoint/2010/main" val="2985679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3600" dirty="0" smtClean="0"/>
              <a:t>A “breadboard view” looks fairly realistic</a:t>
            </a:r>
            <a:endParaRPr lang="en-US" sz="3600"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07" t="17271" r="29215" b="17390"/>
          <a:stretch/>
        </p:blipFill>
        <p:spPr bwMode="auto">
          <a:xfrm>
            <a:off x="1066800" y="1981200"/>
            <a:ext cx="6894285" cy="3976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047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Goals of this </a:t>
            </a:r>
            <a:r>
              <a:rPr lang="en-US" dirty="0" smtClean="0"/>
              <a:t>workshop</a:t>
            </a:r>
            <a:endParaRPr lang="en-US" dirty="0"/>
          </a:p>
        </p:txBody>
      </p:sp>
      <p:sp>
        <p:nvSpPr>
          <p:cNvPr id="3" name="Content Placeholder 2"/>
          <p:cNvSpPr>
            <a:spLocks noGrp="1"/>
          </p:cNvSpPr>
          <p:nvPr>
            <p:ph type="body" idx="1"/>
          </p:nvPr>
        </p:nvSpPr>
        <p:spPr>
          <a:xfrm>
            <a:off x="304800" y="1219200"/>
            <a:ext cx="8229600" cy="4953000"/>
          </a:xfrm>
        </p:spPr>
        <p:txBody>
          <a:bodyPr>
            <a:normAutofit fontScale="70000" lnSpcReduction="20000"/>
          </a:bodyPr>
          <a:lstStyle/>
          <a:p>
            <a:r>
              <a:rPr lang="en-US" dirty="0" smtClean="0"/>
              <a:t>Learn what microcontrollers are and things they can do.</a:t>
            </a:r>
          </a:p>
          <a:p>
            <a:r>
              <a:rPr lang="en-US" dirty="0" smtClean="0"/>
              <a:t>Learn how to use a (</a:t>
            </a:r>
            <a:r>
              <a:rPr lang="en-US" dirty="0" err="1" smtClean="0"/>
              <a:t>solderless</a:t>
            </a:r>
            <a:r>
              <a:rPr lang="en-US" dirty="0" smtClean="0"/>
              <a:t>) breadboard to wire up sensors and other hardware to an Arduino Uno.</a:t>
            </a:r>
          </a:p>
          <a:p>
            <a:r>
              <a:rPr lang="en-US" dirty="0"/>
              <a:t>Learn to open, understand, comment, upload/run, and edit Arduino programs (AKA sketches).</a:t>
            </a:r>
          </a:p>
          <a:p>
            <a:r>
              <a:rPr lang="en-US" dirty="0" smtClean="0"/>
              <a:t>Learn the difference between input, output, and power pins and also between analog and digital pins.</a:t>
            </a:r>
          </a:p>
          <a:p>
            <a:r>
              <a:rPr lang="en-US" dirty="0"/>
              <a:t>Learn to control things like LEDs </a:t>
            </a:r>
            <a:r>
              <a:rPr lang="en-US" dirty="0" smtClean="0"/>
              <a:t>and write information to the serial monitor (a text window on the computer).</a:t>
            </a:r>
            <a:endParaRPr lang="en-US" dirty="0"/>
          </a:p>
          <a:p>
            <a:r>
              <a:rPr lang="en-US" dirty="0" smtClean="0"/>
              <a:t>Learn to read sensor values and log data to an SD card for later retrieval and analysis.</a:t>
            </a:r>
          </a:p>
          <a:p>
            <a:r>
              <a:rPr lang="en-US" dirty="0" smtClean="0"/>
              <a:t>Learn the basics of </a:t>
            </a:r>
            <a:r>
              <a:rPr lang="en-US" dirty="0" smtClean="0"/>
              <a:t>controlling</a:t>
            </a:r>
            <a:r>
              <a:rPr lang="en-US" dirty="0" smtClean="0"/>
              <a:t> motors with a microcontroller </a:t>
            </a:r>
            <a:endParaRPr lang="en-US" dirty="0" smtClean="0"/>
          </a:p>
          <a:p>
            <a:r>
              <a:rPr lang="en-US" dirty="0" smtClean="0"/>
              <a:t>Learn to expand Arduino functionality with “shields.”</a:t>
            </a:r>
          </a:p>
          <a:p>
            <a:r>
              <a:rPr lang="en-US" dirty="0" smtClean="0"/>
              <a:t>Put you in a position to implement an Arduino-based computer system for your own projects.</a:t>
            </a:r>
          </a:p>
        </p:txBody>
      </p:sp>
    </p:spTree>
    <p:extLst>
      <p:ext uri="{BB962C8B-B14F-4D97-AF65-F5344CB8AC3E}">
        <p14:creationId xmlns:p14="http://schemas.microsoft.com/office/powerpoint/2010/main" val="955188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600" dirty="0" smtClean="0"/>
              <a:t>A circuit diagram (AKA schematic)</a:t>
            </a:r>
            <a:endParaRPr lang="en-US" sz="3600"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53" t="14582" r="43776" b="15250"/>
          <a:stretch/>
        </p:blipFill>
        <p:spPr bwMode="auto">
          <a:xfrm>
            <a:off x="1676400" y="1219200"/>
            <a:ext cx="5544457" cy="4818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786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3600" dirty="0" smtClean="0"/>
              <a:t>Typical wiring of a powered analog sensor</a:t>
            </a:r>
            <a:endParaRPr lang="en-US" sz="3600" dirty="0"/>
          </a:p>
        </p:txBody>
      </p:sp>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19" t="13737" r="28207" b="15673"/>
          <a:stretch/>
        </p:blipFill>
        <p:spPr bwMode="auto">
          <a:xfrm>
            <a:off x="990600" y="1219200"/>
            <a:ext cx="7024914" cy="4847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52802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3600" dirty="0" smtClean="0"/>
              <a:t>Note the utility of having both 0 and 5V rails</a:t>
            </a:r>
            <a:endParaRPr lang="en-US" sz="3600"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4" t="15006" r="27918" b="15462"/>
          <a:stretch/>
        </p:blipFill>
        <p:spPr bwMode="auto">
          <a:xfrm>
            <a:off x="1219200" y="1219200"/>
            <a:ext cx="7068457" cy="4775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8244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words </a:t>
            </a:r>
            <a:r>
              <a:rPr lang="en-US" dirty="0" smtClean="0"/>
              <a:t>about</a:t>
            </a:r>
            <a:r>
              <a:rPr lang="en-US" dirty="0" smtClean="0"/>
              <a:t> </a:t>
            </a:r>
            <a:r>
              <a:rPr lang="en-US" dirty="0" smtClean="0"/>
              <a:t>sensors</a:t>
            </a:r>
            <a:endParaRPr lang="en-US" dirty="0"/>
          </a:p>
        </p:txBody>
      </p:sp>
      <p:sp>
        <p:nvSpPr>
          <p:cNvPr id="3" name="Content Placeholder 2"/>
          <p:cNvSpPr>
            <a:spLocks noGrp="1"/>
          </p:cNvSpPr>
          <p:nvPr>
            <p:ph type="body" idx="1"/>
          </p:nvPr>
        </p:nvSpPr>
        <p:spPr>
          <a:xfrm>
            <a:off x="152400" y="1295400"/>
            <a:ext cx="8763000" cy="4876800"/>
          </a:xfrm>
        </p:spPr>
        <p:txBody>
          <a:bodyPr>
            <a:normAutofit fontScale="62500" lnSpcReduction="20000"/>
          </a:bodyPr>
          <a:lstStyle/>
          <a:p>
            <a:r>
              <a:rPr lang="en-US" dirty="0" smtClean="0"/>
              <a:t>For most of the rest of </a:t>
            </a:r>
            <a:r>
              <a:rPr lang="en-US" dirty="0" smtClean="0"/>
              <a:t>this workshop </a:t>
            </a:r>
            <a:r>
              <a:rPr lang="en-US" dirty="0" smtClean="0"/>
              <a:t>we will focus on how to use various </a:t>
            </a:r>
            <a:r>
              <a:rPr lang="en-US" dirty="0" smtClean="0"/>
              <a:t>sensors. </a:t>
            </a:r>
            <a:r>
              <a:rPr lang="en-US" dirty="0" smtClean="0"/>
              <a:t>(We will discuss servos and shields </a:t>
            </a:r>
            <a:r>
              <a:rPr lang="en-US" dirty="0" smtClean="0"/>
              <a:t>too.)</a:t>
            </a:r>
            <a:endParaRPr lang="en-US" dirty="0" smtClean="0"/>
          </a:p>
          <a:p>
            <a:r>
              <a:rPr lang="en-US" dirty="0" smtClean="0"/>
              <a:t>Sensors</a:t>
            </a:r>
            <a:r>
              <a:rPr lang="en-US" dirty="0" smtClean="0"/>
              <a:t> </a:t>
            </a:r>
            <a:r>
              <a:rPr lang="en-US" dirty="0" smtClean="0"/>
              <a:t>can </a:t>
            </a:r>
            <a:r>
              <a:rPr lang="en-US" dirty="0" smtClean="0"/>
              <a:t>be classified </a:t>
            </a:r>
            <a:r>
              <a:rPr lang="en-US" dirty="0" smtClean="0"/>
              <a:t>into two major categories:</a:t>
            </a:r>
          </a:p>
          <a:p>
            <a:r>
              <a:rPr lang="en-US" dirty="0" smtClean="0"/>
              <a:t>Analog sensors: </a:t>
            </a:r>
          </a:p>
          <a:p>
            <a:pPr lvl="1"/>
            <a:r>
              <a:rPr lang="en-US" dirty="0" smtClean="0"/>
              <a:t>Measurement is b</a:t>
            </a:r>
            <a:r>
              <a:rPr lang="en-US" dirty="0" smtClean="0"/>
              <a:t>ased </a:t>
            </a:r>
            <a:r>
              <a:rPr lang="en-US" dirty="0" smtClean="0"/>
              <a:t>on changing the voltage of the </a:t>
            </a:r>
            <a:r>
              <a:rPr lang="en-US" dirty="0" smtClean="0"/>
              <a:t>sensor output pin</a:t>
            </a:r>
            <a:endParaRPr lang="en-US" dirty="0" smtClean="0"/>
          </a:p>
          <a:p>
            <a:pPr lvl="1"/>
            <a:r>
              <a:rPr lang="en-US" dirty="0" smtClean="0"/>
              <a:t>Can only use analog inputs (A0, A1, </a:t>
            </a:r>
            <a:r>
              <a:rPr lang="en-US" dirty="0" err="1" smtClean="0"/>
              <a:t>etc</a:t>
            </a:r>
            <a:r>
              <a:rPr lang="en-US" dirty="0" smtClean="0"/>
              <a:t>) to read analog sensor values</a:t>
            </a:r>
            <a:endParaRPr lang="en-US" dirty="0" smtClean="0"/>
          </a:p>
          <a:p>
            <a:pPr lvl="1"/>
            <a:r>
              <a:rPr lang="en-US" dirty="0" smtClean="0"/>
              <a:t>Generally easier to program and </a:t>
            </a:r>
            <a:r>
              <a:rPr lang="en-US" dirty="0" smtClean="0"/>
              <a:t>use than digital sensors (below)</a:t>
            </a:r>
            <a:endParaRPr lang="en-US" dirty="0" smtClean="0"/>
          </a:p>
          <a:p>
            <a:pPr lvl="1"/>
            <a:r>
              <a:rPr lang="en-US" dirty="0" smtClean="0"/>
              <a:t>But n</a:t>
            </a:r>
            <a:r>
              <a:rPr lang="en-US" dirty="0" smtClean="0"/>
              <a:t>ot </a:t>
            </a:r>
            <a:r>
              <a:rPr lang="en-US" dirty="0" smtClean="0"/>
              <a:t>as </a:t>
            </a:r>
            <a:r>
              <a:rPr lang="en-US" dirty="0" smtClean="0"/>
              <a:t>accurate</a:t>
            </a:r>
            <a:r>
              <a:rPr lang="en-US" dirty="0"/>
              <a:t> </a:t>
            </a:r>
            <a:r>
              <a:rPr lang="en-US" dirty="0" smtClean="0"/>
              <a:t>and can be</a:t>
            </a:r>
            <a:r>
              <a:rPr lang="en-US" dirty="0" smtClean="0"/>
              <a:t> </a:t>
            </a:r>
            <a:r>
              <a:rPr lang="en-US" dirty="0" smtClean="0"/>
              <a:t>interfered with by other electronics </a:t>
            </a:r>
            <a:r>
              <a:rPr lang="en-US" dirty="0" smtClean="0"/>
              <a:t>(“noise” </a:t>
            </a:r>
            <a:r>
              <a:rPr lang="en-US" dirty="0" smtClean="0"/>
              <a:t>in </a:t>
            </a:r>
            <a:r>
              <a:rPr lang="en-US" dirty="0" smtClean="0"/>
              <a:t>the sensor voltage output)</a:t>
            </a:r>
            <a:endParaRPr lang="en-US" dirty="0" smtClean="0"/>
          </a:p>
          <a:p>
            <a:r>
              <a:rPr lang="en-US" dirty="0" smtClean="0"/>
              <a:t>Digital Sensors:</a:t>
            </a:r>
          </a:p>
          <a:p>
            <a:pPr lvl="1"/>
            <a:r>
              <a:rPr lang="en-US" dirty="0" smtClean="0"/>
              <a:t>Usually use digital pins</a:t>
            </a:r>
            <a:r>
              <a:rPr lang="en-US" dirty="0" smtClean="0"/>
              <a:t>.</a:t>
            </a:r>
            <a:endParaRPr lang="en-US" dirty="0" smtClean="0"/>
          </a:p>
          <a:p>
            <a:pPr lvl="1"/>
            <a:r>
              <a:rPr lang="en-US" dirty="0" smtClean="0"/>
              <a:t>Can use more advanced forms of communication to put multiple sensors on the same pins </a:t>
            </a:r>
            <a:r>
              <a:rPr lang="en-US" dirty="0" smtClean="0"/>
              <a:t>(sometimes </a:t>
            </a:r>
            <a:r>
              <a:rPr lang="en-US" dirty="0" smtClean="0"/>
              <a:t>using analog pins)</a:t>
            </a:r>
          </a:p>
          <a:p>
            <a:pPr lvl="1"/>
            <a:r>
              <a:rPr lang="en-US" dirty="0" smtClean="0"/>
              <a:t>Generally more difficult to program and wire </a:t>
            </a:r>
            <a:r>
              <a:rPr lang="en-US" dirty="0" smtClean="0"/>
              <a:t>up - often </a:t>
            </a:r>
            <a:r>
              <a:rPr lang="en-US" dirty="0" smtClean="0"/>
              <a:t>need libraries and significantly more code for each type of sensor used</a:t>
            </a:r>
          </a:p>
          <a:p>
            <a:pPr lvl="1"/>
            <a:r>
              <a:rPr lang="en-US" dirty="0" smtClean="0"/>
              <a:t>Most advanced sensors (GPS, IMU, etc) are </a:t>
            </a:r>
            <a:r>
              <a:rPr lang="en-US" dirty="0" smtClean="0"/>
              <a:t>digital – usually the best </a:t>
            </a:r>
            <a:r>
              <a:rPr lang="en-US" dirty="0" smtClean="0"/>
              <a:t>way to pass more data between </a:t>
            </a:r>
            <a:r>
              <a:rPr lang="en-US" dirty="0" smtClean="0"/>
              <a:t>the sensor </a:t>
            </a:r>
            <a:r>
              <a:rPr lang="en-US" dirty="0" smtClean="0"/>
              <a:t>and microcontroller </a:t>
            </a:r>
            <a:r>
              <a:rPr lang="en-US" dirty="0" smtClean="0"/>
              <a:t>quickly &amp; cleanly</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t>Activity 5 – analog temperature sensor</a:t>
            </a:r>
            <a:endParaRPr lang="en-US" sz="3600" dirty="0"/>
          </a:p>
        </p:txBody>
      </p:sp>
      <p:sp>
        <p:nvSpPr>
          <p:cNvPr id="3" name="Content Placeholder 2"/>
          <p:cNvSpPr>
            <a:spLocks noGrp="1"/>
          </p:cNvSpPr>
          <p:nvPr>
            <p:ph type="body" idx="1"/>
          </p:nvPr>
        </p:nvSpPr>
        <p:spPr>
          <a:xfrm>
            <a:off x="152400" y="1295400"/>
            <a:ext cx="8839200" cy="2438400"/>
          </a:xfrm>
        </p:spPr>
        <p:txBody>
          <a:bodyPr>
            <a:normAutofit fontScale="92500" lnSpcReduction="20000"/>
          </a:bodyPr>
          <a:lstStyle/>
          <a:p>
            <a:r>
              <a:rPr lang="en-US" sz="2200" dirty="0" smtClean="0"/>
              <a:t>With the Arduino Uno unpowered, wire the </a:t>
            </a:r>
            <a:r>
              <a:rPr lang="en-US" sz="2200" dirty="0" smtClean="0">
                <a:latin typeface="Courier New" panose="02070309020205020404" pitchFamily="49" charset="0"/>
                <a:cs typeface="Courier New" panose="02070309020205020404" pitchFamily="49" charset="0"/>
              </a:rPr>
              <a:t>TMP 36</a:t>
            </a:r>
            <a:r>
              <a:rPr lang="en-US" sz="2200" dirty="0" smtClean="0"/>
              <a:t> sensor using the table below</a:t>
            </a:r>
          </a:p>
          <a:p>
            <a:r>
              <a:rPr lang="en-US" sz="2200" dirty="0" smtClean="0"/>
              <a:t>Load the sketch </a:t>
            </a:r>
            <a:r>
              <a:rPr lang="en-US" sz="2200" dirty="0" err="1" smtClean="0">
                <a:latin typeface="Courier New" pitchFamily="49" charset="0"/>
                <a:cs typeface="Courier New" pitchFamily="49" charset="0"/>
              </a:rPr>
              <a:t>Analog_Temperature</a:t>
            </a:r>
            <a:r>
              <a:rPr lang="en-US" sz="2200" dirty="0" smtClean="0"/>
              <a:t>; study the code; run it; test it; discuss</a:t>
            </a:r>
          </a:p>
          <a:p>
            <a:r>
              <a:rPr lang="en-US" sz="2200" dirty="0">
                <a:solidFill>
                  <a:srgbClr val="FF0000"/>
                </a:solidFill>
              </a:rPr>
              <a:t>Important note!  The serial monitor normally operates at </a:t>
            </a:r>
            <a:r>
              <a:rPr lang="en-US" sz="2200" dirty="0">
                <a:solidFill>
                  <a:srgbClr val="FF0000"/>
                </a:solidFill>
                <a:latin typeface="Courier New" pitchFamily="49" charset="0"/>
                <a:cs typeface="Courier New" pitchFamily="49" charset="0"/>
              </a:rPr>
              <a:t>9600</a:t>
            </a:r>
            <a:r>
              <a:rPr lang="en-US" sz="2200" dirty="0">
                <a:solidFill>
                  <a:srgbClr val="FF0000"/>
                </a:solidFill>
              </a:rPr>
              <a:t> baud but this sketch runs it at </a:t>
            </a:r>
            <a:r>
              <a:rPr lang="en-US" sz="2200" dirty="0">
                <a:solidFill>
                  <a:srgbClr val="FF0000"/>
                </a:solidFill>
                <a:latin typeface="Courier New" pitchFamily="49" charset="0"/>
                <a:cs typeface="Courier New" pitchFamily="49" charset="0"/>
              </a:rPr>
              <a:t>115200</a:t>
            </a:r>
            <a:r>
              <a:rPr lang="en-US" sz="2200" dirty="0">
                <a:solidFill>
                  <a:srgbClr val="FF0000"/>
                </a:solidFill>
              </a:rPr>
              <a:t> baud so in addition to the </a:t>
            </a:r>
            <a:r>
              <a:rPr lang="en-US" sz="2200" dirty="0" err="1">
                <a:solidFill>
                  <a:srgbClr val="FF0000"/>
                </a:solidFill>
                <a:latin typeface="Courier New" pitchFamily="49" charset="0"/>
                <a:cs typeface="Courier New" pitchFamily="49" charset="0"/>
              </a:rPr>
              <a:t>Serial.begin</a:t>
            </a:r>
            <a:r>
              <a:rPr lang="en-US" sz="2200" dirty="0">
                <a:solidFill>
                  <a:srgbClr val="FF0000"/>
                </a:solidFill>
              </a:rPr>
              <a:t> call in the sketch you will need to open the serial monitor and change the baud rate using the drop-down menu at the bottom right hand corner.</a:t>
            </a:r>
          </a:p>
          <a:p>
            <a:endParaRPr lang="en-US" sz="2200" dirty="0" smtClean="0"/>
          </a:p>
        </p:txBody>
      </p:sp>
      <p:graphicFrame>
        <p:nvGraphicFramePr>
          <p:cNvPr id="4" name="Content Placeholder 3"/>
          <p:cNvGraphicFramePr>
            <a:graphicFrameLocks/>
          </p:cNvGraphicFramePr>
          <p:nvPr>
            <p:extLst>
              <p:ext uri="{D42A27DB-BD31-4B8C-83A1-F6EECF244321}">
                <p14:modId xmlns:p14="http://schemas.microsoft.com/office/powerpoint/2010/main" val="408024773"/>
              </p:ext>
            </p:extLst>
          </p:nvPr>
        </p:nvGraphicFramePr>
        <p:xfrm>
          <a:off x="457200" y="3698240"/>
          <a:ext cx="6477000" cy="1483360"/>
        </p:xfrm>
        <a:graphic>
          <a:graphicData uri="http://schemas.openxmlformats.org/drawingml/2006/table">
            <a:tbl>
              <a:tblPr firstRow="1" bandRow="1">
                <a:tableStyleId>{5C22544A-7EE6-4342-B048-85BDC9FD1C3A}</a:tableStyleId>
              </a:tblPr>
              <a:tblGrid>
                <a:gridCol w="1545647"/>
                <a:gridCol w="2428875"/>
                <a:gridCol w="2502478"/>
              </a:tblGrid>
              <a:tr h="370840">
                <a:tc>
                  <a:txBody>
                    <a:bodyPr/>
                    <a:lstStyle/>
                    <a:p>
                      <a:r>
                        <a:rPr lang="en-US" dirty="0" smtClean="0"/>
                        <a:t>Pin</a:t>
                      </a:r>
                      <a:endParaRPr lang="en-US" dirty="0"/>
                    </a:p>
                  </a:txBody>
                  <a:tcPr/>
                </a:tc>
                <a:tc>
                  <a:txBody>
                    <a:bodyPr/>
                    <a:lstStyle/>
                    <a:p>
                      <a:r>
                        <a:rPr lang="en-US" dirty="0" smtClean="0"/>
                        <a:t>Function</a:t>
                      </a:r>
                      <a:endParaRPr lang="en-US" dirty="0"/>
                    </a:p>
                  </a:txBody>
                  <a:tcPr/>
                </a:tc>
                <a:tc>
                  <a:txBody>
                    <a:bodyPr/>
                    <a:lstStyle/>
                    <a:p>
                      <a:r>
                        <a:rPr lang="en-US" dirty="0" smtClean="0"/>
                        <a:t>Attached</a:t>
                      </a:r>
                      <a:r>
                        <a:rPr lang="en-US" baseline="0" dirty="0" smtClean="0"/>
                        <a:t> To</a:t>
                      </a:r>
                      <a:endParaRPr lang="en-US" dirty="0"/>
                    </a:p>
                  </a:txBody>
                  <a:tcPr/>
                </a:tc>
              </a:tr>
              <a:tr h="370840">
                <a:tc>
                  <a:txBody>
                    <a:bodyPr/>
                    <a:lstStyle/>
                    <a:p>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a:tc>
                <a:tc>
                  <a:txBody>
                    <a:bodyPr/>
                    <a:lstStyle/>
                    <a:p>
                      <a:r>
                        <a:rPr lang="en-US" dirty="0" smtClean="0">
                          <a:latin typeface="Courier New" panose="02070309020205020404" pitchFamily="49" charset="0"/>
                          <a:cs typeface="Courier New" panose="02070309020205020404" pitchFamily="49" charset="0"/>
                        </a:rPr>
                        <a:t>5V</a:t>
                      </a:r>
                      <a:r>
                        <a:rPr lang="en-US" dirty="0" smtClean="0"/>
                        <a:t> (Power)</a:t>
                      </a:r>
                      <a:endParaRPr lang="en-US" dirty="0"/>
                    </a:p>
                  </a:txBody>
                  <a:tcPr/>
                </a:tc>
                <a:tc>
                  <a:txBody>
                    <a:bodyPr/>
                    <a:lstStyle/>
                    <a:p>
                      <a:r>
                        <a:rPr lang="en-US" dirty="0" smtClean="0">
                          <a:latin typeface="Courier New" panose="02070309020205020404" pitchFamily="49" charset="0"/>
                          <a:cs typeface="Courier New" panose="02070309020205020404" pitchFamily="49" charset="0"/>
                        </a:rPr>
                        <a:t>5V</a:t>
                      </a:r>
                      <a:r>
                        <a:rPr lang="en-US" dirty="0" smtClean="0"/>
                        <a:t> pin</a:t>
                      </a:r>
                      <a:endParaRPr lang="en-US" dirty="0"/>
                    </a:p>
                  </a:txBody>
                  <a:tcPr/>
                </a:tc>
              </a:tr>
              <a:tr h="370840">
                <a:tc>
                  <a:txBody>
                    <a:bodyPr/>
                    <a:lstStyle/>
                    <a:p>
                      <a:r>
                        <a:rPr lang="en-US" dirty="0" smtClean="0">
                          <a:latin typeface="Courier New" panose="02070309020205020404" pitchFamily="49" charset="0"/>
                          <a:cs typeface="Courier New" panose="02070309020205020404" pitchFamily="49" charset="0"/>
                        </a:rPr>
                        <a:t>2</a:t>
                      </a:r>
                      <a:endParaRPr lang="en-US" dirty="0">
                        <a:latin typeface="Courier New" panose="02070309020205020404" pitchFamily="49" charset="0"/>
                        <a:cs typeface="Courier New" panose="02070309020205020404" pitchFamily="49" charset="0"/>
                      </a:endParaRPr>
                    </a:p>
                  </a:txBody>
                  <a:tcPr/>
                </a:tc>
                <a:tc>
                  <a:txBody>
                    <a:bodyPr/>
                    <a:lstStyle/>
                    <a:p>
                      <a:r>
                        <a:rPr lang="en-US" dirty="0" smtClean="0"/>
                        <a:t>Analog</a:t>
                      </a:r>
                      <a:r>
                        <a:rPr lang="en-US" baseline="0" dirty="0" smtClean="0"/>
                        <a:t> Output</a:t>
                      </a:r>
                      <a:endParaRPr lang="en-US" dirty="0"/>
                    </a:p>
                  </a:txBody>
                  <a:tcPr/>
                </a:tc>
                <a:tc>
                  <a:txBody>
                    <a:bodyPr/>
                    <a:lstStyle/>
                    <a:p>
                      <a:r>
                        <a:rPr lang="en-US" dirty="0" smtClean="0"/>
                        <a:t>Pin </a:t>
                      </a:r>
                      <a:r>
                        <a:rPr lang="en-US" dirty="0" smtClean="0">
                          <a:latin typeface="Courier New" panose="02070309020205020404" pitchFamily="49" charset="0"/>
                          <a:cs typeface="Courier New" panose="02070309020205020404" pitchFamily="49" charset="0"/>
                        </a:rPr>
                        <a:t>A2</a:t>
                      </a:r>
                      <a:endParaRPr lang="en-US" dirty="0">
                        <a:latin typeface="Courier New" panose="02070309020205020404" pitchFamily="49" charset="0"/>
                        <a:cs typeface="Courier New" panose="02070309020205020404" pitchFamily="49" charset="0"/>
                      </a:endParaRPr>
                    </a:p>
                  </a:txBody>
                  <a:tcPr/>
                </a:tc>
              </a:tr>
              <a:tr h="370840">
                <a:tc>
                  <a:txBody>
                    <a:bodyPr/>
                    <a:lstStyle/>
                    <a:p>
                      <a:r>
                        <a:rPr lang="en-US" dirty="0" smtClean="0">
                          <a:latin typeface="Courier New" panose="02070309020205020404" pitchFamily="49" charset="0"/>
                          <a:cs typeface="Courier New" panose="02070309020205020404" pitchFamily="49" charset="0"/>
                        </a:rPr>
                        <a:t>3</a:t>
                      </a:r>
                      <a:endParaRPr lang="en-US" dirty="0">
                        <a:latin typeface="Courier New" panose="02070309020205020404" pitchFamily="49" charset="0"/>
                        <a:cs typeface="Courier New" panose="02070309020205020404" pitchFamily="49" charset="0"/>
                      </a:endParaRPr>
                    </a:p>
                  </a:txBody>
                  <a:tcPr/>
                </a:tc>
                <a:tc>
                  <a:txBody>
                    <a:bodyPr/>
                    <a:lstStyle/>
                    <a:p>
                      <a:r>
                        <a:rPr lang="en-US" dirty="0" smtClean="0"/>
                        <a:t>Ground</a:t>
                      </a:r>
                      <a:endParaRPr lang="en-US" dirty="0"/>
                    </a:p>
                  </a:txBody>
                  <a:tcPr/>
                </a:tc>
                <a:tc>
                  <a:txBody>
                    <a:bodyPr/>
                    <a:lstStyle/>
                    <a:p>
                      <a:r>
                        <a:rPr lang="en-US" dirty="0" smtClean="0">
                          <a:latin typeface="Courier New" panose="02070309020205020404" pitchFamily="49" charset="0"/>
                          <a:cs typeface="Courier New" panose="02070309020205020404" pitchFamily="49" charset="0"/>
                        </a:rPr>
                        <a:t>GND</a:t>
                      </a:r>
                      <a:r>
                        <a:rPr lang="en-US" dirty="0" smtClean="0"/>
                        <a:t> pin</a:t>
                      </a:r>
                      <a:endParaRPr lang="en-US" dirty="0"/>
                    </a:p>
                  </a:txBody>
                  <a:tcPr/>
                </a:tc>
              </a:tr>
            </a:tbl>
          </a:graphicData>
        </a:graphic>
      </p:graphicFrame>
      <p:sp>
        <p:nvSpPr>
          <p:cNvPr id="5" name="Text Placeholder 4"/>
          <p:cNvSpPr txBox="1">
            <a:spLocks/>
          </p:cNvSpPr>
          <p:nvPr/>
        </p:nvSpPr>
        <p:spPr>
          <a:xfrm>
            <a:off x="152400" y="5486400"/>
            <a:ext cx="5029200" cy="144780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smtClean="0">
                <a:solidFill>
                  <a:srgbClr val="C00000"/>
                </a:solidFill>
              </a:rPr>
              <a:t>This 3-pin sensor has </a:t>
            </a:r>
            <a:r>
              <a:rPr lang="en-US" sz="2000" dirty="0" smtClean="0">
                <a:solidFill>
                  <a:srgbClr val="C00000"/>
                </a:solidFill>
                <a:latin typeface="Courier New" panose="02070309020205020404" pitchFamily="49" charset="0"/>
                <a:cs typeface="Courier New" panose="02070309020205020404" pitchFamily="49" charset="0"/>
              </a:rPr>
              <a:t>TMP</a:t>
            </a:r>
            <a:r>
              <a:rPr lang="en-US" sz="2000" dirty="0" smtClean="0">
                <a:solidFill>
                  <a:srgbClr val="C00000"/>
                </a:solidFill>
              </a:rPr>
              <a:t> written on it.  This is called a </a:t>
            </a:r>
            <a:r>
              <a:rPr lang="en-US" sz="2000" dirty="0" smtClean="0">
                <a:solidFill>
                  <a:srgbClr val="C00000"/>
                </a:solidFill>
                <a:latin typeface="Courier New" panose="02070309020205020404" pitchFamily="49" charset="0"/>
                <a:cs typeface="Courier New" panose="02070309020205020404" pitchFamily="49" charset="0"/>
              </a:rPr>
              <a:t>T0-92</a:t>
            </a:r>
            <a:r>
              <a:rPr lang="en-US" sz="2000" dirty="0" smtClean="0">
                <a:solidFill>
                  <a:srgbClr val="C00000"/>
                </a:solidFill>
              </a:rPr>
              <a:t> package.</a:t>
            </a:r>
          </a:p>
          <a:p>
            <a:r>
              <a:rPr lang="en-US" sz="2000" b="1" dirty="0" smtClean="0">
                <a:solidFill>
                  <a:schemeClr val="bg1"/>
                </a:solidFill>
              </a:rPr>
              <a:t>Check the orientation!</a:t>
            </a:r>
            <a:endParaRPr lang="en-US" sz="2000" b="1" dirty="0">
              <a:solidFill>
                <a:schemeClr val="bg1"/>
              </a:solidFill>
            </a:endParaRPr>
          </a:p>
        </p:txBody>
      </p:sp>
      <p:sp>
        <p:nvSpPr>
          <p:cNvPr id="8" name="TextBox 7"/>
          <p:cNvSpPr txBox="1"/>
          <p:nvPr/>
        </p:nvSpPr>
        <p:spPr>
          <a:xfrm>
            <a:off x="5334000" y="5257800"/>
            <a:ext cx="1905000" cy="923330"/>
          </a:xfrm>
          <a:prstGeom prst="rect">
            <a:avLst/>
          </a:prstGeom>
          <a:noFill/>
        </p:spPr>
        <p:txBody>
          <a:bodyPr wrap="square" rtlCol="0">
            <a:spAutoFit/>
          </a:bodyPr>
          <a:lstStyle/>
          <a:p>
            <a:r>
              <a:rPr lang="en-US" dirty="0" smtClean="0"/>
              <a:t>Note: Diagram shows flat end facing you</a:t>
            </a:r>
            <a:endParaRPr lang="en-US" dirty="0"/>
          </a:p>
        </p:txBody>
      </p:sp>
      <p:pic>
        <p:nvPicPr>
          <p:cNvPr id="9"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467600" y="3639671"/>
            <a:ext cx="1295400" cy="2390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6483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143000"/>
          </a:xfrm>
        </p:spPr>
        <p:txBody>
          <a:bodyPr>
            <a:normAutofit/>
          </a:bodyPr>
          <a:lstStyle/>
          <a:p>
            <a:r>
              <a:rPr lang="en-US" sz="3600" dirty="0" smtClean="0"/>
              <a:t>Activity </a:t>
            </a:r>
            <a:r>
              <a:rPr lang="en-US" sz="3600" dirty="0"/>
              <a:t>6</a:t>
            </a:r>
            <a:r>
              <a:rPr lang="en-US" sz="3600" dirty="0" smtClean="0"/>
              <a:t> – analog (air-)pressure sensor</a:t>
            </a:r>
            <a:endParaRPr lang="en-US" sz="3600" dirty="0"/>
          </a:p>
        </p:txBody>
      </p:sp>
      <p:sp>
        <p:nvSpPr>
          <p:cNvPr id="3" name="Content Placeholder 2"/>
          <p:cNvSpPr>
            <a:spLocks noGrp="1"/>
          </p:cNvSpPr>
          <p:nvPr>
            <p:ph type="body" idx="1"/>
          </p:nvPr>
        </p:nvSpPr>
        <p:spPr>
          <a:xfrm>
            <a:off x="152400" y="1295400"/>
            <a:ext cx="8839200" cy="1371600"/>
          </a:xfrm>
        </p:spPr>
        <p:txBody>
          <a:bodyPr>
            <a:normAutofit fontScale="92500"/>
          </a:bodyPr>
          <a:lstStyle/>
          <a:p>
            <a:r>
              <a:rPr lang="en-US" sz="2200" dirty="0" smtClean="0"/>
              <a:t>With the Arduino Uno unpowered, wire the 0-15 psi pressure sensor using the table below (you can leave the TMP 36 sensor in place)</a:t>
            </a:r>
          </a:p>
          <a:p>
            <a:r>
              <a:rPr lang="en-US" sz="2200" dirty="0" smtClean="0"/>
              <a:t>Load the sketch </a:t>
            </a:r>
            <a:r>
              <a:rPr lang="en-US" sz="2200" dirty="0" err="1" smtClean="0">
                <a:latin typeface="Courier New" pitchFamily="49" charset="0"/>
                <a:cs typeface="Courier New" pitchFamily="49" charset="0"/>
              </a:rPr>
              <a:t>Analog_Pressure</a:t>
            </a:r>
            <a:r>
              <a:rPr lang="en-US" sz="2200" dirty="0" smtClean="0"/>
              <a:t>; study code; run; test; discuss</a:t>
            </a:r>
          </a:p>
        </p:txBody>
      </p:sp>
      <p:sp>
        <p:nvSpPr>
          <p:cNvPr id="5" name="Text Placeholder 4"/>
          <p:cNvSpPr txBox="1">
            <a:spLocks/>
          </p:cNvSpPr>
          <p:nvPr/>
        </p:nvSpPr>
        <p:spPr>
          <a:xfrm>
            <a:off x="152400" y="4533900"/>
            <a:ext cx="5486400" cy="140970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smtClean="0"/>
              <a:t>This 4-pin pressure sensor is the Honeywell </a:t>
            </a:r>
            <a:r>
              <a:rPr lang="en-US" sz="2000" dirty="0" smtClean="0">
                <a:latin typeface="Courier New" panose="02070309020205020404" pitchFamily="49" charset="0"/>
                <a:cs typeface="Courier New" panose="02070309020205020404" pitchFamily="49" charset="0"/>
              </a:rPr>
              <a:t>SSCSANN015PAAA5</a:t>
            </a:r>
            <a:r>
              <a:rPr lang="en-US" sz="2000" dirty="0" smtClean="0"/>
              <a:t> and is called a </a:t>
            </a:r>
            <a:r>
              <a:rPr lang="en-US" sz="2000" dirty="0" smtClean="0">
                <a:latin typeface="Courier New" panose="02070309020205020404" pitchFamily="49" charset="0"/>
                <a:cs typeface="Courier New" panose="02070309020205020404" pitchFamily="49" charset="0"/>
              </a:rPr>
              <a:t>SIP-AN</a:t>
            </a:r>
            <a:r>
              <a:rPr lang="en-US" sz="2000" dirty="0" smtClean="0"/>
              <a:t> package.</a:t>
            </a:r>
          </a:p>
        </p:txBody>
      </p:sp>
      <p:graphicFrame>
        <p:nvGraphicFramePr>
          <p:cNvPr id="10" name="Content Placeholder 3"/>
          <p:cNvGraphicFramePr>
            <a:graphicFrameLocks/>
          </p:cNvGraphicFramePr>
          <p:nvPr>
            <p:extLst>
              <p:ext uri="{D42A27DB-BD31-4B8C-83A1-F6EECF244321}">
                <p14:modId xmlns:p14="http://schemas.microsoft.com/office/powerpoint/2010/main" val="2076775573"/>
              </p:ext>
            </p:extLst>
          </p:nvPr>
        </p:nvGraphicFramePr>
        <p:xfrm>
          <a:off x="457200" y="2590800"/>
          <a:ext cx="8229600" cy="1808480"/>
        </p:xfrm>
        <a:graphic>
          <a:graphicData uri="http://schemas.openxmlformats.org/drawingml/2006/table">
            <a:tbl>
              <a:tblPr firstRow="1" bandRow="1">
                <a:tableStyleId>{5C22544A-7EE6-4342-B048-85BDC9FD1C3A}</a:tableStyleId>
              </a:tblPr>
              <a:tblGrid>
                <a:gridCol w="2743200"/>
                <a:gridCol w="3733800"/>
                <a:gridCol w="1752600"/>
              </a:tblGrid>
              <a:tr h="370840">
                <a:tc>
                  <a:txBody>
                    <a:bodyPr/>
                    <a:lstStyle/>
                    <a:p>
                      <a:r>
                        <a:rPr lang="en-US" dirty="0" smtClean="0"/>
                        <a:t>Pin</a:t>
                      </a:r>
                      <a:endParaRPr lang="en-US" dirty="0"/>
                    </a:p>
                  </a:txBody>
                  <a:tcPr/>
                </a:tc>
                <a:tc>
                  <a:txBody>
                    <a:bodyPr/>
                    <a:lstStyle/>
                    <a:p>
                      <a:r>
                        <a:rPr lang="en-US" dirty="0" smtClean="0"/>
                        <a:t>Function</a:t>
                      </a:r>
                      <a:endParaRPr lang="en-US" dirty="0"/>
                    </a:p>
                  </a:txBody>
                  <a:tcPr/>
                </a:tc>
                <a:tc>
                  <a:txBody>
                    <a:bodyPr/>
                    <a:lstStyle/>
                    <a:p>
                      <a:r>
                        <a:rPr lang="en-US" dirty="0" smtClean="0"/>
                        <a:t>Attached To</a:t>
                      </a:r>
                      <a:endParaRPr lang="en-US" dirty="0"/>
                    </a:p>
                  </a:txBody>
                  <a:tcPr/>
                </a:tc>
              </a:tr>
              <a:tr h="370840">
                <a:tc>
                  <a:txBody>
                    <a:bodyPr/>
                    <a:lstStyle/>
                    <a:p>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marL="56797" marR="56797"/>
                </a:tc>
                <a:tc>
                  <a:txBody>
                    <a:bodyPr/>
                    <a:lstStyle/>
                    <a:p>
                      <a:r>
                        <a:rPr lang="en-US" dirty="0" smtClean="0"/>
                        <a:t>Nothing</a:t>
                      </a:r>
                      <a:endParaRPr lang="en-US" dirty="0"/>
                    </a:p>
                  </a:txBody>
                  <a:tcPr marL="56797" marR="56797"/>
                </a:tc>
                <a:tc>
                  <a:txBody>
                    <a:bodyPr/>
                    <a:lstStyle/>
                    <a:p>
                      <a:r>
                        <a:rPr lang="en-US" dirty="0" smtClean="0"/>
                        <a:t>Not</a:t>
                      </a:r>
                      <a:r>
                        <a:rPr lang="en-US" baseline="0" dirty="0" smtClean="0"/>
                        <a:t> connected</a:t>
                      </a:r>
                      <a:endParaRPr lang="en-US" dirty="0"/>
                    </a:p>
                  </a:txBody>
                  <a:tcPr marL="56797" marR="56797"/>
                </a:tc>
              </a:tr>
              <a:tr h="325120">
                <a:tc>
                  <a:txBody>
                    <a:bodyPr/>
                    <a:lstStyle/>
                    <a:p>
                      <a:r>
                        <a:rPr lang="en-US" dirty="0" smtClean="0">
                          <a:latin typeface="Courier New" panose="02070309020205020404" pitchFamily="49" charset="0"/>
                          <a:cs typeface="Courier New" panose="02070309020205020404" pitchFamily="49" charset="0"/>
                        </a:rPr>
                        <a:t>2</a:t>
                      </a:r>
                      <a:endParaRPr lang="en-US" dirty="0">
                        <a:latin typeface="Courier New" panose="02070309020205020404" pitchFamily="49" charset="0"/>
                        <a:cs typeface="Courier New" panose="02070309020205020404" pitchFamily="49" charset="0"/>
                      </a:endParaRPr>
                    </a:p>
                  </a:txBody>
                  <a:tcPr marL="56797" marR="56797"/>
                </a:tc>
                <a:tc>
                  <a:txBody>
                    <a:bodyPr/>
                    <a:lstStyle/>
                    <a:p>
                      <a:r>
                        <a:rPr lang="en-US" dirty="0" smtClean="0">
                          <a:latin typeface="Courier New" panose="02070309020205020404" pitchFamily="49" charset="0"/>
                          <a:cs typeface="Courier New" panose="02070309020205020404" pitchFamily="49" charset="0"/>
                        </a:rPr>
                        <a:t>5V</a:t>
                      </a:r>
                      <a:r>
                        <a:rPr lang="en-US" dirty="0" smtClean="0"/>
                        <a:t> (Power)</a:t>
                      </a:r>
                      <a:endParaRPr lang="en-US" dirty="0"/>
                    </a:p>
                  </a:txBody>
                  <a:tcPr marL="56797" marR="56797"/>
                </a:tc>
                <a:tc>
                  <a:txBody>
                    <a:bodyPr/>
                    <a:lstStyle/>
                    <a:p>
                      <a:r>
                        <a:rPr lang="en-US" dirty="0" smtClean="0">
                          <a:latin typeface="Courier New" panose="02070309020205020404" pitchFamily="49" charset="0"/>
                          <a:cs typeface="Courier New" panose="02070309020205020404" pitchFamily="49" charset="0"/>
                        </a:rPr>
                        <a:t>5V</a:t>
                      </a:r>
                      <a:r>
                        <a:rPr lang="en-US" dirty="0" smtClean="0"/>
                        <a:t> pin</a:t>
                      </a:r>
                      <a:endParaRPr lang="en-US" dirty="0"/>
                    </a:p>
                  </a:txBody>
                  <a:tcPr marL="56797" marR="56797"/>
                </a:tc>
              </a:tr>
              <a:tr h="370840">
                <a:tc>
                  <a:txBody>
                    <a:bodyPr/>
                    <a:lstStyle/>
                    <a:p>
                      <a:r>
                        <a:rPr lang="en-US" dirty="0" smtClean="0">
                          <a:latin typeface="Courier New" panose="02070309020205020404" pitchFamily="49" charset="0"/>
                          <a:cs typeface="Courier New" panose="02070309020205020404" pitchFamily="49" charset="0"/>
                        </a:rPr>
                        <a:t>3</a:t>
                      </a:r>
                      <a:endParaRPr lang="en-US" dirty="0">
                        <a:latin typeface="Courier New" panose="02070309020205020404" pitchFamily="49" charset="0"/>
                        <a:cs typeface="Courier New" panose="02070309020205020404" pitchFamily="49" charset="0"/>
                      </a:endParaRPr>
                    </a:p>
                  </a:txBody>
                  <a:tcPr marL="56797" marR="56797"/>
                </a:tc>
                <a:tc>
                  <a:txBody>
                    <a:bodyPr/>
                    <a:lstStyle/>
                    <a:p>
                      <a:r>
                        <a:rPr lang="en-US" dirty="0" smtClean="0"/>
                        <a:t>Analog</a:t>
                      </a:r>
                      <a:r>
                        <a:rPr lang="en-US" baseline="0" dirty="0" smtClean="0"/>
                        <a:t> Output</a:t>
                      </a:r>
                      <a:endParaRPr lang="en-US" dirty="0"/>
                    </a:p>
                  </a:txBody>
                  <a:tcPr marL="56797" marR="56797"/>
                </a:tc>
                <a:tc>
                  <a:txBody>
                    <a:bodyPr/>
                    <a:lstStyle/>
                    <a:p>
                      <a:r>
                        <a:rPr lang="en-US" dirty="0" smtClean="0"/>
                        <a:t>Pin </a:t>
                      </a:r>
                      <a:r>
                        <a:rPr lang="en-US" dirty="0" smtClean="0">
                          <a:latin typeface="Courier New" panose="02070309020205020404" pitchFamily="49" charset="0"/>
                          <a:cs typeface="Courier New" panose="02070309020205020404" pitchFamily="49" charset="0"/>
                        </a:rPr>
                        <a:t>A0</a:t>
                      </a:r>
                      <a:endParaRPr lang="en-US" dirty="0">
                        <a:latin typeface="Courier New" panose="02070309020205020404" pitchFamily="49" charset="0"/>
                        <a:cs typeface="Courier New" panose="02070309020205020404" pitchFamily="49" charset="0"/>
                      </a:endParaRPr>
                    </a:p>
                  </a:txBody>
                  <a:tcPr marL="56797" marR="56797"/>
                </a:tc>
              </a:tr>
              <a:tr h="370840">
                <a:tc>
                  <a:txBody>
                    <a:bodyPr/>
                    <a:lstStyle/>
                    <a:p>
                      <a:r>
                        <a:rPr lang="en-US" dirty="0" smtClean="0">
                          <a:latin typeface="Courier New" panose="02070309020205020404" pitchFamily="49" charset="0"/>
                          <a:cs typeface="Courier New" panose="02070309020205020404" pitchFamily="49" charset="0"/>
                        </a:rPr>
                        <a:t>4</a:t>
                      </a:r>
                      <a:endParaRPr lang="en-US" dirty="0">
                        <a:latin typeface="Courier New" panose="02070309020205020404" pitchFamily="49" charset="0"/>
                        <a:cs typeface="Courier New" panose="02070309020205020404" pitchFamily="49" charset="0"/>
                      </a:endParaRPr>
                    </a:p>
                  </a:txBody>
                  <a:tcPr marL="56797" marR="56797"/>
                </a:tc>
                <a:tc>
                  <a:txBody>
                    <a:bodyPr/>
                    <a:lstStyle/>
                    <a:p>
                      <a:r>
                        <a:rPr lang="en-US" dirty="0" smtClean="0"/>
                        <a:t>Ground</a:t>
                      </a:r>
                      <a:endParaRPr lang="en-US" dirty="0"/>
                    </a:p>
                  </a:txBody>
                  <a:tcPr marL="56797" marR="56797"/>
                </a:tc>
                <a:tc>
                  <a:txBody>
                    <a:bodyPr/>
                    <a:lstStyle/>
                    <a:p>
                      <a:r>
                        <a:rPr lang="en-US" dirty="0" smtClean="0">
                          <a:latin typeface="Courier New" panose="02070309020205020404" pitchFamily="49" charset="0"/>
                          <a:cs typeface="Courier New" panose="02070309020205020404" pitchFamily="49" charset="0"/>
                        </a:rPr>
                        <a:t>GND</a:t>
                      </a:r>
                      <a:r>
                        <a:rPr lang="en-US" dirty="0" smtClean="0"/>
                        <a:t> pin</a:t>
                      </a:r>
                      <a:endParaRPr lang="en-US" dirty="0"/>
                    </a:p>
                  </a:txBody>
                  <a:tcPr marL="56797" marR="56797"/>
                </a:tc>
              </a:tr>
            </a:tbl>
          </a:graphicData>
        </a:graphic>
      </p:graphicFrame>
      <p:pic>
        <p:nvPicPr>
          <p:cNvPr id="11"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931" b="98456" l="9341" r="89011">
                        <a14:foregroundMark x1="29670" y1="95367" x2="70879" y2="96139"/>
                        <a14:foregroundMark x1="32418" y1="98456" x2="70330" y2="98456"/>
                        <a14:foregroundMark x1="31319" y1="94981" x2="30769" y2="43629"/>
                        <a14:foregroundMark x1="69780" y1="45174" x2="71978" y2="97297"/>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463273" y="4452815"/>
            <a:ext cx="1121927" cy="1596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912" t="59111" r="79880" b="14888"/>
          <a:stretch/>
        </p:blipFill>
        <p:spPr bwMode="auto">
          <a:xfrm>
            <a:off x="5715000" y="4419600"/>
            <a:ext cx="1001487" cy="1770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361" t="72537" r="10791" b="16714"/>
          <a:stretch/>
        </p:blipFill>
        <p:spPr bwMode="auto">
          <a:xfrm>
            <a:off x="863600" y="6125936"/>
            <a:ext cx="8128000" cy="732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709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9200"/>
            <a:ext cx="9144000" cy="1447800"/>
          </a:xfrm>
        </p:spPr>
        <p:txBody>
          <a:bodyPr>
            <a:normAutofit fontScale="90000"/>
          </a:bodyPr>
          <a:lstStyle/>
          <a:p>
            <a:r>
              <a:rPr lang="en-US" dirty="0" smtClean="0"/>
              <a:t>Example Project: Rocket Flight Computer</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143000"/>
          </a:xfrm>
        </p:spPr>
        <p:txBody>
          <a:bodyPr>
            <a:normAutofit fontScale="90000"/>
          </a:bodyPr>
          <a:lstStyle/>
          <a:p>
            <a:r>
              <a:rPr lang="en-US" sz="3600" dirty="0" smtClean="0"/>
              <a:t>Activity </a:t>
            </a:r>
            <a:r>
              <a:rPr lang="en-US" sz="3600" dirty="0"/>
              <a:t>7</a:t>
            </a:r>
            <a:r>
              <a:rPr lang="en-US" sz="3600" dirty="0" smtClean="0"/>
              <a:t> – analog relative humidity sensor</a:t>
            </a:r>
            <a:endParaRPr lang="en-US" sz="3600" dirty="0"/>
          </a:p>
        </p:txBody>
      </p:sp>
      <p:sp>
        <p:nvSpPr>
          <p:cNvPr id="3" name="Content Placeholder 2"/>
          <p:cNvSpPr>
            <a:spLocks noGrp="1"/>
          </p:cNvSpPr>
          <p:nvPr>
            <p:ph type="body" idx="1"/>
          </p:nvPr>
        </p:nvSpPr>
        <p:spPr>
          <a:xfrm>
            <a:off x="152400" y="1295400"/>
            <a:ext cx="8839200" cy="1371600"/>
          </a:xfrm>
        </p:spPr>
        <p:txBody>
          <a:bodyPr>
            <a:normAutofit fontScale="92500"/>
          </a:bodyPr>
          <a:lstStyle/>
          <a:p>
            <a:r>
              <a:rPr lang="en-US" sz="2200" dirty="0" smtClean="0"/>
              <a:t>With the Arduino Uno unpowered, wire the </a:t>
            </a:r>
            <a:r>
              <a:rPr lang="en-US" sz="2200" dirty="0" smtClean="0">
                <a:latin typeface="Courier New" panose="02070309020205020404" pitchFamily="49" charset="0"/>
                <a:cs typeface="Courier New" panose="02070309020205020404" pitchFamily="49" charset="0"/>
              </a:rPr>
              <a:t>HIH4030</a:t>
            </a:r>
            <a:r>
              <a:rPr lang="en-US" sz="2200" dirty="0" smtClean="0"/>
              <a:t> relative humidity sensor using the table below (leave other sensors in place)</a:t>
            </a:r>
          </a:p>
          <a:p>
            <a:r>
              <a:rPr lang="en-US" sz="2200" dirty="0" smtClean="0"/>
              <a:t>Load the sketch </a:t>
            </a:r>
            <a:r>
              <a:rPr lang="en-US" sz="2200" dirty="0" err="1" smtClean="0">
                <a:latin typeface="Courier New" pitchFamily="49" charset="0"/>
                <a:cs typeface="Courier New" pitchFamily="49" charset="0"/>
              </a:rPr>
              <a:t>Analog_Humidity</a:t>
            </a:r>
            <a:r>
              <a:rPr lang="en-US" sz="2200" dirty="0" smtClean="0"/>
              <a:t>; study code; run; test; discuss</a:t>
            </a:r>
          </a:p>
        </p:txBody>
      </p:sp>
      <p:sp>
        <p:nvSpPr>
          <p:cNvPr id="5" name="Text Placeholder 4"/>
          <p:cNvSpPr txBox="1">
            <a:spLocks/>
          </p:cNvSpPr>
          <p:nvPr/>
        </p:nvSpPr>
        <p:spPr>
          <a:xfrm>
            <a:off x="152400" y="4038600"/>
            <a:ext cx="5181600" cy="205740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smtClean="0"/>
              <a:t>This 3-pin relative humidity sensor is pre-mounted on a “breakout board”</a:t>
            </a:r>
          </a:p>
          <a:p>
            <a:r>
              <a:rPr lang="en-US" sz="2000" dirty="0" smtClean="0"/>
              <a:t>Notice that we soldered on a 3-pin male header so the breakout board can plug into a (</a:t>
            </a:r>
            <a:r>
              <a:rPr lang="en-US" sz="2000" dirty="0" err="1" smtClean="0"/>
              <a:t>solderless</a:t>
            </a:r>
            <a:r>
              <a:rPr lang="en-US" sz="2000" dirty="0" smtClean="0"/>
              <a:t>) breadboard</a:t>
            </a:r>
          </a:p>
        </p:txBody>
      </p:sp>
      <p:graphicFrame>
        <p:nvGraphicFramePr>
          <p:cNvPr id="9" name="Content Placeholder 3"/>
          <p:cNvGraphicFramePr>
            <a:graphicFrameLocks/>
          </p:cNvGraphicFramePr>
          <p:nvPr>
            <p:extLst>
              <p:ext uri="{D42A27DB-BD31-4B8C-83A1-F6EECF244321}">
                <p14:modId xmlns:p14="http://schemas.microsoft.com/office/powerpoint/2010/main" val="3437320693"/>
              </p:ext>
            </p:extLst>
          </p:nvPr>
        </p:nvGraphicFramePr>
        <p:xfrm>
          <a:off x="381000" y="2438400"/>
          <a:ext cx="8229600" cy="1600200"/>
        </p:xfrm>
        <a:graphic>
          <a:graphicData uri="http://schemas.openxmlformats.org/drawingml/2006/table">
            <a:tbl>
              <a:tblPr firstRow="1" bandRow="1">
                <a:tableStyleId>{5C22544A-7EE6-4342-B048-85BDC9FD1C3A}</a:tableStyleId>
              </a:tblPr>
              <a:tblGrid>
                <a:gridCol w="2743200"/>
                <a:gridCol w="2743200"/>
                <a:gridCol w="2743200"/>
              </a:tblGrid>
              <a:tr h="400050">
                <a:tc>
                  <a:txBody>
                    <a:bodyPr/>
                    <a:lstStyle/>
                    <a:p>
                      <a:r>
                        <a:rPr lang="en-US" dirty="0" smtClean="0"/>
                        <a:t>Pin</a:t>
                      </a:r>
                      <a:endParaRPr lang="en-US" dirty="0"/>
                    </a:p>
                  </a:txBody>
                  <a:tcPr/>
                </a:tc>
                <a:tc>
                  <a:txBody>
                    <a:bodyPr/>
                    <a:lstStyle/>
                    <a:p>
                      <a:r>
                        <a:rPr lang="en-US" dirty="0" smtClean="0"/>
                        <a:t>Function</a:t>
                      </a:r>
                      <a:endParaRPr lang="en-US" dirty="0"/>
                    </a:p>
                  </a:txBody>
                  <a:tcPr/>
                </a:tc>
                <a:tc>
                  <a:txBody>
                    <a:bodyPr/>
                    <a:lstStyle/>
                    <a:p>
                      <a:r>
                        <a:rPr lang="en-US" dirty="0" smtClean="0"/>
                        <a:t>Attached To</a:t>
                      </a:r>
                      <a:endParaRPr lang="en-US" dirty="0"/>
                    </a:p>
                  </a:txBody>
                  <a:tcPr/>
                </a:tc>
              </a:tr>
              <a:tr h="400050">
                <a:tc>
                  <a:txBody>
                    <a:bodyPr/>
                    <a:lstStyle/>
                    <a:p>
                      <a:r>
                        <a:rPr lang="en-US" dirty="0" smtClean="0">
                          <a:latin typeface="Courier New" panose="02070309020205020404" pitchFamily="49" charset="0"/>
                          <a:cs typeface="Courier New" panose="02070309020205020404" pitchFamily="49" charset="0"/>
                        </a:rPr>
                        <a:t>GND</a:t>
                      </a:r>
                      <a:endParaRPr lang="en-US" dirty="0">
                        <a:latin typeface="Courier New" panose="02070309020205020404" pitchFamily="49" charset="0"/>
                        <a:cs typeface="Courier New" panose="02070309020205020404" pitchFamily="49" charset="0"/>
                      </a:endParaRPr>
                    </a:p>
                  </a:txBody>
                  <a:tcPr/>
                </a:tc>
                <a:tc>
                  <a:txBody>
                    <a:bodyPr/>
                    <a:lstStyle/>
                    <a:p>
                      <a:r>
                        <a:rPr lang="en-US" dirty="0" smtClean="0"/>
                        <a:t>Ground</a:t>
                      </a:r>
                      <a:endParaRPr lang="en-US" dirty="0"/>
                    </a:p>
                  </a:txBody>
                  <a:tcPr/>
                </a:tc>
                <a:tc>
                  <a:txBody>
                    <a:bodyPr/>
                    <a:lstStyle/>
                    <a:p>
                      <a:r>
                        <a:rPr lang="en-US" dirty="0" smtClean="0"/>
                        <a:t>GND pin</a:t>
                      </a:r>
                      <a:endParaRPr lang="en-US" dirty="0"/>
                    </a:p>
                  </a:txBody>
                  <a:tcPr/>
                </a:tc>
              </a:tr>
              <a:tr h="400050">
                <a:tc>
                  <a:txBody>
                    <a:bodyPr/>
                    <a:lstStyle/>
                    <a:p>
                      <a:r>
                        <a:rPr lang="en-US" smtClean="0">
                          <a:latin typeface="Courier New" panose="02070309020205020404" pitchFamily="49" charset="0"/>
                          <a:cs typeface="Courier New" panose="02070309020205020404" pitchFamily="49" charset="0"/>
                        </a:rPr>
                        <a:t>OUT</a:t>
                      </a:r>
                      <a:endParaRPr lang="en-US" dirty="0">
                        <a:latin typeface="Courier New" panose="02070309020205020404" pitchFamily="49" charset="0"/>
                        <a:cs typeface="Courier New" panose="02070309020205020404" pitchFamily="49" charset="0"/>
                      </a:endParaRPr>
                    </a:p>
                  </a:txBody>
                  <a:tcPr/>
                </a:tc>
                <a:tc>
                  <a:txBody>
                    <a:bodyPr/>
                    <a:lstStyle/>
                    <a:p>
                      <a:r>
                        <a:rPr lang="en-US" dirty="0" smtClean="0"/>
                        <a:t>Analog Data Output</a:t>
                      </a:r>
                      <a:endParaRPr lang="en-US" dirty="0"/>
                    </a:p>
                  </a:txBody>
                  <a:tcPr/>
                </a:tc>
                <a:tc>
                  <a:txBody>
                    <a:bodyPr/>
                    <a:lstStyle/>
                    <a:p>
                      <a:r>
                        <a:rPr lang="en-US" dirty="0" smtClean="0"/>
                        <a:t>Pin </a:t>
                      </a:r>
                      <a:r>
                        <a:rPr lang="en-US" dirty="0" smtClean="0">
                          <a:latin typeface="Courier New" panose="02070309020205020404" pitchFamily="49" charset="0"/>
                          <a:cs typeface="Courier New" panose="02070309020205020404" pitchFamily="49" charset="0"/>
                        </a:rPr>
                        <a:t>A1</a:t>
                      </a:r>
                      <a:endParaRPr lang="en-US" dirty="0">
                        <a:latin typeface="Courier New" panose="02070309020205020404" pitchFamily="49" charset="0"/>
                        <a:cs typeface="Courier New" panose="02070309020205020404" pitchFamily="49" charset="0"/>
                      </a:endParaRPr>
                    </a:p>
                  </a:txBody>
                  <a:tcPr/>
                </a:tc>
              </a:tr>
              <a:tr h="400050">
                <a:tc>
                  <a:txBody>
                    <a:bodyPr/>
                    <a:lstStyle/>
                    <a:p>
                      <a:r>
                        <a:rPr lang="en-US" dirty="0" smtClean="0">
                          <a:latin typeface="Courier New" panose="02070309020205020404" pitchFamily="49" charset="0"/>
                          <a:cs typeface="Courier New" panose="02070309020205020404" pitchFamily="49" charset="0"/>
                        </a:rPr>
                        <a:t>5V</a:t>
                      </a:r>
                      <a:endParaRPr lang="en-US" dirty="0">
                        <a:latin typeface="Courier New" panose="02070309020205020404" pitchFamily="49" charset="0"/>
                        <a:cs typeface="Courier New" panose="02070309020205020404" pitchFamily="49" charset="0"/>
                      </a:endParaRPr>
                    </a:p>
                  </a:txBody>
                  <a:tcPr/>
                </a:tc>
                <a:tc>
                  <a:txBody>
                    <a:bodyPr/>
                    <a:lstStyle/>
                    <a:p>
                      <a:r>
                        <a:rPr lang="en-US" dirty="0" smtClean="0">
                          <a:latin typeface="Courier New" panose="02070309020205020404" pitchFamily="49" charset="0"/>
                          <a:cs typeface="Courier New" panose="02070309020205020404" pitchFamily="49" charset="0"/>
                        </a:rPr>
                        <a:t>5V</a:t>
                      </a:r>
                      <a:r>
                        <a:rPr lang="en-US" dirty="0" smtClean="0"/>
                        <a:t> (Power)</a:t>
                      </a:r>
                      <a:endParaRPr lang="en-US" dirty="0"/>
                    </a:p>
                  </a:txBody>
                  <a:tcPr/>
                </a:tc>
                <a:tc>
                  <a:txBody>
                    <a:bodyPr/>
                    <a:lstStyle/>
                    <a:p>
                      <a:r>
                        <a:rPr lang="en-US" dirty="0" smtClean="0">
                          <a:latin typeface="Courier New" panose="02070309020205020404" pitchFamily="49" charset="0"/>
                          <a:cs typeface="Courier New" panose="02070309020205020404" pitchFamily="49" charset="0"/>
                        </a:rPr>
                        <a:t>5V</a:t>
                      </a:r>
                      <a:r>
                        <a:rPr lang="en-US" dirty="0" smtClean="0"/>
                        <a:t> pin</a:t>
                      </a:r>
                      <a:endParaRPr lang="en-US" dirty="0"/>
                    </a:p>
                  </a:txBody>
                  <a:tcPr/>
                </a:tc>
              </a:tr>
            </a:tbl>
          </a:graphicData>
        </a:graphic>
      </p:graphicFrame>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405" t="33963" r="30024" b="17019"/>
          <a:stretch/>
        </p:blipFill>
        <p:spPr bwMode="auto">
          <a:xfrm>
            <a:off x="6096000" y="4114800"/>
            <a:ext cx="2394857" cy="1960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1841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t>Notes:</a:t>
            </a:r>
            <a:endParaRPr lang="en-US" sz="3600" dirty="0"/>
          </a:p>
        </p:txBody>
      </p:sp>
      <p:sp>
        <p:nvSpPr>
          <p:cNvPr id="3" name="Content Placeholder 2"/>
          <p:cNvSpPr>
            <a:spLocks noGrp="1"/>
          </p:cNvSpPr>
          <p:nvPr>
            <p:ph type="body" idx="1"/>
          </p:nvPr>
        </p:nvSpPr>
        <p:spPr>
          <a:xfrm>
            <a:off x="457200" y="990600"/>
            <a:ext cx="8305800" cy="5181600"/>
          </a:xfrm>
        </p:spPr>
        <p:txBody>
          <a:bodyPr>
            <a:normAutofit/>
          </a:bodyPr>
          <a:lstStyle/>
          <a:p>
            <a:r>
              <a:rPr lang="en-US" sz="2400" dirty="0" smtClean="0">
                <a:latin typeface="+mn-lt"/>
              </a:rPr>
              <a:t>We are almost out of analog </a:t>
            </a:r>
            <a:r>
              <a:rPr lang="en-US" sz="2400" dirty="0" smtClean="0">
                <a:latin typeface="+mn-lt"/>
              </a:rPr>
              <a:t>pins on the Uno </a:t>
            </a:r>
            <a:r>
              <a:rPr lang="en-US" sz="2400" dirty="0" smtClean="0">
                <a:latin typeface="+mn-lt"/>
              </a:rPr>
              <a:t>so next we will learn how to read multiple digital sensors using just one digital pin (in </a:t>
            </a:r>
            <a:r>
              <a:rPr lang="en-US" sz="2400" dirty="0" smtClean="0">
                <a:latin typeface="+mn-lt"/>
                <a:cs typeface="Courier New" panose="02070309020205020404" pitchFamily="49" charset="0"/>
              </a:rPr>
              <a:t>INPUT</a:t>
            </a:r>
            <a:r>
              <a:rPr lang="en-US" sz="2400" dirty="0" smtClean="0">
                <a:latin typeface="+mn-lt"/>
              </a:rPr>
              <a:t> mode).</a:t>
            </a:r>
          </a:p>
          <a:p>
            <a:pPr lvl="1"/>
            <a:r>
              <a:rPr lang="en-US" sz="2400" dirty="0" smtClean="0">
                <a:latin typeface="+mn-lt"/>
              </a:rPr>
              <a:t>Note: </a:t>
            </a:r>
            <a:r>
              <a:rPr lang="en-US" sz="2400" dirty="0" smtClean="0">
                <a:latin typeface="+mn-lt"/>
              </a:rPr>
              <a:t>Other boards </a:t>
            </a:r>
            <a:r>
              <a:rPr lang="en-US" sz="2400" dirty="0" smtClean="0">
                <a:latin typeface="+mn-lt"/>
              </a:rPr>
              <a:t>(like </a:t>
            </a:r>
            <a:r>
              <a:rPr lang="en-US" sz="2400" dirty="0" smtClean="0">
                <a:latin typeface="+mn-lt"/>
              </a:rPr>
              <a:t>a Mega) have more analog pins. Still, it is easy to run out of them if you are </a:t>
            </a:r>
            <a:r>
              <a:rPr lang="en-US" sz="2400" dirty="0" smtClean="0">
                <a:latin typeface="+mn-lt"/>
              </a:rPr>
              <a:t>using</a:t>
            </a:r>
            <a:r>
              <a:rPr lang="en-US" sz="2400" dirty="0" smtClean="0">
                <a:latin typeface="+mn-lt"/>
              </a:rPr>
              <a:t> </a:t>
            </a:r>
            <a:r>
              <a:rPr lang="en-US" sz="2400" dirty="0" smtClean="0">
                <a:latin typeface="+mn-lt"/>
              </a:rPr>
              <a:t>many sensors, so it is best to </a:t>
            </a:r>
            <a:r>
              <a:rPr lang="en-US" sz="2400" dirty="0" smtClean="0">
                <a:latin typeface="+mn-lt"/>
              </a:rPr>
              <a:t>use</a:t>
            </a:r>
            <a:r>
              <a:rPr lang="en-US" sz="2400" dirty="0" smtClean="0">
                <a:latin typeface="+mn-lt"/>
              </a:rPr>
              <a:t> </a:t>
            </a:r>
            <a:r>
              <a:rPr lang="en-US" sz="2400" dirty="0" smtClean="0">
                <a:latin typeface="+mn-lt"/>
              </a:rPr>
              <a:t>digital sensors if you </a:t>
            </a:r>
            <a:r>
              <a:rPr lang="en-US" sz="2400" dirty="0" smtClean="0">
                <a:latin typeface="+mn-lt"/>
              </a:rPr>
              <a:t>want to monitor </a:t>
            </a:r>
            <a:r>
              <a:rPr lang="en-US" sz="2400" dirty="0" smtClean="0">
                <a:latin typeface="+mn-lt"/>
              </a:rPr>
              <a:t>many different sensor readings.</a:t>
            </a:r>
          </a:p>
          <a:p>
            <a:endParaRPr lang="en-US" sz="2400" dirty="0" smtClean="0">
              <a:latin typeface="+mn-lt"/>
            </a:endParaRPr>
          </a:p>
          <a:p>
            <a:r>
              <a:rPr lang="en-US" sz="2400" dirty="0">
                <a:latin typeface="+mn-lt"/>
              </a:rPr>
              <a:t>W</a:t>
            </a:r>
            <a:r>
              <a:rPr lang="en-US" sz="2400" dirty="0" smtClean="0">
                <a:latin typeface="+mn-lt"/>
              </a:rPr>
              <a:t>e will also discuss how to log data to an SD card and how to stack “shields” on top of an </a:t>
            </a:r>
            <a:r>
              <a:rPr lang="en-US" sz="2400" dirty="0" smtClean="0">
                <a:latin typeface="+mn-lt"/>
              </a:rPr>
              <a:t>Arduino Uno </a:t>
            </a:r>
            <a:r>
              <a:rPr lang="en-US" sz="2400" dirty="0" smtClean="0">
                <a:latin typeface="+mn-lt"/>
              </a:rPr>
              <a:t>to make our wiring more compact.</a:t>
            </a:r>
          </a:p>
        </p:txBody>
      </p:sp>
    </p:spTree>
    <p:extLst>
      <p:ext uri="{BB962C8B-B14F-4D97-AF65-F5344CB8AC3E}">
        <p14:creationId xmlns:p14="http://schemas.microsoft.com/office/powerpoint/2010/main" val="31819422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about Libraries:</a:t>
            </a:r>
            <a:endParaRPr lang="en-US" dirty="0"/>
          </a:p>
        </p:txBody>
      </p:sp>
      <p:sp>
        <p:nvSpPr>
          <p:cNvPr id="3" name="Content Placeholder 2"/>
          <p:cNvSpPr>
            <a:spLocks noGrp="1"/>
          </p:cNvSpPr>
          <p:nvPr>
            <p:ph type="body" idx="1"/>
          </p:nvPr>
        </p:nvSpPr>
        <p:spPr>
          <a:xfrm>
            <a:off x="304800" y="1295400"/>
            <a:ext cx="8610600" cy="5257800"/>
          </a:xfrm>
        </p:spPr>
        <p:txBody>
          <a:bodyPr>
            <a:normAutofit fontScale="62500" lnSpcReduction="20000"/>
          </a:bodyPr>
          <a:lstStyle/>
          <a:p>
            <a:r>
              <a:rPr lang="en-US" dirty="0" smtClean="0"/>
              <a:t>This next sketch uses a library to interface with the SD/RTC shield</a:t>
            </a:r>
          </a:p>
          <a:p>
            <a:r>
              <a:rPr lang="en-US" dirty="0" smtClean="0"/>
              <a:t>Libraries take large amounts of code and refine it into a few simple commands we can use. Ex: </a:t>
            </a:r>
            <a:r>
              <a:rPr lang="en-US" dirty="0" err="1" smtClean="0">
                <a:latin typeface="Courier New" pitchFamily="49" charset="0"/>
                <a:cs typeface="Courier New" pitchFamily="49" charset="0"/>
              </a:rPr>
              <a:t>datalog.print</a:t>
            </a:r>
            <a:r>
              <a:rPr lang="en-US" dirty="0" smtClean="0"/>
              <a:t> will print something to a file.</a:t>
            </a:r>
          </a:p>
          <a:p>
            <a:r>
              <a:rPr lang="en-US" dirty="0" smtClean="0"/>
              <a:t>This actually takes a lot of code, but by putting it in a library we can ignore </a:t>
            </a:r>
            <a:r>
              <a:rPr lang="en-US" dirty="0" smtClean="0"/>
              <a:t>the code details </a:t>
            </a:r>
            <a:r>
              <a:rPr lang="en-US" dirty="0" smtClean="0"/>
              <a:t>and focus on </a:t>
            </a:r>
            <a:r>
              <a:rPr lang="en-US" dirty="0" smtClean="0"/>
              <a:t>using the</a:t>
            </a:r>
            <a:r>
              <a:rPr lang="en-US" dirty="0" smtClean="0"/>
              <a:t> </a:t>
            </a:r>
            <a:r>
              <a:rPr lang="en-US" dirty="0" smtClean="0"/>
              <a:t>commands and functions</a:t>
            </a:r>
          </a:p>
          <a:p>
            <a:r>
              <a:rPr lang="en-US" dirty="0" smtClean="0"/>
              <a:t>Usually </a:t>
            </a:r>
            <a:r>
              <a:rPr lang="en-US" dirty="0" smtClean="0"/>
              <a:t>a library name ends in a </a:t>
            </a:r>
            <a:r>
              <a:rPr lang="en-US" dirty="0" smtClean="0"/>
              <a:t>.h </a:t>
            </a:r>
            <a:r>
              <a:rPr lang="en-US" dirty="0" smtClean="0"/>
              <a:t>(called a header </a:t>
            </a:r>
            <a:r>
              <a:rPr lang="en-US" dirty="0" smtClean="0"/>
              <a:t>file)</a:t>
            </a:r>
          </a:p>
          <a:p>
            <a:r>
              <a:rPr lang="en-US" dirty="0" smtClean="0"/>
              <a:t>Call</a:t>
            </a:r>
            <a:r>
              <a:rPr lang="en-US" dirty="0" smtClean="0"/>
              <a:t> a library </a:t>
            </a:r>
            <a:r>
              <a:rPr lang="en-US" dirty="0" smtClean="0"/>
              <a:t>in our programs </a:t>
            </a:r>
            <a:r>
              <a:rPr lang="en-US" dirty="0" smtClean="0"/>
              <a:t>using</a:t>
            </a:r>
            <a:r>
              <a:rPr lang="en-US" dirty="0" smtClean="0"/>
              <a:t> </a:t>
            </a:r>
            <a:r>
              <a:rPr lang="en-US" dirty="0" smtClean="0"/>
              <a:t>the </a:t>
            </a:r>
            <a:r>
              <a:rPr lang="en-US" dirty="0" smtClean="0">
                <a:latin typeface="Courier New" pitchFamily="49" charset="0"/>
                <a:cs typeface="Courier New" pitchFamily="49" charset="0"/>
              </a:rPr>
              <a:t>#include</a:t>
            </a:r>
            <a:r>
              <a:rPr lang="en-US" dirty="0" smtClean="0"/>
              <a:t> </a:t>
            </a:r>
            <a:r>
              <a:rPr lang="en-US" dirty="0" smtClean="0"/>
              <a:t>command such as: </a:t>
            </a:r>
            <a:r>
              <a:rPr lang="en-US" dirty="0" smtClean="0">
                <a:latin typeface="Courier New" pitchFamily="49" charset="0"/>
                <a:cs typeface="Courier New" pitchFamily="49" charset="0"/>
              </a:rPr>
              <a:t>#include "</a:t>
            </a:r>
            <a:r>
              <a:rPr lang="en-US" dirty="0" err="1" smtClean="0">
                <a:latin typeface="Courier New" pitchFamily="49" charset="0"/>
                <a:cs typeface="Courier New" pitchFamily="49" charset="0"/>
              </a:rPr>
              <a:t>SD.h</a:t>
            </a:r>
            <a:r>
              <a:rPr lang="en-US" dirty="0" smtClean="0">
                <a:latin typeface="Courier New" pitchFamily="49" charset="0"/>
                <a:cs typeface="Courier New" pitchFamily="49" charset="0"/>
              </a:rPr>
              <a:t>"</a:t>
            </a:r>
          </a:p>
          <a:p>
            <a:r>
              <a:rPr lang="en-US" dirty="0" smtClean="0"/>
              <a:t>Almost everything that is not analog (digital sensors, servos, etc) use a library of some </a:t>
            </a:r>
            <a:r>
              <a:rPr lang="en-US" dirty="0" smtClean="0"/>
              <a:t>sort (many </a:t>
            </a:r>
            <a:r>
              <a:rPr lang="en-US" dirty="0" smtClean="0"/>
              <a:t>use the same </a:t>
            </a:r>
            <a:r>
              <a:rPr lang="en-US" dirty="0" smtClean="0"/>
              <a:t>library – i.e</a:t>
            </a:r>
            <a:r>
              <a:rPr lang="en-US" dirty="0" smtClean="0"/>
              <a:t>. </a:t>
            </a:r>
            <a:r>
              <a:rPr lang="en-US" dirty="0" err="1" smtClean="0">
                <a:latin typeface="Courier New" pitchFamily="49" charset="0"/>
                <a:cs typeface="Courier New" pitchFamily="49" charset="0"/>
              </a:rPr>
              <a:t>Wire.h</a:t>
            </a:r>
            <a:r>
              <a:rPr lang="en-US" dirty="0" smtClean="0"/>
              <a:t>)</a:t>
            </a:r>
            <a:endParaRPr lang="en-US" dirty="0" smtClean="0"/>
          </a:p>
          <a:p>
            <a:r>
              <a:rPr lang="en-US" dirty="0" smtClean="0"/>
              <a:t>You can install </a:t>
            </a:r>
            <a:r>
              <a:rPr lang="en-US" dirty="0" smtClean="0"/>
              <a:t>additionally</a:t>
            </a:r>
            <a:r>
              <a:rPr lang="en-US" dirty="0" smtClean="0"/>
              <a:t> </a:t>
            </a:r>
            <a:r>
              <a:rPr lang="en-US" dirty="0" smtClean="0"/>
              <a:t>libraries into your IDE. Look under </a:t>
            </a:r>
            <a:r>
              <a:rPr lang="en-US" dirty="0" err="1" smtClean="0">
                <a:latin typeface="Courier New" pitchFamily="49" charset="0"/>
                <a:cs typeface="Courier New" pitchFamily="49" charset="0"/>
              </a:rPr>
              <a:t>Sketch:Import</a:t>
            </a:r>
            <a:r>
              <a:rPr lang="en-US" dirty="0" smtClean="0">
                <a:latin typeface="Courier New" pitchFamily="49" charset="0"/>
                <a:cs typeface="Courier New" pitchFamily="49" charset="0"/>
              </a:rPr>
              <a:t> Library </a:t>
            </a:r>
            <a:r>
              <a:rPr lang="en-US" dirty="0" smtClean="0"/>
              <a:t>to see which ones you </a:t>
            </a:r>
            <a:r>
              <a:rPr lang="en-US" dirty="0" smtClean="0"/>
              <a:t>have installed.</a:t>
            </a:r>
            <a:endParaRPr lang="en-US" dirty="0" smtClean="0"/>
          </a:p>
          <a:p>
            <a:r>
              <a:rPr lang="en-US" dirty="0" smtClean="0"/>
              <a:t>We will give you </a:t>
            </a:r>
            <a:r>
              <a:rPr lang="en-US" dirty="0" smtClean="0"/>
              <a:t>some more</a:t>
            </a:r>
            <a:r>
              <a:rPr lang="en-US" dirty="0" smtClean="0"/>
              <a:t> </a:t>
            </a:r>
            <a:r>
              <a:rPr lang="en-US" dirty="0" smtClean="0"/>
              <a:t>you’ll have</a:t>
            </a:r>
            <a:r>
              <a:rPr lang="en-US" dirty="0" smtClean="0"/>
              <a:t> to </a:t>
            </a:r>
            <a:r>
              <a:rPr lang="en-US" dirty="0" smtClean="0"/>
              <a:t>restart </a:t>
            </a:r>
            <a:r>
              <a:rPr lang="en-US" dirty="0" smtClean="0"/>
              <a:t>the IDE to </a:t>
            </a:r>
            <a:r>
              <a:rPr lang="en-US" dirty="0" smtClean="0"/>
              <a:t>load them</a:t>
            </a:r>
          </a:p>
          <a:p>
            <a:r>
              <a:rPr lang="en-US" dirty="0" smtClean="0"/>
              <a:t>Ex:  </a:t>
            </a:r>
            <a:r>
              <a:rPr lang="en-US" dirty="0" err="1" smtClean="0">
                <a:latin typeface="Courier New" pitchFamily="49" charset="0"/>
                <a:cs typeface="Courier New" pitchFamily="49" charset="0"/>
              </a:rPr>
              <a:t>SD.h</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SoftwareSerial.h</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Wire.h</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OneWire.h</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RTClib.h</a:t>
            </a:r>
            <a:endParaRPr lang="en-US" dirty="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What is a Microcontroller?</a:t>
            </a:r>
            <a:endParaRPr lang="en-US" dirty="0"/>
          </a:p>
        </p:txBody>
      </p:sp>
      <p:sp>
        <p:nvSpPr>
          <p:cNvPr id="3" name="Content Placeholder 2"/>
          <p:cNvSpPr>
            <a:spLocks noGrp="1"/>
          </p:cNvSpPr>
          <p:nvPr>
            <p:ph type="body" idx="1"/>
          </p:nvPr>
        </p:nvSpPr>
        <p:spPr>
          <a:xfrm>
            <a:off x="0" y="1600200"/>
            <a:ext cx="9144000" cy="4389120"/>
          </a:xfrm>
        </p:spPr>
        <p:txBody>
          <a:bodyPr>
            <a:normAutofit fontScale="92500" lnSpcReduction="10000"/>
          </a:bodyPr>
          <a:lstStyle/>
          <a:p>
            <a:r>
              <a:rPr lang="en-US" dirty="0" smtClean="0"/>
              <a:t>“A </a:t>
            </a:r>
            <a:r>
              <a:rPr lang="en-US" dirty="0"/>
              <a:t>microcontroller is a very small computer that has digital electronic devices (peripherals) built into it that </a:t>
            </a:r>
            <a:r>
              <a:rPr lang="en-US" dirty="0" smtClean="0"/>
              <a:t>help </a:t>
            </a:r>
            <a:r>
              <a:rPr lang="en-US" dirty="0"/>
              <a:t>it control things. These peripherals allow it to sense the world around it and drive the actions of external devices</a:t>
            </a:r>
            <a:r>
              <a:rPr lang="en-US" dirty="0" smtClean="0"/>
              <a:t>.” (Ref. 2)</a:t>
            </a:r>
          </a:p>
          <a:p>
            <a:r>
              <a:rPr lang="en-US" dirty="0" smtClean="0"/>
              <a:t>It is an “embedded computer system” that continuously repeats software (programming) commands</a:t>
            </a:r>
          </a:p>
          <a:p>
            <a:r>
              <a:rPr lang="en-US" dirty="0" smtClean="0"/>
              <a:t>Examples:  Arduino Uno, Raspberry Pi, etc.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143000"/>
          </a:xfrm>
        </p:spPr>
        <p:txBody>
          <a:bodyPr>
            <a:normAutofit/>
          </a:bodyPr>
          <a:lstStyle/>
          <a:p>
            <a:r>
              <a:rPr lang="en-US" sz="3600" dirty="0" smtClean="0"/>
              <a:t>Activity </a:t>
            </a:r>
            <a:r>
              <a:rPr lang="en-US" sz="3600" dirty="0"/>
              <a:t>8</a:t>
            </a:r>
            <a:r>
              <a:rPr lang="en-US" sz="3600" dirty="0" smtClean="0"/>
              <a:t> – RTC/SD Card Shield</a:t>
            </a:r>
            <a:endParaRPr lang="en-US" sz="3600" dirty="0"/>
          </a:p>
        </p:txBody>
      </p:sp>
      <p:sp>
        <p:nvSpPr>
          <p:cNvPr id="3" name="Content Placeholder 2"/>
          <p:cNvSpPr>
            <a:spLocks noGrp="1"/>
          </p:cNvSpPr>
          <p:nvPr>
            <p:ph type="body" idx="1"/>
          </p:nvPr>
        </p:nvSpPr>
        <p:spPr>
          <a:xfrm>
            <a:off x="152400" y="1066800"/>
            <a:ext cx="8839200" cy="4191000"/>
          </a:xfrm>
        </p:spPr>
        <p:txBody>
          <a:bodyPr>
            <a:normAutofit fontScale="92500" lnSpcReduction="20000"/>
          </a:bodyPr>
          <a:lstStyle/>
          <a:p>
            <a:r>
              <a:rPr lang="en-US" sz="2000" dirty="0" smtClean="0"/>
              <a:t>With the Arduino Uno unplugged, disconnect all of the sensors from the board and attach the </a:t>
            </a:r>
            <a:r>
              <a:rPr lang="en-US" sz="2000" dirty="0" smtClean="0"/>
              <a:t>RTC/SD card shield (it </a:t>
            </a:r>
            <a:r>
              <a:rPr lang="en-US" sz="2000" dirty="0" smtClean="0"/>
              <a:t>is the blue shield)</a:t>
            </a:r>
          </a:p>
          <a:p>
            <a:r>
              <a:rPr lang="en-US" sz="2000" dirty="0" smtClean="0"/>
              <a:t>The RTC (real-time clock) </a:t>
            </a:r>
            <a:r>
              <a:rPr lang="en-US" sz="2000" dirty="0" smtClean="0"/>
              <a:t>makes </a:t>
            </a:r>
            <a:r>
              <a:rPr lang="en-US" sz="2000" dirty="0" smtClean="0"/>
              <a:t>use of the </a:t>
            </a:r>
            <a:r>
              <a:rPr lang="en-US" sz="2000" dirty="0" smtClean="0">
                <a:latin typeface="Courier New" panose="02070309020205020404" pitchFamily="49" charset="0"/>
                <a:cs typeface="Courier New" panose="02070309020205020404" pitchFamily="49" charset="0"/>
              </a:rPr>
              <a:t>I</a:t>
            </a:r>
            <a:r>
              <a:rPr lang="en-US" sz="2000" baseline="30000" dirty="0" smtClean="0">
                <a:latin typeface="Courier New" panose="02070309020205020404" pitchFamily="49" charset="0"/>
                <a:cs typeface="Courier New" panose="02070309020205020404" pitchFamily="49" charset="0"/>
              </a:rPr>
              <a:t>2</a:t>
            </a:r>
            <a:r>
              <a:rPr lang="en-US" sz="2000" dirty="0" smtClean="0">
                <a:latin typeface="Courier New" panose="02070309020205020404" pitchFamily="49" charset="0"/>
                <a:cs typeface="Courier New" panose="02070309020205020404" pitchFamily="49" charset="0"/>
              </a:rPr>
              <a:t>C</a:t>
            </a:r>
            <a:r>
              <a:rPr lang="en-US" sz="2000" dirty="0" smtClean="0"/>
              <a:t> (I-squared C) “bus” to send time stamps to the Arduino.  This </a:t>
            </a:r>
            <a:r>
              <a:rPr lang="en-US" sz="2000" dirty="0" smtClean="0"/>
              <a:t>stands </a:t>
            </a:r>
            <a:r>
              <a:rPr lang="en-US" sz="2000" dirty="0" smtClean="0"/>
              <a:t>for “Inter-Integrated Circuit” and was invented by Phillips. Pins </a:t>
            </a:r>
            <a:r>
              <a:rPr lang="en-US" sz="2000" dirty="0" smtClean="0">
                <a:latin typeface="Courier New" panose="02070309020205020404" pitchFamily="49" charset="0"/>
                <a:cs typeface="Courier New" panose="02070309020205020404" pitchFamily="49" charset="0"/>
              </a:rPr>
              <a:t>A4</a:t>
            </a:r>
            <a:r>
              <a:rPr lang="en-US" sz="2000" dirty="0" smtClean="0"/>
              <a:t> and </a:t>
            </a:r>
            <a:r>
              <a:rPr lang="en-US" sz="2000" dirty="0" smtClean="0">
                <a:latin typeface="Courier New" panose="02070309020205020404" pitchFamily="49" charset="0"/>
                <a:cs typeface="Courier New" panose="02070309020205020404" pitchFamily="49" charset="0"/>
              </a:rPr>
              <a:t>A5</a:t>
            </a:r>
            <a:r>
              <a:rPr lang="en-US" sz="2000" dirty="0" smtClean="0"/>
              <a:t> are used as SDA (Serial Data Line) and SCL (Serial Clock Line) for the </a:t>
            </a:r>
            <a:r>
              <a:rPr lang="en-US" sz="2000" dirty="0" smtClean="0">
                <a:latin typeface="Courier New" panose="02070309020205020404" pitchFamily="49" charset="0"/>
                <a:cs typeface="Courier New" panose="02070309020205020404" pitchFamily="49" charset="0"/>
              </a:rPr>
              <a:t>I</a:t>
            </a:r>
            <a:r>
              <a:rPr lang="en-US" sz="2000" baseline="30000" dirty="0" smtClean="0">
                <a:latin typeface="Courier New" panose="02070309020205020404" pitchFamily="49" charset="0"/>
                <a:cs typeface="Courier New" panose="02070309020205020404" pitchFamily="49" charset="0"/>
              </a:rPr>
              <a:t>2</a:t>
            </a:r>
            <a:r>
              <a:rPr lang="en-US" sz="2000" dirty="0" smtClean="0">
                <a:latin typeface="Courier New" panose="02070309020205020404" pitchFamily="49" charset="0"/>
                <a:cs typeface="Courier New" panose="02070309020205020404" pitchFamily="49" charset="0"/>
              </a:rPr>
              <a:t>C</a:t>
            </a:r>
            <a:r>
              <a:rPr lang="en-US" sz="2000" dirty="0" smtClean="0"/>
              <a:t> bus on an </a:t>
            </a:r>
            <a:r>
              <a:rPr lang="en-US" sz="2000" dirty="0" smtClean="0"/>
              <a:t>Arduino Uno</a:t>
            </a:r>
            <a:r>
              <a:rPr lang="en-US" sz="2000" dirty="0" smtClean="0"/>
              <a:t>.</a:t>
            </a:r>
          </a:p>
          <a:p>
            <a:r>
              <a:rPr lang="en-US" sz="2000" dirty="0" smtClean="0"/>
              <a:t>The SD Card interfaces with the Uno using digital pins </a:t>
            </a:r>
            <a:r>
              <a:rPr lang="en-US" sz="2000" dirty="0" smtClean="0">
                <a:latin typeface="Courier New" pitchFamily="49" charset="0"/>
                <a:cs typeface="Courier New" pitchFamily="49" charset="0"/>
              </a:rPr>
              <a:t>10-13</a:t>
            </a:r>
            <a:r>
              <a:rPr lang="en-US" sz="2000" dirty="0" smtClean="0"/>
              <a:t>. </a:t>
            </a:r>
            <a:r>
              <a:rPr lang="en-US" sz="2000" dirty="0" smtClean="0"/>
              <a:t>Thus you </a:t>
            </a:r>
            <a:r>
              <a:rPr lang="en-US" sz="2000" dirty="0" smtClean="0"/>
              <a:t>cannot use these pins for other sensors/shields.</a:t>
            </a:r>
          </a:p>
          <a:p>
            <a:r>
              <a:rPr lang="en-US" sz="2000" dirty="0" smtClean="0"/>
              <a:t>Load the sketch </a:t>
            </a:r>
            <a:r>
              <a:rPr lang="en-US" sz="2000" dirty="0" err="1" smtClean="0">
                <a:latin typeface="Courier New" pitchFamily="49" charset="0"/>
                <a:cs typeface="Courier New" pitchFamily="49" charset="0"/>
              </a:rPr>
              <a:t>Datalog_Real_Time_Clock</a:t>
            </a:r>
            <a:r>
              <a:rPr lang="en-US" sz="2000" dirty="0" smtClean="0"/>
              <a:t>; study </a:t>
            </a:r>
            <a:r>
              <a:rPr lang="en-US" sz="2000" dirty="0" smtClean="0"/>
              <a:t>the code</a:t>
            </a:r>
            <a:r>
              <a:rPr lang="en-US" sz="2000" dirty="0" smtClean="0"/>
              <a:t>; run; test, discuss. Note that we made the file a .</a:t>
            </a:r>
            <a:r>
              <a:rPr lang="en-US" sz="2000" dirty="0" smtClean="0"/>
              <a:t>csv file so </a:t>
            </a:r>
            <a:r>
              <a:rPr lang="en-US" sz="2000" dirty="0" smtClean="0"/>
              <a:t>we can open (and analyze) </a:t>
            </a:r>
            <a:r>
              <a:rPr lang="en-US" sz="2000" dirty="0" smtClean="0"/>
              <a:t>the</a:t>
            </a:r>
            <a:r>
              <a:rPr lang="en-US" sz="2000" dirty="0" smtClean="0"/>
              <a:t> </a:t>
            </a:r>
            <a:r>
              <a:rPr lang="en-US" sz="2000" dirty="0" smtClean="0"/>
              <a:t>data with Microsoft Excel.</a:t>
            </a:r>
          </a:p>
          <a:p>
            <a:r>
              <a:rPr lang="en-US" sz="2000" dirty="0" smtClean="0"/>
              <a:t>After you have run the </a:t>
            </a:r>
            <a:r>
              <a:rPr lang="en-US" sz="2000" dirty="0" smtClean="0"/>
              <a:t>sketch</a:t>
            </a:r>
            <a:r>
              <a:rPr lang="en-US" sz="2000" dirty="0" smtClean="0"/>
              <a:t> </a:t>
            </a:r>
            <a:r>
              <a:rPr lang="en-US" sz="2000" dirty="0" smtClean="0"/>
              <a:t>for a bit, unplug </a:t>
            </a:r>
            <a:r>
              <a:rPr lang="en-US" sz="2000" dirty="0" smtClean="0"/>
              <a:t>the Uno</a:t>
            </a:r>
            <a:r>
              <a:rPr lang="en-US" sz="2000" dirty="0" smtClean="0"/>
              <a:t>, </a:t>
            </a:r>
            <a:r>
              <a:rPr lang="en-US" sz="2000" dirty="0" smtClean="0"/>
              <a:t>extract</a:t>
            </a:r>
            <a:r>
              <a:rPr lang="en-US" sz="2000" dirty="0" smtClean="0"/>
              <a:t> </a:t>
            </a:r>
            <a:r>
              <a:rPr lang="en-US" sz="2000" dirty="0" smtClean="0"/>
              <a:t>the SD card, and read the SD card on your computer. How does the data look?</a:t>
            </a:r>
          </a:p>
          <a:p>
            <a:r>
              <a:rPr lang="en-US" sz="2000" dirty="0" smtClean="0">
                <a:latin typeface="+mn-lt"/>
                <a:cs typeface="Times New Roman" pitchFamily="18" charset="0"/>
              </a:rPr>
              <a:t>D</a:t>
            </a:r>
            <a:r>
              <a:rPr lang="en-US" sz="2000" kern="1200" dirty="0" smtClean="0">
                <a:solidFill>
                  <a:schemeClr val="tx1"/>
                </a:solidFill>
                <a:latin typeface="+mn-lt"/>
                <a:cs typeface="Times New Roman" pitchFamily="18" charset="0"/>
              </a:rPr>
              <a:t>iscuss the utility of saving data this way; </a:t>
            </a:r>
            <a:r>
              <a:rPr lang="en-US" sz="2000" dirty="0" smtClean="0"/>
              <a:t>We will do some more advanced </a:t>
            </a:r>
            <a:r>
              <a:rPr lang="en-US" sz="2000" dirty="0" err="1" smtClean="0"/>
              <a:t>datalogging</a:t>
            </a:r>
            <a:r>
              <a:rPr lang="en-US" sz="2000" dirty="0" smtClean="0"/>
              <a:t> </a:t>
            </a:r>
            <a:r>
              <a:rPr lang="en-US" sz="2000" dirty="0" smtClean="0"/>
              <a:t>shortly.</a:t>
            </a:r>
            <a:endParaRPr lang="en-US" sz="2000" dirty="0" smtClean="0"/>
          </a:p>
        </p:txBody>
      </p:sp>
      <p:sp>
        <p:nvSpPr>
          <p:cNvPr id="5" name="Text Placeholder 4"/>
          <p:cNvSpPr txBox="1">
            <a:spLocks/>
          </p:cNvSpPr>
          <p:nvPr/>
        </p:nvSpPr>
        <p:spPr>
          <a:xfrm>
            <a:off x="1981200" y="5029200"/>
            <a:ext cx="7162800" cy="106680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1900" dirty="0" err="1" smtClean="0"/>
              <a:t>Sparkfun</a:t>
            </a:r>
            <a:r>
              <a:rPr lang="en-US" sz="1900" dirty="0" smtClean="0"/>
              <a:t> also makes a </a:t>
            </a:r>
            <a:r>
              <a:rPr lang="en-US" sz="1900" dirty="0" smtClean="0"/>
              <a:t>RTC-only </a:t>
            </a:r>
            <a:r>
              <a:rPr lang="en-US" sz="1900" dirty="0" smtClean="0"/>
              <a:t>breakout </a:t>
            </a:r>
            <a:r>
              <a:rPr lang="en-US" sz="1900" dirty="0" smtClean="0"/>
              <a:t>board, </a:t>
            </a:r>
            <a:r>
              <a:rPr lang="en-US" sz="1900" dirty="0" smtClean="0"/>
              <a:t>if you don’t use this </a:t>
            </a:r>
            <a:r>
              <a:rPr lang="en-US" sz="1900" dirty="0" smtClean="0"/>
              <a:t>combination</a:t>
            </a:r>
            <a:r>
              <a:rPr lang="en-US" sz="1900" dirty="0" smtClean="0"/>
              <a:t> RTC/SD card shield</a:t>
            </a:r>
            <a:r>
              <a:rPr lang="en-US" sz="1900" dirty="0" smtClean="0"/>
              <a:t>. </a:t>
            </a:r>
            <a:r>
              <a:rPr lang="en-US" sz="1900" dirty="0" smtClean="0"/>
              <a:t>Other </a:t>
            </a:r>
            <a:r>
              <a:rPr lang="en-US" sz="1900" dirty="0" smtClean="0"/>
              <a:t>companies </a:t>
            </a:r>
            <a:r>
              <a:rPr lang="en-US" sz="1900" dirty="0" smtClean="0"/>
              <a:t>sell</a:t>
            </a:r>
            <a:r>
              <a:rPr lang="en-US" sz="1900" dirty="0" smtClean="0"/>
              <a:t> SD card and </a:t>
            </a:r>
            <a:r>
              <a:rPr lang="en-US" sz="1900" dirty="0" err="1" smtClean="0"/>
              <a:t>microSD</a:t>
            </a:r>
            <a:r>
              <a:rPr lang="en-US" sz="1900" dirty="0" smtClean="0"/>
              <a:t> card </a:t>
            </a:r>
            <a:r>
              <a:rPr lang="en-US" sz="1900" dirty="0" smtClean="0"/>
              <a:t>shields as </a:t>
            </a:r>
            <a:r>
              <a:rPr lang="en-US" sz="1900" dirty="0" smtClean="0"/>
              <a:t>well.</a:t>
            </a:r>
            <a:endParaRPr lang="en-US" sz="1900" dirty="0" smtClean="0"/>
          </a:p>
        </p:txBody>
      </p:sp>
      <p:pic>
        <p:nvPicPr>
          <p:cNvPr id="4098" name="Picture 2"/>
          <p:cNvPicPr>
            <a:picLocks noChangeAspect="1" noChangeArrowheads="1"/>
          </p:cNvPicPr>
          <p:nvPr/>
        </p:nvPicPr>
        <p:blipFill>
          <a:blip r:embed="rId3" cstate="print"/>
          <a:stretch>
            <a:fillRect/>
          </a:stretch>
        </p:blipFill>
        <p:spPr bwMode="auto">
          <a:xfrm>
            <a:off x="152400" y="5105400"/>
            <a:ext cx="1905000" cy="1429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23051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Datalogging</a:t>
            </a:r>
            <a:r>
              <a:rPr lang="en-US" dirty="0" smtClean="0"/>
              <a:t> </a:t>
            </a:r>
            <a:r>
              <a:rPr lang="en-US" dirty="0" smtClean="0"/>
              <a:t>(to an SD </a:t>
            </a:r>
            <a:r>
              <a:rPr lang="en-US" dirty="0"/>
              <a:t>c</a:t>
            </a:r>
            <a:r>
              <a:rPr lang="en-US" dirty="0" smtClean="0"/>
              <a:t>ard</a:t>
            </a:r>
            <a:r>
              <a:rPr lang="en-US" dirty="0" smtClean="0"/>
              <a:t>)</a:t>
            </a:r>
            <a:endParaRPr lang="en-US" dirty="0"/>
          </a:p>
        </p:txBody>
      </p:sp>
      <p:sp>
        <p:nvSpPr>
          <p:cNvPr id="3" name="Text Placeholder 2"/>
          <p:cNvSpPr>
            <a:spLocks noGrp="1"/>
          </p:cNvSpPr>
          <p:nvPr>
            <p:ph type="body" idx="1"/>
          </p:nvPr>
        </p:nvSpPr>
        <p:spPr>
          <a:xfrm>
            <a:off x="228600" y="1371600"/>
            <a:ext cx="8610600" cy="4724400"/>
          </a:xfrm>
        </p:spPr>
        <p:txBody>
          <a:bodyPr>
            <a:normAutofit fontScale="77500" lnSpcReduction="20000"/>
          </a:bodyPr>
          <a:lstStyle/>
          <a:p>
            <a:r>
              <a:rPr lang="en-US" dirty="0" smtClean="0"/>
              <a:t>As you can see in the setup, </a:t>
            </a:r>
            <a:r>
              <a:rPr lang="en-US" dirty="0" err="1" smtClean="0"/>
              <a:t>datalogging</a:t>
            </a:r>
            <a:r>
              <a:rPr lang="en-US" dirty="0" smtClean="0"/>
              <a:t> can be a bit complex.</a:t>
            </a:r>
          </a:p>
          <a:p>
            <a:pPr lvl="1"/>
            <a:r>
              <a:rPr lang="en-US" dirty="0" smtClean="0"/>
              <a:t>Most of the time you can directly copy the code from the setup loop used for the SD card</a:t>
            </a:r>
          </a:p>
          <a:p>
            <a:r>
              <a:rPr lang="en-US" dirty="0" smtClean="0"/>
              <a:t>A few details to keep in mind: </a:t>
            </a:r>
          </a:p>
          <a:p>
            <a:pPr lvl="1"/>
            <a:r>
              <a:rPr lang="en-US" dirty="0" smtClean="0"/>
              <a:t>Sketch m</a:t>
            </a:r>
            <a:r>
              <a:rPr lang="en-US" dirty="0" smtClean="0"/>
              <a:t>ust </a:t>
            </a:r>
            <a:r>
              <a:rPr lang="en-US" dirty="0" smtClean="0"/>
              <a:t>do all reading/writing of data </a:t>
            </a:r>
            <a:r>
              <a:rPr lang="en-US" dirty="0" smtClean="0"/>
              <a:t>from</a:t>
            </a:r>
            <a:r>
              <a:rPr lang="en-US" dirty="0" smtClean="0"/>
              <a:t> </a:t>
            </a:r>
            <a:r>
              <a:rPr lang="en-US" dirty="0" smtClean="0"/>
              <a:t>the main loop.</a:t>
            </a:r>
          </a:p>
          <a:p>
            <a:pPr lvl="1"/>
            <a:r>
              <a:rPr lang="en-US" dirty="0" smtClean="0"/>
              <a:t>We included a special piece of code to write a new file each time the Arduino is </a:t>
            </a:r>
            <a:r>
              <a:rPr lang="en-US" dirty="0" smtClean="0"/>
              <a:t>powered up. </a:t>
            </a:r>
            <a:r>
              <a:rPr lang="en-US" dirty="0" smtClean="0"/>
              <a:t>Without this, it would overwrite </a:t>
            </a:r>
            <a:r>
              <a:rPr lang="en-US" dirty="0" smtClean="0"/>
              <a:t>the</a:t>
            </a:r>
            <a:r>
              <a:rPr lang="en-US" dirty="0" smtClean="0"/>
              <a:t> </a:t>
            </a:r>
            <a:r>
              <a:rPr lang="en-US" dirty="0" smtClean="0"/>
              <a:t>old data</a:t>
            </a:r>
          </a:p>
          <a:p>
            <a:pPr lvl="1"/>
            <a:r>
              <a:rPr lang="en-US" dirty="0" smtClean="0"/>
              <a:t>Pins can change depending on the SD card reader you use. </a:t>
            </a:r>
            <a:r>
              <a:rPr lang="en-US" dirty="0" err="1" smtClean="0"/>
              <a:t>Sparkfun’s</a:t>
            </a:r>
            <a:r>
              <a:rPr lang="en-US" dirty="0" smtClean="0"/>
              <a:t> </a:t>
            </a:r>
            <a:r>
              <a:rPr lang="en-US" dirty="0" err="1"/>
              <a:t>m</a:t>
            </a:r>
            <a:r>
              <a:rPr lang="en-US" dirty="0" err="1" smtClean="0"/>
              <a:t>icroSD</a:t>
            </a:r>
            <a:r>
              <a:rPr lang="en-US" dirty="0" smtClean="0"/>
              <a:t> </a:t>
            </a:r>
            <a:r>
              <a:rPr lang="en-US" dirty="0" smtClean="0"/>
              <a:t>car s</a:t>
            </a:r>
            <a:r>
              <a:rPr lang="en-US" dirty="0" smtClean="0"/>
              <a:t>hield </a:t>
            </a:r>
            <a:r>
              <a:rPr lang="en-US" dirty="0" smtClean="0"/>
              <a:t>also uses </a:t>
            </a:r>
            <a:r>
              <a:rPr lang="en-US" dirty="0" smtClean="0"/>
              <a:t>D8, </a:t>
            </a:r>
            <a:r>
              <a:rPr lang="en-US" dirty="0" smtClean="0"/>
              <a:t>in addition to D10-13. </a:t>
            </a:r>
            <a:r>
              <a:rPr lang="en-US" dirty="0" smtClean="0"/>
              <a:t>You must </a:t>
            </a:r>
            <a:r>
              <a:rPr lang="en-US" dirty="0" smtClean="0"/>
              <a:t>adjust one line of code (</a:t>
            </a:r>
            <a:r>
              <a:rPr lang="en-US" dirty="0" err="1" smtClean="0"/>
              <a:t>Chipselect</a:t>
            </a:r>
            <a:r>
              <a:rPr lang="en-US" dirty="0" smtClean="0"/>
              <a:t>) too.</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t>About Digital Sensors:</a:t>
            </a:r>
            <a:endParaRPr lang="en-US" sz="3600" dirty="0"/>
          </a:p>
        </p:txBody>
      </p:sp>
      <p:sp>
        <p:nvSpPr>
          <p:cNvPr id="3" name="Content Placeholder 2"/>
          <p:cNvSpPr>
            <a:spLocks noGrp="1"/>
          </p:cNvSpPr>
          <p:nvPr>
            <p:ph type="body" idx="1"/>
          </p:nvPr>
        </p:nvSpPr>
        <p:spPr>
          <a:xfrm>
            <a:off x="152400" y="1143000"/>
            <a:ext cx="8839200" cy="5029200"/>
          </a:xfrm>
        </p:spPr>
        <p:txBody>
          <a:bodyPr>
            <a:normAutofit/>
          </a:bodyPr>
          <a:lstStyle/>
          <a:p>
            <a:r>
              <a:rPr lang="en-US" sz="2200" dirty="0" smtClean="0">
                <a:latin typeface="+mn-lt"/>
                <a:cs typeface="Times New Roman" pitchFamily="18" charset="0"/>
              </a:rPr>
              <a:t>Digital Sensors </a:t>
            </a:r>
            <a:r>
              <a:rPr lang="en-US" sz="2200" dirty="0" smtClean="0">
                <a:latin typeface="+mn-lt"/>
                <a:cs typeface="Times New Roman" pitchFamily="18" charset="0"/>
              </a:rPr>
              <a:t>typically use one of two</a:t>
            </a:r>
            <a:r>
              <a:rPr lang="en-US" sz="2200" dirty="0" smtClean="0">
                <a:latin typeface="+mn-lt"/>
                <a:cs typeface="Times New Roman" pitchFamily="18" charset="0"/>
              </a:rPr>
              <a:t> </a:t>
            </a:r>
            <a:r>
              <a:rPr lang="en-US" sz="2200" dirty="0" smtClean="0">
                <a:latin typeface="+mn-lt"/>
                <a:cs typeface="Times New Roman" pitchFamily="18" charset="0"/>
              </a:rPr>
              <a:t>voltages: 3.3V </a:t>
            </a:r>
            <a:r>
              <a:rPr lang="en-US" sz="2200" dirty="0" smtClean="0">
                <a:latin typeface="+mn-lt"/>
                <a:cs typeface="Times New Roman" pitchFamily="18" charset="0"/>
              </a:rPr>
              <a:t>or</a:t>
            </a:r>
            <a:r>
              <a:rPr lang="en-US" sz="2200" dirty="0" smtClean="0">
                <a:latin typeface="+mn-lt"/>
                <a:cs typeface="Times New Roman" pitchFamily="18" charset="0"/>
              </a:rPr>
              <a:t> </a:t>
            </a:r>
            <a:r>
              <a:rPr lang="en-US" sz="2200" dirty="0" smtClean="0">
                <a:latin typeface="+mn-lt"/>
                <a:cs typeface="Times New Roman" pitchFamily="18" charset="0"/>
              </a:rPr>
              <a:t>5V</a:t>
            </a:r>
          </a:p>
          <a:p>
            <a:r>
              <a:rPr lang="en-US" sz="2200" dirty="0" smtClean="0">
                <a:latin typeface="+mn-lt"/>
                <a:cs typeface="Times New Roman" pitchFamily="18" charset="0"/>
              </a:rPr>
              <a:t>Always check to be sure you are providing the correct voltage. If you send a 3.3V sensor </a:t>
            </a:r>
            <a:r>
              <a:rPr lang="en-US" sz="2200" dirty="0" smtClean="0">
                <a:latin typeface="+mn-lt"/>
                <a:cs typeface="Times New Roman" pitchFamily="18" charset="0"/>
              </a:rPr>
              <a:t>5V, </a:t>
            </a:r>
            <a:r>
              <a:rPr lang="en-US" sz="2200" dirty="0" smtClean="0">
                <a:latin typeface="+mn-lt"/>
                <a:cs typeface="Times New Roman" pitchFamily="18" charset="0"/>
              </a:rPr>
              <a:t>it </a:t>
            </a:r>
            <a:r>
              <a:rPr lang="en-US" sz="2200" dirty="0" smtClean="0">
                <a:latin typeface="+mn-lt"/>
                <a:cs typeface="Times New Roman" pitchFamily="18" charset="0"/>
              </a:rPr>
              <a:t>may</a:t>
            </a:r>
            <a:r>
              <a:rPr lang="en-US" sz="2200" dirty="0" smtClean="0">
                <a:latin typeface="+mn-lt"/>
                <a:cs typeface="Times New Roman" pitchFamily="18" charset="0"/>
              </a:rPr>
              <a:t> </a:t>
            </a:r>
            <a:r>
              <a:rPr lang="en-US" sz="2200" dirty="0" smtClean="0">
                <a:latin typeface="+mn-lt"/>
                <a:cs typeface="Times New Roman" pitchFamily="18" charset="0"/>
              </a:rPr>
              <a:t>blow it out.</a:t>
            </a:r>
          </a:p>
          <a:p>
            <a:r>
              <a:rPr lang="en-US" sz="2200" dirty="0" smtClean="0">
                <a:latin typeface="+mn-lt"/>
                <a:cs typeface="Times New Roman" pitchFamily="18" charset="0"/>
              </a:rPr>
              <a:t>Watching </a:t>
            </a:r>
            <a:r>
              <a:rPr lang="en-US" sz="2200" dirty="0" smtClean="0">
                <a:latin typeface="+mn-lt"/>
                <a:cs typeface="Times New Roman" pitchFamily="18" charset="0"/>
              </a:rPr>
              <a:t>out for </a:t>
            </a:r>
            <a:r>
              <a:rPr lang="en-US" sz="2200" dirty="0" smtClean="0">
                <a:latin typeface="+mn-lt"/>
                <a:cs typeface="Times New Roman" pitchFamily="18" charset="0"/>
              </a:rPr>
              <a:t>pin conflicts and voltage discrepancies is par for the course when using microcontrollers.  If you aren’t careful you can get bad data, fry components, or possibly even damage the </a:t>
            </a:r>
            <a:r>
              <a:rPr lang="en-US" sz="2200" dirty="0" smtClean="0">
                <a:latin typeface="+mn-lt"/>
                <a:cs typeface="Times New Roman" pitchFamily="18" charset="0"/>
              </a:rPr>
              <a:t>microcontroller </a:t>
            </a:r>
            <a:r>
              <a:rPr lang="en-US" sz="2200" dirty="0" smtClean="0">
                <a:latin typeface="+mn-lt"/>
                <a:cs typeface="Times New Roman" pitchFamily="18" charset="0"/>
              </a:rPr>
              <a:t>itself.  Also watch out for components that look alike (e.g. the analog temp sensor (Activity 5) and the digital temp </a:t>
            </a:r>
            <a:r>
              <a:rPr lang="en-US" sz="2200" dirty="0" smtClean="0">
                <a:latin typeface="+mn-lt"/>
                <a:cs typeface="Times New Roman" pitchFamily="18" charset="0"/>
              </a:rPr>
              <a:t>sensor).  </a:t>
            </a:r>
            <a:r>
              <a:rPr lang="en-US" sz="2200" dirty="0" smtClean="0">
                <a:latin typeface="+mn-lt"/>
                <a:cs typeface="Times New Roman" pitchFamily="18" charset="0"/>
              </a:rPr>
              <a:t>Also remember that most components require specific orientations; almost </a:t>
            </a:r>
            <a:r>
              <a:rPr lang="en-US" sz="2200" dirty="0" smtClean="0">
                <a:latin typeface="+mn-lt"/>
                <a:cs typeface="Times New Roman" pitchFamily="18" charset="0"/>
              </a:rPr>
              <a:t>all do </a:t>
            </a:r>
            <a:r>
              <a:rPr lang="en-US" sz="2200" dirty="0" smtClean="0">
                <a:latin typeface="+mn-lt"/>
                <a:cs typeface="Times New Roman" pitchFamily="18" charset="0"/>
              </a:rPr>
              <a:t>except resistors.</a:t>
            </a:r>
          </a:p>
          <a:p>
            <a:endParaRPr lang="en-US" sz="2200" dirty="0" smtClean="0">
              <a:latin typeface="+mn-lt"/>
              <a:cs typeface="Times New Roman" pitchFamily="18" charset="0"/>
            </a:endParaRPr>
          </a:p>
          <a:p>
            <a:r>
              <a:rPr lang="en-US" sz="2200" dirty="0" smtClean="0">
                <a:latin typeface="+mn-lt"/>
                <a:cs typeface="Times New Roman" pitchFamily="18" charset="0"/>
              </a:rPr>
              <a:t>NOTE: For all of the remaining exercises, an indicator LED can be wired into digital pin 4</a:t>
            </a:r>
            <a:r>
              <a:rPr lang="en-US" sz="2200" dirty="0" smtClean="0">
                <a:latin typeface="+mn-lt"/>
                <a:cs typeface="Times New Roman" pitchFamily="18" charset="0"/>
              </a:rPr>
              <a:t>.</a:t>
            </a:r>
            <a:endParaRPr lang="en-US" sz="2200" dirty="0" smtClean="0">
              <a:latin typeface="+mn-lt"/>
              <a:cs typeface="Times New Roman" pitchFamily="18" charset="0"/>
            </a:endParaRPr>
          </a:p>
        </p:txBody>
      </p:sp>
    </p:spTree>
    <p:extLst>
      <p:ext uri="{BB962C8B-B14F-4D97-AF65-F5344CB8AC3E}">
        <p14:creationId xmlns:p14="http://schemas.microsoft.com/office/powerpoint/2010/main" val="29856799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304800" y="667512"/>
            <a:ext cx="8534400" cy="856488"/>
          </a:xfrm>
        </p:spPr>
        <p:txBody>
          <a:bodyPr>
            <a:normAutofit/>
          </a:bodyPr>
          <a:lstStyle/>
          <a:p>
            <a:r>
              <a:rPr lang="en-US" sz="4000" dirty="0" smtClean="0"/>
              <a:t>Proto shield &amp; “tiny” breadboard</a:t>
            </a:r>
            <a:endParaRPr lang="en-US" sz="4000" dirty="0"/>
          </a:p>
        </p:txBody>
      </p:sp>
      <p:pic>
        <p:nvPicPr>
          <p:cNvPr id="2050" name="Picture 2"/>
          <p:cNvPicPr>
            <a:picLocks noChangeAspect="1" noChangeArrowheads="1"/>
          </p:cNvPicPr>
          <p:nvPr/>
        </p:nvPicPr>
        <p:blipFill>
          <a:blip r:embed="rId2" cstate="print"/>
          <a:srcRect l="24571" t="21974" r="26287" b="36137"/>
          <a:stretch>
            <a:fillRect/>
          </a:stretch>
        </p:blipFill>
        <p:spPr bwMode="auto">
          <a:xfrm>
            <a:off x="2362201" y="2362200"/>
            <a:ext cx="4190999" cy="3759572"/>
          </a:xfrm>
          <a:prstGeom prst="rect">
            <a:avLst/>
          </a:prstGeom>
          <a:noFill/>
          <a:ln w="9525">
            <a:noFill/>
            <a:miter lim="800000"/>
            <a:headEnd/>
            <a:tailEnd/>
          </a:ln>
          <a:effectLst/>
        </p:spPr>
      </p:pic>
      <p:sp>
        <p:nvSpPr>
          <p:cNvPr id="4" name="TextBox 3"/>
          <p:cNvSpPr txBox="1"/>
          <p:nvPr/>
        </p:nvSpPr>
        <p:spPr>
          <a:xfrm>
            <a:off x="228600" y="1524000"/>
            <a:ext cx="7931980" cy="769441"/>
          </a:xfrm>
          <a:prstGeom prst="rect">
            <a:avLst/>
          </a:prstGeom>
          <a:noFill/>
        </p:spPr>
        <p:txBody>
          <a:bodyPr wrap="none" rtlCol="0">
            <a:spAutoFit/>
          </a:bodyPr>
          <a:lstStyle/>
          <a:p>
            <a:pPr>
              <a:buFont typeface="Arial" pitchFamily="34" charset="0"/>
              <a:buChar char="•"/>
            </a:pPr>
            <a:r>
              <a:rPr lang="en-US" sz="2200" dirty="0" smtClean="0">
                <a:cs typeface="Times New Roman" pitchFamily="18" charset="0"/>
              </a:rPr>
              <a:t>  Notice that this “tiny” </a:t>
            </a:r>
            <a:r>
              <a:rPr lang="en-US" sz="2200" dirty="0" err="1" smtClean="0">
                <a:cs typeface="Times New Roman" pitchFamily="18" charset="0"/>
              </a:rPr>
              <a:t>solderless</a:t>
            </a:r>
            <a:r>
              <a:rPr lang="en-US" sz="2200" dirty="0" smtClean="0">
                <a:cs typeface="Times New Roman" pitchFamily="18" charset="0"/>
              </a:rPr>
              <a:t> breadboard (ours are </a:t>
            </a:r>
            <a:r>
              <a:rPr lang="en-US" sz="2200" dirty="0" smtClean="0">
                <a:cs typeface="Times New Roman" pitchFamily="18" charset="0"/>
              </a:rPr>
              <a:t>white)</a:t>
            </a:r>
          </a:p>
          <a:p>
            <a:r>
              <a:rPr lang="en-US" sz="2200" dirty="0" smtClean="0">
                <a:cs typeface="Times New Roman" pitchFamily="18" charset="0"/>
              </a:rPr>
              <a:t>has </a:t>
            </a:r>
            <a:r>
              <a:rPr lang="en-US" sz="2200" dirty="0" smtClean="0">
                <a:cs typeface="Times New Roman" pitchFamily="18" charset="0"/>
              </a:rPr>
              <a:t>no </a:t>
            </a:r>
            <a:r>
              <a:rPr lang="en-US" sz="2200" dirty="0" smtClean="0">
                <a:cs typeface="Times New Roman" pitchFamily="18" charset="0"/>
              </a:rPr>
              <a:t>power rails </a:t>
            </a:r>
            <a:r>
              <a:rPr lang="en-US" sz="2200" dirty="0" smtClean="0">
                <a:cs typeface="Times New Roman" pitchFamily="18" charset="0"/>
              </a:rPr>
              <a:t>and very limited real-estate.  Use it wisely!</a:t>
            </a:r>
            <a:endParaRPr lang="en-US" sz="2200" dirty="0">
              <a:cs typeface="Times New Roman" pitchFamily="18" charset="0"/>
            </a:endParaRPr>
          </a:p>
        </p:txBody>
      </p:sp>
    </p:spTree>
    <p:extLst>
      <p:ext uri="{BB962C8B-B14F-4D97-AF65-F5344CB8AC3E}">
        <p14:creationId xmlns:p14="http://schemas.microsoft.com/office/powerpoint/2010/main" val="21942167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Example Project: </a:t>
            </a:r>
            <a:r>
              <a:rPr lang="en-US" dirty="0" err="1" smtClean="0"/>
              <a:t>SuperUno</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Motors</a:t>
            </a:r>
            <a:endParaRPr lang="en-US" dirty="0"/>
          </a:p>
        </p:txBody>
      </p:sp>
      <p:sp>
        <p:nvSpPr>
          <p:cNvPr id="3" name="Text Placeholder 2"/>
          <p:cNvSpPr>
            <a:spLocks noGrp="1"/>
          </p:cNvSpPr>
          <p:nvPr>
            <p:ph type="body" idx="1"/>
          </p:nvPr>
        </p:nvSpPr>
        <p:spPr>
          <a:xfrm>
            <a:off x="304800" y="1371600"/>
            <a:ext cx="8458200" cy="4800600"/>
          </a:xfrm>
        </p:spPr>
        <p:txBody>
          <a:bodyPr>
            <a:normAutofit fontScale="92500" lnSpcReduction="20000"/>
          </a:bodyPr>
          <a:lstStyle/>
          <a:p>
            <a:r>
              <a:rPr lang="en-US" dirty="0" smtClean="0"/>
              <a:t>There are several different types</a:t>
            </a:r>
          </a:p>
          <a:p>
            <a:pPr lvl="1"/>
            <a:r>
              <a:rPr lang="en-US" dirty="0"/>
              <a:t>Motors – Regular </a:t>
            </a:r>
            <a:r>
              <a:rPr lang="en-US" dirty="0" smtClean="0"/>
              <a:t>DC </a:t>
            </a:r>
            <a:r>
              <a:rPr lang="en-US" dirty="0"/>
              <a:t>motors – input </a:t>
            </a:r>
            <a:r>
              <a:rPr lang="en-US" dirty="0" smtClean="0"/>
              <a:t>current for full rotation. No special pins/wiring </a:t>
            </a:r>
            <a:r>
              <a:rPr lang="en-US" dirty="0" smtClean="0"/>
              <a:t>needed.</a:t>
            </a:r>
            <a:endParaRPr lang="en-US" dirty="0" smtClean="0"/>
          </a:p>
          <a:p>
            <a:pPr lvl="1"/>
            <a:r>
              <a:rPr lang="en-US" dirty="0"/>
              <a:t>Standard Servos – Motor </a:t>
            </a:r>
            <a:r>
              <a:rPr lang="en-US" dirty="0" smtClean="0"/>
              <a:t>capable of limited rotation </a:t>
            </a:r>
            <a:r>
              <a:rPr lang="en-US" dirty="0" smtClean="0"/>
              <a:t>(</a:t>
            </a:r>
            <a:r>
              <a:rPr lang="en-US" dirty="0" smtClean="0"/>
              <a:t>often</a:t>
            </a:r>
            <a:r>
              <a:rPr lang="en-US" dirty="0" smtClean="0"/>
              <a:t> </a:t>
            </a:r>
            <a:r>
              <a:rPr lang="en-US" dirty="0" smtClean="0"/>
              <a:t>180°) in precise degree increments. Uses </a:t>
            </a:r>
            <a:r>
              <a:rPr lang="en-US" dirty="0" smtClean="0">
                <a:latin typeface="Courier New" pitchFamily="49" charset="0"/>
                <a:cs typeface="Courier New" pitchFamily="49" charset="0"/>
              </a:rPr>
              <a:t>Servo</a:t>
            </a:r>
            <a:r>
              <a:rPr lang="en-US" dirty="0" smtClean="0"/>
              <a:t> library in </a:t>
            </a:r>
            <a:r>
              <a:rPr lang="en-US" dirty="0" err="1" smtClean="0"/>
              <a:t>Arduino</a:t>
            </a:r>
            <a:r>
              <a:rPr lang="en-US" dirty="0" smtClean="0"/>
              <a:t>. Has 3+ </a:t>
            </a:r>
            <a:r>
              <a:rPr lang="en-US" dirty="0" smtClean="0"/>
              <a:t>pins.</a:t>
            </a:r>
          </a:p>
          <a:p>
            <a:pPr lvl="1"/>
            <a:r>
              <a:rPr lang="en-US" dirty="0" smtClean="0"/>
              <a:t>Continuous Rotation Servos – Can go all the way around, as the name implies.</a:t>
            </a:r>
            <a:endParaRPr lang="en-US" dirty="0" smtClean="0"/>
          </a:p>
          <a:p>
            <a:pPr lvl="1"/>
            <a:r>
              <a:rPr lang="en-US" dirty="0" smtClean="0"/>
              <a:t>Stepper </a:t>
            </a:r>
            <a:r>
              <a:rPr lang="en-US" dirty="0"/>
              <a:t>Motors – Servo </a:t>
            </a:r>
            <a:r>
              <a:rPr lang="en-US" dirty="0" smtClean="0"/>
              <a:t>capable of full rotation. Uses </a:t>
            </a:r>
            <a:r>
              <a:rPr lang="en-US" dirty="0" smtClean="0">
                <a:latin typeface="Courier New" pitchFamily="49" charset="0"/>
                <a:cs typeface="Courier New" pitchFamily="49" charset="0"/>
              </a:rPr>
              <a:t>Stepper</a:t>
            </a:r>
            <a:r>
              <a:rPr lang="en-US" dirty="0" smtClean="0"/>
              <a:t> library in </a:t>
            </a:r>
            <a:r>
              <a:rPr lang="en-US" dirty="0" err="1" smtClean="0"/>
              <a:t>Arduino</a:t>
            </a:r>
            <a:r>
              <a:rPr lang="en-US" dirty="0" smtClean="0"/>
              <a:t>. Has 3+ </a:t>
            </a:r>
            <a:r>
              <a:rPr lang="en-US" dirty="0" smtClean="0"/>
              <a:t>pins.</a:t>
            </a:r>
            <a:endParaRPr lang="en-US" dirty="0" smtClean="0"/>
          </a:p>
          <a:p>
            <a:pPr lvl="1"/>
            <a:r>
              <a:rPr lang="en-US" dirty="0" smtClean="0"/>
              <a:t>We have </a:t>
            </a:r>
            <a:r>
              <a:rPr lang="en-US" dirty="0" smtClean="0"/>
              <a:t>DC motors, standard servos, and continuous rotation servos available for </a:t>
            </a:r>
            <a:r>
              <a:rPr lang="en-US" dirty="0" smtClean="0"/>
              <a:t>this </a:t>
            </a:r>
            <a:r>
              <a:rPr lang="en-US" dirty="0" smtClean="0"/>
              <a:t>workshop.</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dirty="0" smtClean="0"/>
              <a:t>Activity 9: Using a </a:t>
            </a:r>
            <a:r>
              <a:rPr lang="en-US" dirty="0" smtClean="0"/>
              <a:t>Standard Servo</a:t>
            </a:r>
            <a:endParaRPr lang="en-US" dirty="0"/>
          </a:p>
        </p:txBody>
      </p:sp>
      <p:sp>
        <p:nvSpPr>
          <p:cNvPr id="3" name="Content Placeholder 2"/>
          <p:cNvSpPr>
            <a:spLocks noGrp="1"/>
          </p:cNvSpPr>
          <p:nvPr>
            <p:ph type="body" idx="1"/>
          </p:nvPr>
        </p:nvSpPr>
        <p:spPr>
          <a:xfrm>
            <a:off x="685800" y="1295400"/>
            <a:ext cx="7772400" cy="4876800"/>
          </a:xfrm>
        </p:spPr>
        <p:txBody>
          <a:bodyPr>
            <a:normAutofit fontScale="92500"/>
          </a:bodyPr>
          <a:lstStyle/>
          <a:p>
            <a:pPr>
              <a:lnSpc>
                <a:spcPct val="120000"/>
              </a:lnSpc>
              <a:spcBef>
                <a:spcPts val="0"/>
              </a:spcBef>
            </a:pPr>
            <a:r>
              <a:rPr lang="en-US" sz="2800" dirty="0" smtClean="0">
                <a:latin typeface="+mj-lt"/>
                <a:cs typeface="Times New Roman" pitchFamily="18" charset="0"/>
              </a:rPr>
              <a:t>With the </a:t>
            </a:r>
            <a:r>
              <a:rPr lang="en-US" sz="2800" dirty="0" smtClean="0">
                <a:latin typeface="+mj-lt"/>
                <a:cs typeface="Times New Roman" pitchFamily="18" charset="0"/>
              </a:rPr>
              <a:t>Uno </a:t>
            </a:r>
            <a:r>
              <a:rPr lang="en-US" sz="2800" dirty="0" smtClean="0">
                <a:latin typeface="+mj-lt"/>
                <a:cs typeface="Times New Roman" pitchFamily="18" charset="0"/>
              </a:rPr>
              <a:t>unplugged, wire up the </a:t>
            </a:r>
            <a:r>
              <a:rPr lang="en-US" sz="2800" dirty="0" smtClean="0">
                <a:latin typeface="+mj-lt"/>
                <a:cs typeface="Times New Roman" pitchFamily="18" charset="0"/>
              </a:rPr>
              <a:t>standard servo </a:t>
            </a:r>
            <a:r>
              <a:rPr lang="en-US" sz="2800" dirty="0" smtClean="0">
                <a:latin typeface="+mj-lt"/>
                <a:cs typeface="Times New Roman" pitchFamily="18" charset="0"/>
              </a:rPr>
              <a:t>according to the chart on the next </a:t>
            </a:r>
            <a:r>
              <a:rPr lang="en-US" sz="2800" dirty="0" smtClean="0">
                <a:latin typeface="+mj-lt"/>
                <a:cs typeface="Times New Roman" pitchFamily="18" charset="0"/>
              </a:rPr>
              <a:t>slide.</a:t>
            </a:r>
            <a:endParaRPr lang="en-US" sz="2800" dirty="0" smtClean="0">
              <a:latin typeface="+mj-lt"/>
              <a:cs typeface="Times New Roman" pitchFamily="18" charset="0"/>
            </a:endParaRPr>
          </a:p>
          <a:p>
            <a:pPr>
              <a:lnSpc>
                <a:spcPct val="120000"/>
              </a:lnSpc>
              <a:spcBef>
                <a:spcPts val="0"/>
              </a:spcBef>
            </a:pPr>
            <a:r>
              <a:rPr lang="en-US" sz="2800" dirty="0" smtClean="0">
                <a:latin typeface="+mj-lt"/>
                <a:cs typeface="Times New Roman" pitchFamily="18" charset="0"/>
              </a:rPr>
              <a:t>Load the sketch </a:t>
            </a:r>
            <a:r>
              <a:rPr lang="en-US" sz="2800" dirty="0" smtClean="0">
                <a:latin typeface="Courier New" pitchFamily="49" charset="0"/>
                <a:cs typeface="Courier New" pitchFamily="49" charset="0"/>
              </a:rPr>
              <a:t>Sweep</a:t>
            </a:r>
            <a:r>
              <a:rPr lang="en-US" sz="2800" dirty="0" smtClean="0">
                <a:latin typeface="Times New Roman" pitchFamily="18" charset="0"/>
                <a:cs typeface="Times New Roman" pitchFamily="18" charset="0"/>
              </a:rPr>
              <a:t> </a:t>
            </a:r>
            <a:r>
              <a:rPr lang="en-US" sz="2800" dirty="0" smtClean="0">
                <a:latin typeface="+mj-lt"/>
                <a:cs typeface="Times New Roman" pitchFamily="18" charset="0"/>
              </a:rPr>
              <a:t>from the IDE. It will be under</a:t>
            </a:r>
            <a:r>
              <a:rPr lang="en-US" sz="2800" dirty="0" smtClean="0">
                <a:latin typeface="Times New Roman" pitchFamily="18" charset="0"/>
                <a:cs typeface="Times New Roman" pitchFamily="18" charset="0"/>
              </a:rPr>
              <a:t> </a:t>
            </a:r>
            <a:r>
              <a:rPr lang="en-US" sz="2800" dirty="0" smtClean="0">
                <a:latin typeface="Courier New" pitchFamily="49" charset="0"/>
                <a:cs typeface="Courier New" pitchFamily="49" charset="0"/>
              </a:rPr>
              <a:t>File:Examples:Servo</a:t>
            </a:r>
          </a:p>
          <a:p>
            <a:pPr>
              <a:lnSpc>
                <a:spcPct val="120000"/>
              </a:lnSpc>
              <a:spcBef>
                <a:spcPts val="0"/>
              </a:spcBef>
            </a:pPr>
            <a:r>
              <a:rPr lang="en-US" sz="2800" dirty="0" smtClean="0">
                <a:latin typeface="+mj-lt"/>
                <a:cs typeface="Courier New" pitchFamily="49" charset="0"/>
              </a:rPr>
              <a:t>Take a look at the code and note the commands used to drive the servo.  The comments should help you understand what each does.</a:t>
            </a:r>
          </a:p>
          <a:p>
            <a:r>
              <a:rPr lang="en-US" sz="2800" dirty="0" smtClean="0">
                <a:latin typeface="+mj-lt"/>
                <a:cs typeface="Courier New" pitchFamily="49" charset="0"/>
              </a:rPr>
              <a:t>Be </a:t>
            </a:r>
            <a:r>
              <a:rPr lang="en-US" sz="2800" dirty="0" smtClean="0">
                <a:latin typeface="+mj-lt"/>
                <a:cs typeface="Courier New" pitchFamily="49" charset="0"/>
              </a:rPr>
              <a:t>careful</a:t>
            </a:r>
            <a:r>
              <a:rPr lang="en-US" sz="2800" dirty="0"/>
              <a:t> – </a:t>
            </a:r>
            <a:r>
              <a:rPr lang="en-US" sz="2800" dirty="0" smtClean="0">
                <a:latin typeface="+mj-lt"/>
                <a:cs typeface="Courier New" pitchFamily="49" charset="0"/>
              </a:rPr>
              <a:t>Servos </a:t>
            </a:r>
            <a:r>
              <a:rPr lang="en-US" sz="2800" dirty="0" smtClean="0">
                <a:latin typeface="+mj-lt"/>
                <a:cs typeface="Courier New" pitchFamily="49" charset="0"/>
              </a:rPr>
              <a:t>use a lot of power. </a:t>
            </a:r>
            <a:r>
              <a:rPr lang="en-US" sz="2800" dirty="0" smtClean="0">
                <a:latin typeface="+mj-lt"/>
                <a:cs typeface="Courier New" pitchFamily="49" charset="0"/>
              </a:rPr>
              <a:t>In some applications you </a:t>
            </a:r>
            <a:r>
              <a:rPr lang="en-US" sz="2800" dirty="0" smtClean="0">
                <a:latin typeface="+mj-lt"/>
                <a:cs typeface="Courier New" pitchFamily="49" charset="0"/>
              </a:rPr>
              <a:t>may need </a:t>
            </a:r>
            <a:r>
              <a:rPr lang="en-US" sz="2800" dirty="0" smtClean="0">
                <a:latin typeface="+mj-lt"/>
                <a:cs typeface="Courier New" pitchFamily="49" charset="0"/>
              </a:rPr>
              <a:t>to provide them with extra </a:t>
            </a:r>
            <a:r>
              <a:rPr lang="en-US" sz="2800" dirty="0" smtClean="0">
                <a:latin typeface="+mj-lt"/>
                <a:cs typeface="Courier New" pitchFamily="49" charset="0"/>
              </a:rPr>
              <a:t>power from </a:t>
            </a:r>
            <a:r>
              <a:rPr lang="en-US" sz="2800" dirty="0" smtClean="0">
                <a:latin typeface="+mj-lt"/>
                <a:cs typeface="Courier New" pitchFamily="49" charset="0"/>
              </a:rPr>
              <a:t>an external </a:t>
            </a:r>
            <a:r>
              <a:rPr lang="en-US" sz="2800" dirty="0" smtClean="0">
                <a:latin typeface="+mj-lt"/>
                <a:cs typeface="Courier New" pitchFamily="49" charset="0"/>
              </a:rPr>
              <a:t>source.  </a:t>
            </a:r>
          </a:p>
          <a:p>
            <a:endParaRPr lang="en-US" dirty="0">
              <a:cs typeface="Courier New" pitchFamily="49"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Standard Servo</a:t>
            </a:r>
            <a:endParaRPr lang="en-US" dirty="0"/>
          </a:p>
        </p:txBody>
      </p:sp>
      <p:graphicFrame>
        <p:nvGraphicFramePr>
          <p:cNvPr id="4" name="Content Placeholder 3"/>
          <p:cNvGraphicFramePr>
            <a:graphicFrameLocks noGrp="1"/>
          </p:cNvGraphicFramePr>
          <p:nvPr>
            <p:ph idx="4294967295"/>
          </p:nvPr>
        </p:nvGraphicFramePr>
        <p:xfrm>
          <a:off x="457200" y="1295400"/>
          <a:ext cx="8229600" cy="1483360"/>
        </p:xfrm>
        <a:graphic>
          <a:graphicData uri="http://schemas.openxmlformats.org/drawingml/2006/table">
            <a:tbl>
              <a:tblPr firstRow="1" bandRow="1">
                <a:tableStyleId>{5C22544A-7EE6-4342-B048-85BDC9FD1C3A}</a:tableStyleId>
              </a:tblPr>
              <a:tblGrid>
                <a:gridCol w="2769326"/>
                <a:gridCol w="2769326"/>
                <a:gridCol w="2690948"/>
              </a:tblGrid>
              <a:tr h="370840">
                <a:tc>
                  <a:txBody>
                    <a:bodyPr/>
                    <a:lstStyle/>
                    <a:p>
                      <a:r>
                        <a:rPr lang="en-US" dirty="0" smtClean="0"/>
                        <a:t>Pin</a:t>
                      </a:r>
                      <a:endParaRPr lang="en-US" dirty="0"/>
                    </a:p>
                  </a:txBody>
                  <a:tcPr/>
                </a:tc>
                <a:tc>
                  <a:txBody>
                    <a:bodyPr/>
                    <a:lstStyle/>
                    <a:p>
                      <a:r>
                        <a:rPr lang="en-US" dirty="0" smtClean="0"/>
                        <a:t>Description</a:t>
                      </a:r>
                      <a:endParaRPr lang="en-US" dirty="0"/>
                    </a:p>
                  </a:txBody>
                  <a:tcPr/>
                </a:tc>
                <a:tc>
                  <a:txBody>
                    <a:bodyPr/>
                    <a:lstStyle/>
                    <a:p>
                      <a:r>
                        <a:rPr lang="en-US" dirty="0" smtClean="0"/>
                        <a:t>Attached To</a:t>
                      </a:r>
                      <a:endParaRPr lang="en-US" dirty="0"/>
                    </a:p>
                  </a:txBody>
                  <a:tcPr/>
                </a:tc>
              </a:tr>
              <a:tr h="370840">
                <a:tc>
                  <a:txBody>
                    <a:bodyPr/>
                    <a:lstStyle/>
                    <a:p>
                      <a:r>
                        <a:rPr lang="en-US" dirty="0" smtClean="0"/>
                        <a:t>Black</a:t>
                      </a:r>
                      <a:endParaRPr lang="en-US" dirty="0"/>
                    </a:p>
                  </a:txBody>
                  <a:tcPr/>
                </a:tc>
                <a:tc>
                  <a:txBody>
                    <a:bodyPr/>
                    <a:lstStyle/>
                    <a:p>
                      <a:r>
                        <a:rPr lang="en-US" dirty="0" smtClean="0"/>
                        <a:t>Ground</a:t>
                      </a:r>
                      <a:endParaRPr lang="en-US" dirty="0"/>
                    </a:p>
                  </a:txBody>
                  <a:tcPr/>
                </a:tc>
                <a:tc>
                  <a:txBody>
                    <a:bodyPr/>
                    <a:lstStyle/>
                    <a:p>
                      <a:r>
                        <a:rPr lang="en-US" dirty="0" smtClean="0"/>
                        <a:t>GND</a:t>
                      </a:r>
                      <a:endParaRPr lang="en-US" dirty="0"/>
                    </a:p>
                  </a:txBody>
                  <a:tcPr/>
                </a:tc>
              </a:tr>
              <a:tr h="370840">
                <a:tc>
                  <a:txBody>
                    <a:bodyPr/>
                    <a:lstStyle/>
                    <a:p>
                      <a:r>
                        <a:rPr lang="en-US" dirty="0" smtClean="0"/>
                        <a:t>Red</a:t>
                      </a:r>
                      <a:endParaRPr lang="en-US" dirty="0"/>
                    </a:p>
                  </a:txBody>
                  <a:tcPr/>
                </a:tc>
                <a:tc>
                  <a:txBody>
                    <a:bodyPr/>
                    <a:lstStyle/>
                    <a:p>
                      <a:r>
                        <a:rPr lang="en-US" dirty="0" smtClean="0"/>
                        <a:t>Power (5V)</a:t>
                      </a:r>
                      <a:endParaRPr lang="en-US" dirty="0"/>
                    </a:p>
                  </a:txBody>
                  <a:tcPr/>
                </a:tc>
                <a:tc>
                  <a:txBody>
                    <a:bodyPr/>
                    <a:lstStyle/>
                    <a:p>
                      <a:r>
                        <a:rPr lang="en-US" dirty="0" smtClean="0"/>
                        <a:t>5V</a:t>
                      </a:r>
                      <a:endParaRPr lang="en-US" dirty="0"/>
                    </a:p>
                  </a:txBody>
                  <a:tcPr/>
                </a:tc>
              </a:tr>
              <a:tr h="370840">
                <a:tc>
                  <a:txBody>
                    <a:bodyPr/>
                    <a:lstStyle/>
                    <a:p>
                      <a:r>
                        <a:rPr lang="en-US" dirty="0" smtClean="0"/>
                        <a:t>Yellow</a:t>
                      </a:r>
                      <a:endParaRPr lang="en-US" dirty="0"/>
                    </a:p>
                  </a:txBody>
                  <a:tcPr/>
                </a:tc>
                <a:tc>
                  <a:txBody>
                    <a:bodyPr/>
                    <a:lstStyle/>
                    <a:p>
                      <a:r>
                        <a:rPr lang="en-US" dirty="0" smtClean="0"/>
                        <a:t>Control Lead</a:t>
                      </a:r>
                      <a:endParaRPr lang="en-US" dirty="0"/>
                    </a:p>
                  </a:txBody>
                  <a:tcPr/>
                </a:tc>
                <a:tc>
                  <a:txBody>
                    <a:bodyPr/>
                    <a:lstStyle/>
                    <a:p>
                      <a:r>
                        <a:rPr lang="en-US" dirty="0" smtClean="0"/>
                        <a:t>D9</a:t>
                      </a:r>
                      <a:endParaRPr lang="en-US" dirty="0"/>
                    </a:p>
                  </a:txBody>
                  <a:tcPr/>
                </a:tc>
              </a:tr>
            </a:tbl>
          </a:graphicData>
        </a:graphic>
      </p:graphicFrame>
      <p:sp>
        <p:nvSpPr>
          <p:cNvPr id="6" name="TextBox 5"/>
          <p:cNvSpPr txBox="1"/>
          <p:nvPr/>
        </p:nvSpPr>
        <p:spPr>
          <a:xfrm>
            <a:off x="457200" y="2895600"/>
            <a:ext cx="8229600" cy="3016210"/>
          </a:xfrm>
          <a:prstGeom prst="rect">
            <a:avLst/>
          </a:prstGeom>
          <a:noFill/>
        </p:spPr>
        <p:txBody>
          <a:bodyPr wrap="square" rtlCol="0">
            <a:spAutoFit/>
          </a:bodyPr>
          <a:lstStyle/>
          <a:p>
            <a:r>
              <a:rPr lang="en-US" dirty="0" smtClean="0"/>
              <a:t>Note that the </a:t>
            </a:r>
            <a:r>
              <a:rPr lang="en-US" dirty="0" smtClean="0"/>
              <a:t>standard servo </a:t>
            </a:r>
            <a:r>
              <a:rPr lang="en-US" dirty="0" smtClean="0"/>
              <a:t>has a plug attached to its ribbon cable. This is so that we can more easily extend the cable using plugs and more ribbon cable. It also allows it to plug into specific plugs built into some shields. Several companies </a:t>
            </a:r>
            <a:r>
              <a:rPr lang="en-US" dirty="0" smtClean="0"/>
              <a:t>make </a:t>
            </a:r>
            <a:r>
              <a:rPr lang="en-US" b="1" dirty="0" smtClean="0"/>
              <a:t>Motor </a:t>
            </a:r>
            <a:r>
              <a:rPr lang="en-US" b="1" dirty="0" smtClean="0"/>
              <a:t>Shields</a:t>
            </a:r>
            <a:r>
              <a:rPr lang="en-US" dirty="0" smtClean="0"/>
              <a:t> </a:t>
            </a:r>
            <a:r>
              <a:rPr lang="en-US" dirty="0" smtClean="0"/>
              <a:t>which are shields specifically designed to drive </a:t>
            </a:r>
            <a:r>
              <a:rPr lang="en-US" dirty="0" smtClean="0"/>
              <a:t>servomotors </a:t>
            </a:r>
            <a:r>
              <a:rPr lang="en-US" dirty="0" smtClean="0"/>
              <a:t>and stepper motors. These </a:t>
            </a:r>
            <a:r>
              <a:rPr lang="en-US" dirty="0" smtClean="0"/>
              <a:t>often</a:t>
            </a:r>
            <a:r>
              <a:rPr lang="en-US" dirty="0" smtClean="0"/>
              <a:t> </a:t>
            </a:r>
            <a:r>
              <a:rPr lang="en-US" dirty="0" smtClean="0"/>
              <a:t>support 2 to 4 motors, </a:t>
            </a:r>
            <a:r>
              <a:rPr lang="en-US" dirty="0" smtClean="0"/>
              <a:t>though </a:t>
            </a:r>
            <a:r>
              <a:rPr lang="en-US" dirty="0" err="1" smtClean="0"/>
              <a:t>Adafruit</a:t>
            </a:r>
            <a:r>
              <a:rPr lang="en-US" dirty="0" smtClean="0"/>
              <a:t> has </a:t>
            </a:r>
            <a:r>
              <a:rPr lang="en-US" dirty="0" smtClean="0"/>
              <a:t>one shield </a:t>
            </a:r>
            <a:r>
              <a:rPr lang="en-US" dirty="0" smtClean="0"/>
              <a:t>that will control </a:t>
            </a:r>
            <a:r>
              <a:rPr lang="en-US" dirty="0" smtClean="0"/>
              <a:t>16! Motor shields </a:t>
            </a:r>
            <a:r>
              <a:rPr lang="en-US" dirty="0" smtClean="0"/>
              <a:t>generally have plugs built into the shield for the motors and often drive them through some sort of a serial connection (I2C or SPI is common</a:t>
            </a:r>
            <a:r>
              <a:rPr lang="en-US" dirty="0" smtClean="0"/>
              <a:t>).</a:t>
            </a:r>
            <a:endParaRPr lang="en-US" dirty="0" smtClean="0"/>
          </a:p>
          <a:p>
            <a:endParaRPr lang="en-US" b="1" dirty="0" smtClean="0"/>
          </a:p>
          <a:p>
            <a:r>
              <a:rPr lang="en-US" dirty="0" smtClean="0"/>
              <a:t>Right: </a:t>
            </a:r>
            <a:r>
              <a:rPr lang="en-US" dirty="0" err="1" smtClean="0"/>
              <a:t>Adafruit</a:t>
            </a:r>
            <a:r>
              <a:rPr lang="en-US" dirty="0" smtClean="0"/>
              <a:t> Motor Shield</a:t>
            </a:r>
          </a:p>
          <a:p>
            <a:r>
              <a:rPr lang="en-US" sz="1000" dirty="0" smtClean="0">
                <a:hlinkClick r:id="rId3"/>
              </a:rPr>
              <a:t>http://www.adafruit.com/products/1411</a:t>
            </a:r>
            <a:endParaRPr lang="en-US" sz="1000" dirty="0"/>
          </a:p>
        </p:txBody>
      </p:sp>
      <p:pic>
        <p:nvPicPr>
          <p:cNvPr id="1026" name="Picture 2" descr="Adafruit 16-Channel 12-bit PWM/Servo Shield - I2C interface">
            <a:hlinkClick r:id="rId4"/>
          </p:cNvPr>
          <p:cNvPicPr>
            <a:picLocks noChangeAspect="1" noChangeArrowheads="1"/>
          </p:cNvPicPr>
          <p:nvPr/>
        </p:nvPicPr>
        <p:blipFill>
          <a:blip r:embed="rId5" cstate="print"/>
          <a:srcRect/>
          <a:stretch>
            <a:fillRect/>
          </a:stretch>
        </p:blipFill>
        <p:spPr bwMode="auto">
          <a:xfrm>
            <a:off x="3581400" y="5162589"/>
            <a:ext cx="2133600" cy="16013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9144000" cy="1143000"/>
          </a:xfrm>
        </p:spPr>
        <p:txBody>
          <a:bodyPr>
            <a:normAutofit fontScale="90000"/>
          </a:bodyPr>
          <a:lstStyle/>
          <a:p>
            <a:r>
              <a:rPr lang="en-US" dirty="0" smtClean="0"/>
              <a:t>Project Example: Life Support Payload</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600" dirty="0" smtClean="0"/>
              <a:t>Activity 10 – using a 3-axis accelerometer</a:t>
            </a:r>
            <a:endParaRPr lang="en-US" sz="3600" dirty="0"/>
          </a:p>
        </p:txBody>
      </p:sp>
      <p:sp>
        <p:nvSpPr>
          <p:cNvPr id="3" name="Content Placeholder 2"/>
          <p:cNvSpPr>
            <a:spLocks noGrp="1"/>
          </p:cNvSpPr>
          <p:nvPr>
            <p:ph type="body" idx="1"/>
          </p:nvPr>
        </p:nvSpPr>
        <p:spPr>
          <a:xfrm>
            <a:off x="152400" y="1066800"/>
            <a:ext cx="8763000" cy="5105400"/>
          </a:xfrm>
        </p:spPr>
        <p:txBody>
          <a:bodyPr>
            <a:normAutofit fontScale="40000" lnSpcReduction="20000"/>
          </a:bodyPr>
          <a:lstStyle/>
          <a:p>
            <a:pPr>
              <a:lnSpc>
                <a:spcPct val="120000"/>
              </a:lnSpc>
              <a:spcBef>
                <a:spcPts val="0"/>
              </a:spcBef>
            </a:pPr>
            <a:r>
              <a:rPr lang="en-US" sz="5800" dirty="0" smtClean="0">
                <a:latin typeface="+mn-lt"/>
                <a:cs typeface="Times New Roman" pitchFamily="18" charset="0"/>
              </a:rPr>
              <a:t>Unplug the Arduino Uno, the </a:t>
            </a:r>
            <a:r>
              <a:rPr lang="en-US" sz="5800" dirty="0" smtClean="0">
                <a:latin typeface="+mn-lt"/>
                <a:cs typeface="Times New Roman" pitchFamily="18" charset="0"/>
              </a:rPr>
              <a:t>servomotor</a:t>
            </a:r>
            <a:r>
              <a:rPr lang="en-US" sz="5800" dirty="0" smtClean="0">
                <a:latin typeface="+mn-lt"/>
                <a:cs typeface="Times New Roman" pitchFamily="18" charset="0"/>
              </a:rPr>
              <a:t>, and all the wires used for the motor. We won’t be using them </a:t>
            </a:r>
            <a:r>
              <a:rPr lang="en-US" sz="5800" dirty="0" smtClean="0">
                <a:latin typeface="+mn-lt"/>
                <a:cs typeface="Times New Roman" pitchFamily="18" charset="0"/>
              </a:rPr>
              <a:t>anymore</a:t>
            </a:r>
            <a:r>
              <a:rPr lang="en-US" sz="5800" dirty="0">
                <a:latin typeface="+mn-lt"/>
                <a:cs typeface="Times New Roman" pitchFamily="18" charset="0"/>
              </a:rPr>
              <a:t> </a:t>
            </a:r>
            <a:r>
              <a:rPr lang="en-US" sz="5800" dirty="0" smtClean="0">
                <a:latin typeface="+mn-lt"/>
                <a:cs typeface="Times New Roman" pitchFamily="18" charset="0"/>
              </a:rPr>
              <a:t>(but </a:t>
            </a:r>
            <a:r>
              <a:rPr lang="en-US" sz="5800" dirty="0" smtClean="0">
                <a:latin typeface="+mn-lt"/>
                <a:cs typeface="Times New Roman" pitchFamily="18" charset="0"/>
              </a:rPr>
              <a:t>feel free to play with it </a:t>
            </a:r>
            <a:r>
              <a:rPr lang="en-US" sz="5800" dirty="0" smtClean="0">
                <a:latin typeface="+mn-lt"/>
                <a:cs typeface="Times New Roman" pitchFamily="18" charset="0"/>
              </a:rPr>
              <a:t>more on your own).</a:t>
            </a:r>
            <a:endParaRPr lang="en-US" sz="5800" dirty="0" smtClean="0">
              <a:latin typeface="+mn-lt"/>
              <a:cs typeface="Times New Roman" pitchFamily="18" charset="0"/>
            </a:endParaRPr>
          </a:p>
          <a:p>
            <a:pPr>
              <a:lnSpc>
                <a:spcPct val="120000"/>
              </a:lnSpc>
              <a:spcBef>
                <a:spcPts val="0"/>
              </a:spcBef>
            </a:pPr>
            <a:r>
              <a:rPr lang="en-US" sz="5800" dirty="0" smtClean="0">
                <a:latin typeface="+mn-lt"/>
                <a:cs typeface="Times New Roman" pitchFamily="18" charset="0"/>
              </a:rPr>
              <a:t>The digital 3-axis accelerometer (breakout board ADXL345) is </a:t>
            </a:r>
            <a:r>
              <a:rPr lang="en-US" sz="5800" b="1" u="sng" dirty="0" smtClean="0">
                <a:latin typeface="+mn-lt"/>
                <a:cs typeface="Times New Roman" pitchFamily="18" charset="0"/>
              </a:rPr>
              <a:t>powered with 3.3 volts, not 5 volts</a:t>
            </a:r>
            <a:r>
              <a:rPr lang="en-US" sz="5800" dirty="0" smtClean="0">
                <a:latin typeface="+mn-lt"/>
                <a:cs typeface="Times New Roman" pitchFamily="18" charset="0"/>
              </a:rPr>
              <a:t>, and makes use of analog pins </a:t>
            </a:r>
            <a:r>
              <a:rPr lang="en-US" sz="5800" b="1" dirty="0" smtClean="0">
                <a:latin typeface="+mn-lt"/>
                <a:cs typeface="Times New Roman" pitchFamily="18" charset="0"/>
              </a:rPr>
              <a:t>A4</a:t>
            </a:r>
            <a:r>
              <a:rPr lang="en-US" sz="5800" dirty="0" smtClean="0">
                <a:latin typeface="+mn-lt"/>
                <a:cs typeface="Times New Roman" pitchFamily="18" charset="0"/>
              </a:rPr>
              <a:t> and </a:t>
            </a:r>
            <a:r>
              <a:rPr lang="en-US" sz="5800" b="1" dirty="0" smtClean="0">
                <a:latin typeface="+mn-lt"/>
                <a:cs typeface="Times New Roman" pitchFamily="18" charset="0"/>
              </a:rPr>
              <a:t>A5 f</a:t>
            </a:r>
            <a:r>
              <a:rPr lang="en-US" sz="5800" dirty="0" smtClean="0">
                <a:latin typeface="+mn-lt"/>
                <a:cs typeface="Times New Roman" pitchFamily="18" charset="0"/>
              </a:rPr>
              <a:t>or communication on the I</a:t>
            </a:r>
            <a:r>
              <a:rPr lang="en-US" sz="5800" baseline="30000" dirty="0" smtClean="0">
                <a:latin typeface="+mn-lt"/>
                <a:cs typeface="Times New Roman" pitchFamily="18" charset="0"/>
              </a:rPr>
              <a:t>2</a:t>
            </a:r>
            <a:r>
              <a:rPr lang="en-US" sz="5800" dirty="0" smtClean="0">
                <a:latin typeface="+mn-lt"/>
                <a:cs typeface="Times New Roman" pitchFamily="18" charset="0"/>
              </a:rPr>
              <a:t>C bus, just like the RTC.  All 3 outputs (the x, y, and z values) are sent through the single serial data line, A4, clocked  (i.e. timed) by line A5.</a:t>
            </a:r>
          </a:p>
          <a:p>
            <a:pPr lvl="0">
              <a:lnSpc>
                <a:spcPct val="120000"/>
              </a:lnSpc>
              <a:spcBef>
                <a:spcPts val="0"/>
              </a:spcBef>
            </a:pPr>
            <a:r>
              <a:rPr lang="en-US" sz="5800" dirty="0" smtClean="0">
                <a:latin typeface="+mn-lt"/>
              </a:rPr>
              <a:t>The digital accelerometer makes use of the </a:t>
            </a:r>
            <a:r>
              <a:rPr lang="en-US" sz="5800" dirty="0" smtClean="0">
                <a:latin typeface="Courier New" pitchFamily="49" charset="0"/>
                <a:cs typeface="Courier New" pitchFamily="49" charset="0"/>
              </a:rPr>
              <a:t>Wire</a:t>
            </a:r>
            <a:r>
              <a:rPr lang="en-US" sz="5800" dirty="0" smtClean="0">
                <a:latin typeface="+mn-lt"/>
              </a:rPr>
              <a:t> </a:t>
            </a:r>
            <a:r>
              <a:rPr lang="en-US" sz="5800" dirty="0" smtClean="0">
                <a:latin typeface="+mn-lt"/>
              </a:rPr>
              <a:t>library which should already be in your Arduino program.</a:t>
            </a:r>
            <a:endParaRPr lang="en-US" sz="5800" dirty="0" smtClean="0">
              <a:latin typeface="+mn-lt"/>
              <a:cs typeface="Times New Roman" pitchFamily="18" charset="0"/>
            </a:endParaRPr>
          </a:p>
          <a:p>
            <a:pPr>
              <a:lnSpc>
                <a:spcPct val="120000"/>
              </a:lnSpc>
              <a:spcBef>
                <a:spcPts val="0"/>
              </a:spcBef>
            </a:pPr>
            <a:r>
              <a:rPr lang="en-US" sz="5800" dirty="0" smtClean="0">
                <a:latin typeface="+mn-lt"/>
                <a:cs typeface="Times New Roman" pitchFamily="18" charset="0"/>
              </a:rPr>
              <a:t>Plug in the </a:t>
            </a:r>
            <a:r>
              <a:rPr lang="en-US" sz="5800" dirty="0" err="1" smtClean="0">
                <a:latin typeface="+mn-lt"/>
                <a:cs typeface="Times New Roman" pitchFamily="18" charset="0"/>
              </a:rPr>
              <a:t>Arduino</a:t>
            </a:r>
            <a:r>
              <a:rPr lang="en-US" sz="5800" dirty="0" smtClean="0">
                <a:latin typeface="+mn-lt"/>
                <a:cs typeface="Times New Roman" pitchFamily="18" charset="0"/>
              </a:rPr>
              <a:t> Uno and load </a:t>
            </a:r>
            <a:r>
              <a:rPr lang="en-US" sz="5800" dirty="0" err="1" smtClean="0">
                <a:latin typeface="Courier New" pitchFamily="49" charset="0"/>
                <a:cs typeface="Courier New" pitchFamily="49" charset="0"/>
              </a:rPr>
              <a:t>Digital_Accelerometer</a:t>
            </a:r>
            <a:endParaRPr lang="en-US" sz="5800" dirty="0" smtClean="0">
              <a:latin typeface="Courier New" pitchFamily="49" charset="0"/>
              <a:cs typeface="Courier New" pitchFamily="49" charset="0"/>
            </a:endParaRPr>
          </a:p>
          <a:p>
            <a:pPr>
              <a:lnSpc>
                <a:spcPct val="120000"/>
              </a:lnSpc>
              <a:spcBef>
                <a:spcPts val="0"/>
              </a:spcBef>
            </a:pPr>
            <a:r>
              <a:rPr lang="en-US" sz="5800" dirty="0" smtClean="0">
                <a:latin typeface="+mn-lt"/>
                <a:cs typeface="Times New Roman" pitchFamily="18" charset="0"/>
              </a:rPr>
              <a:t>Study the code (it might be long!); run it (open serial monitor); test all 3 axes, </a:t>
            </a:r>
            <a:r>
              <a:rPr lang="en-US" sz="5800" dirty="0" smtClean="0">
                <a:latin typeface="+mn-lt"/>
                <a:cs typeface="Times New Roman" pitchFamily="18" charset="0"/>
              </a:rPr>
              <a:t>discuss</a:t>
            </a:r>
            <a:endParaRPr lang="en-US" sz="5800" dirty="0" smtClean="0">
              <a:latin typeface="+mn-lt"/>
              <a:cs typeface="Times New Roman" pitchFamily="18" charset="0"/>
            </a:endParaRPr>
          </a:p>
        </p:txBody>
      </p:sp>
    </p:spTree>
    <p:extLst>
      <p:ext uri="{BB962C8B-B14F-4D97-AF65-F5344CB8AC3E}">
        <p14:creationId xmlns:p14="http://schemas.microsoft.com/office/powerpoint/2010/main" val="3281494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lstStyle/>
          <a:p>
            <a:r>
              <a:rPr lang="en-US" dirty="0" smtClean="0"/>
              <a:t>Arduino Uno</a:t>
            </a:r>
            <a:endParaRPr lang="en-US" dirty="0"/>
          </a:p>
        </p:txBody>
      </p:sp>
      <p:pic>
        <p:nvPicPr>
          <p:cNvPr id="4" name="Content Placeholder 3" descr="ArduinoUno_R3_Front.jpg"/>
          <p:cNvPicPr>
            <a:picLocks noGrp="1" noChangeAspect="1"/>
          </p:cNvPicPr>
          <p:nvPr>
            <p:ph idx="4294967295"/>
          </p:nvPr>
        </p:nvPicPr>
        <p:blipFill>
          <a:blip r:embed="rId2" cstate="print"/>
          <a:stretch>
            <a:fillRect/>
          </a:stretch>
        </p:blipFill>
        <p:spPr>
          <a:xfrm>
            <a:off x="1143000" y="1752600"/>
            <a:ext cx="6350000" cy="4389437"/>
          </a:xfrm>
        </p:spPr>
      </p:pic>
      <p:cxnSp>
        <p:nvCxnSpPr>
          <p:cNvPr id="6" name="Straight Connector 5"/>
          <p:cNvCxnSpPr>
            <a:stCxn id="7" idx="2"/>
          </p:cNvCxnSpPr>
          <p:nvPr/>
        </p:nvCxnSpPr>
        <p:spPr>
          <a:xfrm>
            <a:off x="838200" y="2322731"/>
            <a:ext cx="1219200" cy="877669"/>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152400" y="1676400"/>
            <a:ext cx="1371600" cy="646331"/>
          </a:xfrm>
          <a:prstGeom prst="rect">
            <a:avLst/>
          </a:prstGeom>
          <a:noFill/>
        </p:spPr>
        <p:txBody>
          <a:bodyPr wrap="square" rtlCol="0">
            <a:spAutoFit/>
          </a:bodyPr>
          <a:lstStyle/>
          <a:p>
            <a:r>
              <a:rPr lang="en-US" dirty="0" smtClean="0"/>
              <a:t>USB Connector</a:t>
            </a:r>
            <a:endParaRPr lang="en-US" dirty="0"/>
          </a:p>
        </p:txBody>
      </p:sp>
      <p:cxnSp>
        <p:nvCxnSpPr>
          <p:cNvPr id="9" name="Straight Connector 8"/>
          <p:cNvCxnSpPr>
            <a:stCxn id="19" idx="1"/>
          </p:cNvCxnSpPr>
          <p:nvPr/>
        </p:nvCxnSpPr>
        <p:spPr>
          <a:xfrm flipH="1">
            <a:off x="6781800" y="5186065"/>
            <a:ext cx="1295400" cy="833735"/>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p:nvCxnSpPr>
        <p:spPr>
          <a:xfrm flipV="1">
            <a:off x="990600" y="6096000"/>
            <a:ext cx="4114800" cy="228600"/>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1" name="Straight Connector 10"/>
          <p:cNvCxnSpPr/>
          <p:nvPr/>
        </p:nvCxnSpPr>
        <p:spPr>
          <a:xfrm>
            <a:off x="1371600" y="5029200"/>
            <a:ext cx="914400" cy="457200"/>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sp>
        <p:nvSpPr>
          <p:cNvPr id="15" name="TextBox 14"/>
          <p:cNvSpPr txBox="1"/>
          <p:nvPr/>
        </p:nvSpPr>
        <p:spPr>
          <a:xfrm>
            <a:off x="152400" y="4419600"/>
            <a:ext cx="1295400" cy="646331"/>
          </a:xfrm>
          <a:prstGeom prst="rect">
            <a:avLst/>
          </a:prstGeom>
          <a:noFill/>
        </p:spPr>
        <p:txBody>
          <a:bodyPr wrap="square" rtlCol="0">
            <a:spAutoFit/>
          </a:bodyPr>
          <a:lstStyle/>
          <a:p>
            <a:r>
              <a:rPr lang="en-US" dirty="0" smtClean="0"/>
              <a:t>Battery Connector</a:t>
            </a:r>
            <a:endParaRPr lang="en-US" dirty="0"/>
          </a:p>
        </p:txBody>
      </p:sp>
      <p:sp>
        <p:nvSpPr>
          <p:cNvPr id="17" name="TextBox 16"/>
          <p:cNvSpPr txBox="1"/>
          <p:nvPr/>
        </p:nvSpPr>
        <p:spPr>
          <a:xfrm>
            <a:off x="152400" y="6135469"/>
            <a:ext cx="1219200" cy="646331"/>
          </a:xfrm>
          <a:prstGeom prst="rect">
            <a:avLst/>
          </a:prstGeom>
          <a:noFill/>
        </p:spPr>
        <p:txBody>
          <a:bodyPr wrap="square" rtlCol="0">
            <a:spAutoFit/>
          </a:bodyPr>
          <a:lstStyle/>
          <a:p>
            <a:r>
              <a:rPr lang="en-US" dirty="0" smtClean="0">
                <a:solidFill>
                  <a:schemeClr val="bg1"/>
                </a:solidFill>
              </a:rPr>
              <a:t>Power Pins</a:t>
            </a:r>
            <a:endParaRPr lang="en-US" dirty="0">
              <a:solidFill>
                <a:schemeClr val="bg1"/>
              </a:solidFill>
            </a:endParaRPr>
          </a:p>
        </p:txBody>
      </p:sp>
      <p:sp>
        <p:nvSpPr>
          <p:cNvPr id="19" name="TextBox 18"/>
          <p:cNvSpPr txBox="1"/>
          <p:nvPr/>
        </p:nvSpPr>
        <p:spPr>
          <a:xfrm>
            <a:off x="8077200" y="4724400"/>
            <a:ext cx="914400" cy="923330"/>
          </a:xfrm>
          <a:prstGeom prst="rect">
            <a:avLst/>
          </a:prstGeom>
          <a:noFill/>
        </p:spPr>
        <p:txBody>
          <a:bodyPr wrap="square" rtlCol="0">
            <a:spAutoFit/>
          </a:bodyPr>
          <a:lstStyle/>
          <a:p>
            <a:r>
              <a:rPr lang="en-US" dirty="0" smtClean="0"/>
              <a:t>Analog</a:t>
            </a:r>
          </a:p>
          <a:p>
            <a:r>
              <a:rPr lang="en-US" dirty="0" smtClean="0"/>
              <a:t>(Input) Pins</a:t>
            </a:r>
            <a:endParaRPr lang="en-US" dirty="0"/>
          </a:p>
        </p:txBody>
      </p:sp>
      <p:cxnSp>
        <p:nvCxnSpPr>
          <p:cNvPr id="22" name="Straight Connector 21"/>
          <p:cNvCxnSpPr>
            <a:stCxn id="23" idx="1"/>
          </p:cNvCxnSpPr>
          <p:nvPr/>
        </p:nvCxnSpPr>
        <p:spPr>
          <a:xfrm flipH="1">
            <a:off x="6019800" y="1299865"/>
            <a:ext cx="1219200" cy="662969"/>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sp>
        <p:nvSpPr>
          <p:cNvPr id="23" name="TextBox 22"/>
          <p:cNvSpPr txBox="1"/>
          <p:nvPr/>
        </p:nvSpPr>
        <p:spPr>
          <a:xfrm>
            <a:off x="7239000" y="838200"/>
            <a:ext cx="1752600" cy="923330"/>
          </a:xfrm>
          <a:prstGeom prst="rect">
            <a:avLst/>
          </a:prstGeom>
          <a:noFill/>
        </p:spPr>
        <p:txBody>
          <a:bodyPr wrap="square" rtlCol="0">
            <a:spAutoFit/>
          </a:bodyPr>
          <a:lstStyle/>
          <a:p>
            <a:r>
              <a:rPr lang="en-US" dirty="0" smtClean="0"/>
              <a:t>Digital</a:t>
            </a:r>
          </a:p>
          <a:p>
            <a:r>
              <a:rPr lang="en-US" dirty="0" smtClean="0"/>
              <a:t>(Input/Output) Pins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r>
              <a:rPr lang="en-US" sz="4000" dirty="0" smtClean="0"/>
              <a:t>Digital 3-Axis Accelerometer (breakout board ADXL345)</a:t>
            </a:r>
            <a:endParaRPr lang="en-US" sz="40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273133316"/>
              </p:ext>
            </p:extLst>
          </p:nvPr>
        </p:nvGraphicFramePr>
        <p:xfrm>
          <a:off x="457200" y="2362200"/>
          <a:ext cx="8229599" cy="3581397"/>
        </p:xfrm>
        <a:graphic>
          <a:graphicData uri="http://schemas.openxmlformats.org/drawingml/2006/table">
            <a:tbl>
              <a:tblPr firstRow="1" bandRow="1">
                <a:tableStyleId>{5C22544A-7EE6-4342-B048-85BDC9FD1C3A}</a:tableStyleId>
              </a:tblPr>
              <a:tblGrid>
                <a:gridCol w="1175657"/>
                <a:gridCol w="5453743"/>
                <a:gridCol w="1600199"/>
              </a:tblGrid>
              <a:tr h="397933">
                <a:tc>
                  <a:txBody>
                    <a:bodyPr/>
                    <a:lstStyle/>
                    <a:p>
                      <a:r>
                        <a:rPr lang="en-US" dirty="0" smtClean="0"/>
                        <a:t>Pin</a:t>
                      </a:r>
                      <a:endParaRPr lang="en-US" dirty="0"/>
                    </a:p>
                  </a:txBody>
                  <a:tcPr/>
                </a:tc>
                <a:tc>
                  <a:txBody>
                    <a:bodyPr/>
                    <a:lstStyle/>
                    <a:p>
                      <a:r>
                        <a:rPr lang="en-US" dirty="0" smtClean="0"/>
                        <a:t>Description</a:t>
                      </a:r>
                      <a:endParaRPr lang="en-US" dirty="0"/>
                    </a:p>
                  </a:txBody>
                  <a:tcPr/>
                </a:tc>
                <a:tc>
                  <a:txBody>
                    <a:bodyPr/>
                    <a:lstStyle/>
                    <a:p>
                      <a:r>
                        <a:rPr lang="en-US" dirty="0" smtClean="0"/>
                        <a:t>Attached</a:t>
                      </a:r>
                      <a:r>
                        <a:rPr lang="en-US" baseline="0" dirty="0" smtClean="0"/>
                        <a:t> To</a:t>
                      </a:r>
                      <a:endParaRPr lang="en-US" dirty="0"/>
                    </a:p>
                  </a:txBody>
                  <a:tcPr/>
                </a:tc>
              </a:tr>
              <a:tr h="397933">
                <a:tc>
                  <a:txBody>
                    <a:bodyPr/>
                    <a:lstStyle/>
                    <a:p>
                      <a:r>
                        <a:rPr lang="en-US" dirty="0" smtClean="0">
                          <a:latin typeface="Times New Roman" pitchFamily="18" charset="0"/>
                          <a:cs typeface="Times New Roman" pitchFamily="18" charset="0"/>
                        </a:rPr>
                        <a:t>GND</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Ground</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GND</a:t>
                      </a:r>
                      <a:endParaRPr lang="en-US" dirty="0">
                        <a:latin typeface="Times New Roman" pitchFamily="18" charset="0"/>
                        <a:cs typeface="Times New Roman" pitchFamily="18" charset="0"/>
                      </a:endParaRPr>
                    </a:p>
                  </a:txBody>
                  <a:tcPr/>
                </a:tc>
              </a:tr>
              <a:tr h="397933">
                <a:tc>
                  <a:txBody>
                    <a:bodyPr/>
                    <a:lstStyle/>
                    <a:p>
                      <a:r>
                        <a:rPr lang="en-US" dirty="0" smtClean="0">
                          <a:latin typeface="Times New Roman" pitchFamily="18" charset="0"/>
                          <a:cs typeface="Times New Roman" pitchFamily="18" charset="0"/>
                        </a:rPr>
                        <a:t>VCC</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Power input (3.3V)</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3.3V</a:t>
                      </a:r>
                      <a:endParaRPr lang="en-US" dirty="0">
                        <a:latin typeface="Times New Roman" pitchFamily="18" charset="0"/>
                        <a:cs typeface="Times New Roman" pitchFamily="18" charset="0"/>
                      </a:endParaRPr>
                    </a:p>
                  </a:txBody>
                  <a:tcPr/>
                </a:tc>
              </a:tr>
              <a:tr h="397933">
                <a:tc>
                  <a:txBody>
                    <a:bodyPr/>
                    <a:lstStyle/>
                    <a:p>
                      <a:r>
                        <a:rPr lang="en-US" dirty="0" smtClean="0">
                          <a:latin typeface="Times New Roman" pitchFamily="18" charset="0"/>
                          <a:cs typeface="Times New Roman" pitchFamily="18" charset="0"/>
                        </a:rPr>
                        <a:t>CS</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Chip</a:t>
                      </a:r>
                      <a:r>
                        <a:rPr lang="en-US" baseline="0" dirty="0" smtClean="0">
                          <a:latin typeface="Times New Roman" pitchFamily="18" charset="0"/>
                          <a:cs typeface="Times New Roman" pitchFamily="18" charset="0"/>
                        </a:rPr>
                        <a:t> Select</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3.3V</a:t>
                      </a:r>
                      <a:endParaRPr lang="en-US" dirty="0">
                        <a:latin typeface="Times New Roman" pitchFamily="18" charset="0"/>
                        <a:cs typeface="Times New Roman" pitchFamily="18" charset="0"/>
                      </a:endParaRPr>
                    </a:p>
                  </a:txBody>
                  <a:tcPr/>
                </a:tc>
              </a:tr>
              <a:tr h="397933">
                <a:tc>
                  <a:txBody>
                    <a:bodyPr/>
                    <a:lstStyle/>
                    <a:p>
                      <a:r>
                        <a:rPr lang="en-US" dirty="0" smtClean="0">
                          <a:latin typeface="Times New Roman" pitchFamily="18" charset="0"/>
                          <a:cs typeface="Times New Roman" pitchFamily="18" charset="0"/>
                        </a:rPr>
                        <a:t>INT</a:t>
                      </a:r>
                      <a:r>
                        <a:rPr lang="en-US" baseline="0" dirty="0" smtClean="0">
                          <a:latin typeface="Times New Roman" pitchFamily="18" charset="0"/>
                          <a:cs typeface="Times New Roman" pitchFamily="18" charset="0"/>
                        </a:rPr>
                        <a:t> 1</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Interrupt</a:t>
                      </a:r>
                      <a:r>
                        <a:rPr lang="en-US" baseline="0" dirty="0" smtClean="0">
                          <a:latin typeface="Times New Roman" pitchFamily="18" charset="0"/>
                          <a:cs typeface="Times New Roman" pitchFamily="18" charset="0"/>
                        </a:rPr>
                        <a:t> 1 Output</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N/A</a:t>
                      </a:r>
                      <a:endParaRPr lang="en-US" dirty="0">
                        <a:latin typeface="Times New Roman" pitchFamily="18" charset="0"/>
                        <a:cs typeface="Times New Roman" pitchFamily="18" charset="0"/>
                      </a:endParaRPr>
                    </a:p>
                  </a:txBody>
                  <a:tcPr/>
                </a:tc>
              </a:tr>
              <a:tr h="397933">
                <a:tc>
                  <a:txBody>
                    <a:bodyPr/>
                    <a:lstStyle/>
                    <a:p>
                      <a:r>
                        <a:rPr lang="en-US" dirty="0" smtClean="0">
                          <a:latin typeface="Times New Roman" pitchFamily="18" charset="0"/>
                          <a:cs typeface="Times New Roman" pitchFamily="18" charset="0"/>
                        </a:rPr>
                        <a:t>INT</a:t>
                      </a:r>
                      <a:r>
                        <a:rPr lang="en-US" baseline="0" dirty="0" smtClean="0">
                          <a:latin typeface="Times New Roman" pitchFamily="18" charset="0"/>
                          <a:cs typeface="Times New Roman" pitchFamily="18" charset="0"/>
                        </a:rPr>
                        <a:t> 2 </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Interrupt 2 Output</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N/A</a:t>
                      </a:r>
                      <a:endParaRPr lang="en-US" dirty="0">
                        <a:latin typeface="Times New Roman" pitchFamily="18" charset="0"/>
                        <a:cs typeface="Times New Roman" pitchFamily="18" charset="0"/>
                      </a:endParaRPr>
                    </a:p>
                  </a:txBody>
                  <a:tcPr/>
                </a:tc>
              </a:tr>
              <a:tr h="397933">
                <a:tc>
                  <a:txBody>
                    <a:bodyPr/>
                    <a:lstStyle/>
                    <a:p>
                      <a:r>
                        <a:rPr lang="en-US" dirty="0" smtClean="0">
                          <a:latin typeface="Times New Roman" pitchFamily="18" charset="0"/>
                          <a:cs typeface="Times New Roman" pitchFamily="18" charset="0"/>
                        </a:rPr>
                        <a:t>SDO</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Serial Data Output</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N/A</a:t>
                      </a:r>
                      <a:endParaRPr lang="en-US" dirty="0">
                        <a:latin typeface="Times New Roman" pitchFamily="18" charset="0"/>
                        <a:cs typeface="Times New Roman" pitchFamily="18" charset="0"/>
                      </a:endParaRPr>
                    </a:p>
                  </a:txBody>
                  <a:tcPr/>
                </a:tc>
              </a:tr>
              <a:tr h="397933">
                <a:tc>
                  <a:txBody>
                    <a:bodyPr/>
                    <a:lstStyle/>
                    <a:p>
                      <a:r>
                        <a:rPr lang="en-US" dirty="0" smtClean="0">
                          <a:latin typeface="Times New Roman" pitchFamily="18" charset="0"/>
                          <a:cs typeface="Times New Roman" pitchFamily="18" charset="0"/>
                        </a:rPr>
                        <a:t>SDA</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Serial Data</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A4</a:t>
                      </a:r>
                      <a:endParaRPr lang="en-US" dirty="0">
                        <a:latin typeface="Times New Roman" pitchFamily="18" charset="0"/>
                        <a:cs typeface="Times New Roman" pitchFamily="18" charset="0"/>
                      </a:endParaRPr>
                    </a:p>
                  </a:txBody>
                  <a:tcPr/>
                </a:tc>
              </a:tr>
              <a:tr h="397933">
                <a:tc>
                  <a:txBody>
                    <a:bodyPr/>
                    <a:lstStyle/>
                    <a:p>
                      <a:r>
                        <a:rPr lang="en-US" dirty="0" smtClean="0">
                          <a:latin typeface="Times New Roman" pitchFamily="18" charset="0"/>
                          <a:cs typeface="Times New Roman" pitchFamily="18" charset="0"/>
                        </a:rPr>
                        <a:t>SCL</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Serial Communications (Clock)</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A5</a:t>
                      </a:r>
                      <a:endParaRPr lang="en-US"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28600"/>
            <a:ext cx="91440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C00000"/>
                </a:solidFill>
                <a:effectLst/>
                <a:uLnTx/>
                <a:uFillTx/>
                <a:latin typeface="+mj-lt"/>
                <a:ea typeface="+mj-ea"/>
                <a:cs typeface="+mj-cs"/>
              </a:rPr>
              <a:t>Activity 11 – digital pressure/temp sensor</a:t>
            </a:r>
            <a:endParaRPr kumimoji="0" lang="en-US" sz="3600" b="0" i="0" u="none" strike="noStrike" kern="1200" cap="none" spc="0" normalizeH="0" baseline="0" noProof="0" dirty="0">
              <a:ln>
                <a:noFill/>
              </a:ln>
              <a:solidFill>
                <a:srgbClr val="C00000"/>
              </a:solidFill>
              <a:effectLst/>
              <a:uLnTx/>
              <a:uFillTx/>
              <a:latin typeface="+mj-lt"/>
              <a:ea typeface="+mj-ea"/>
              <a:cs typeface="+mj-cs"/>
            </a:endParaRPr>
          </a:p>
        </p:txBody>
      </p:sp>
      <p:sp>
        <p:nvSpPr>
          <p:cNvPr id="8" name="Content Placeholder 2"/>
          <p:cNvSpPr txBox="1">
            <a:spLocks/>
          </p:cNvSpPr>
          <p:nvPr/>
        </p:nvSpPr>
        <p:spPr>
          <a:xfrm>
            <a:off x="76200" y="1219200"/>
            <a:ext cx="8991600" cy="4953000"/>
          </a:xfrm>
          <a:prstGeom prst="rect">
            <a:avLst/>
          </a:prstGeom>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cs typeface="Times New Roman" pitchFamily="18" charset="0"/>
              </a:rPr>
              <a:t>With the </a:t>
            </a:r>
            <a:r>
              <a:rPr kumimoji="0" lang="en-US" sz="2000" b="0" i="0" u="none" strike="noStrike" kern="1200" cap="none" spc="0" normalizeH="0" baseline="0" noProof="0" dirty="0" err="1" smtClean="0">
                <a:ln>
                  <a:noFill/>
                </a:ln>
                <a:solidFill>
                  <a:schemeClr val="tx1"/>
                </a:solidFill>
                <a:effectLst/>
                <a:uLnTx/>
                <a:uFillTx/>
                <a:cs typeface="Times New Roman" pitchFamily="18" charset="0"/>
              </a:rPr>
              <a:t>Arduino</a:t>
            </a:r>
            <a:r>
              <a:rPr kumimoji="0" lang="en-US" sz="2000" b="0" i="0" u="none" strike="noStrike" kern="1200" cap="none" spc="0" normalizeH="0" baseline="0" noProof="0" dirty="0" smtClean="0">
                <a:ln>
                  <a:noFill/>
                </a:ln>
                <a:solidFill>
                  <a:schemeClr val="tx1"/>
                </a:solidFill>
                <a:effectLst/>
                <a:uLnTx/>
                <a:uFillTx/>
                <a:cs typeface="Times New Roman" pitchFamily="18" charset="0"/>
              </a:rPr>
              <a:t> Uno unplugged, leaving your accelerometer in place, add the pressure(altitude) / temperature (MPL3115A2) breakout board to your tiny breadboard and wire it as follows.  This is a 3.3 volt I</a:t>
            </a:r>
            <a:r>
              <a:rPr kumimoji="0" lang="en-US" sz="2000" b="0" i="0" u="none" strike="noStrike" kern="1200" cap="none" spc="0" normalizeH="0" baseline="30000" noProof="0" dirty="0" smtClean="0">
                <a:ln>
                  <a:noFill/>
                </a:ln>
                <a:solidFill>
                  <a:schemeClr val="tx1"/>
                </a:solidFill>
                <a:effectLst/>
                <a:uLnTx/>
                <a:uFillTx/>
                <a:cs typeface="Times New Roman" pitchFamily="18" charset="0"/>
              </a:rPr>
              <a:t>2</a:t>
            </a:r>
            <a:r>
              <a:rPr kumimoji="0" lang="en-US" sz="2000" b="0" i="0" u="none" strike="noStrike" kern="1200" cap="none" spc="0" normalizeH="0" baseline="0" noProof="0" dirty="0" smtClean="0">
                <a:ln>
                  <a:noFill/>
                </a:ln>
                <a:solidFill>
                  <a:schemeClr val="tx1"/>
                </a:solidFill>
                <a:effectLst/>
                <a:uLnTx/>
                <a:uFillTx/>
                <a:cs typeface="Times New Roman" pitchFamily="18" charset="0"/>
              </a:rPr>
              <a:t>C device</a:t>
            </a:r>
            <a:r>
              <a:rPr kumimoji="0" lang="en-US" sz="2000" b="0" i="0" u="none" strike="noStrike" kern="1200" cap="none" spc="0" normalizeH="0" baseline="0" noProof="0" dirty="0" smtClean="0">
                <a:ln>
                  <a:noFill/>
                </a:ln>
                <a:solidFill>
                  <a:schemeClr val="tx1"/>
                </a:solidFill>
                <a:effectLst/>
                <a:uLnTx/>
                <a:uFillTx/>
                <a:cs typeface="Times New Roman" pitchFamily="18" charset="0"/>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000" b="0" i="0" u="none" strike="noStrike" kern="1200" cap="none" spc="0" normalizeH="0" baseline="0" noProof="0" dirty="0" smtClean="0">
              <a:ln>
                <a:noFill/>
              </a:ln>
              <a:solidFill>
                <a:schemeClr val="tx1"/>
              </a:solidFill>
              <a:effectLst/>
              <a:uLnTx/>
              <a:uFillTx/>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en-US" sz="2000" b="0" i="0" u="none" strike="noStrike" kern="1200" cap="none" spc="0" normalizeH="0" baseline="0" noProof="0" dirty="0" smtClean="0">
              <a:ln>
                <a:noFill/>
              </a:ln>
              <a:solidFill>
                <a:schemeClr val="tx1"/>
              </a:solidFill>
              <a:effectLst/>
              <a:uLnTx/>
              <a:uFillTx/>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cs typeface="Times New Roman" pitchFamily="18" charset="0"/>
              </a:rPr>
              <a:t>Look for pin conflicts</a:t>
            </a:r>
            <a:r>
              <a:rPr lang="en-US" sz="2000" noProof="0" dirty="0" smtClean="0">
                <a:cs typeface="Times New Roman" pitchFamily="18" charset="0"/>
              </a:rPr>
              <a:t>.  Hopefully there won’t be </a:t>
            </a:r>
            <a:r>
              <a:rPr lang="en-US" sz="2000" noProof="0" dirty="0" smtClean="0">
                <a:cs typeface="Times New Roman" pitchFamily="18" charset="0"/>
              </a:rPr>
              <a:t>any, but </a:t>
            </a:r>
            <a:r>
              <a:rPr lang="en-US" sz="2000" noProof="0" dirty="0" smtClean="0">
                <a:cs typeface="Times New Roman" pitchFamily="18" charset="0"/>
              </a:rPr>
              <a:t>always </a:t>
            </a:r>
            <a:r>
              <a:rPr lang="en-US" sz="2000" noProof="0" dirty="0" smtClean="0">
                <a:cs typeface="Times New Roman" pitchFamily="18" charset="0"/>
              </a:rPr>
              <a:t>look.</a:t>
            </a:r>
            <a:endParaRPr kumimoji="0" lang="en-US" sz="2000" b="0" i="0" u="none" strike="noStrike" kern="1200" cap="none" spc="0" normalizeH="0" baseline="0" noProof="0" dirty="0" smtClean="0">
              <a:ln>
                <a:noFill/>
              </a:ln>
              <a:solidFill>
                <a:schemeClr val="tx1"/>
              </a:solidFill>
              <a:effectLst/>
              <a:uLnTx/>
              <a:uFillTx/>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cs typeface="Times New Roman" pitchFamily="18" charset="0"/>
              </a:rPr>
              <a:t>Plug in the Arduino Uno </a:t>
            </a:r>
            <a:r>
              <a:rPr kumimoji="0" lang="en-US" sz="2000" b="0" i="0" u="none" strike="noStrike" kern="1200" cap="none" spc="0" normalizeH="0" baseline="0" noProof="0" dirty="0" smtClean="0">
                <a:ln>
                  <a:noFill/>
                </a:ln>
                <a:solidFill>
                  <a:schemeClr val="tx1"/>
                </a:solidFill>
                <a:effectLst/>
                <a:uLnTx/>
                <a:uFillTx/>
                <a:cs typeface="Times New Roman" pitchFamily="18" charset="0"/>
              </a:rPr>
              <a:t>and load </a:t>
            </a:r>
            <a:r>
              <a:rPr lang="en-US" sz="2000" dirty="0" smtClean="0">
                <a:latin typeface="Courier New" panose="02070309020205020404" pitchFamily="49" charset="0"/>
                <a:cs typeface="Courier New" panose="02070309020205020404" pitchFamily="49" charset="0"/>
              </a:rPr>
              <a:t>A</a:t>
            </a:r>
            <a:r>
              <a:rPr kumimoji="0" lang="en-US" sz="2000" b="0" i="0" u="none" strike="noStrike" kern="1200" cap="none" spc="0" normalizeH="0" baseline="0" noProof="0" dirty="0" err="1" smtClean="0">
                <a:ln>
                  <a:noFill/>
                </a:ln>
                <a:solidFill>
                  <a:schemeClr val="tx1"/>
                </a:solidFill>
                <a:effectLst/>
                <a:uLnTx/>
                <a:uFillTx/>
                <a:latin typeface="Courier New" panose="02070309020205020404" pitchFamily="49" charset="0"/>
                <a:cs typeface="Courier New" panose="02070309020205020404" pitchFamily="49" charset="0"/>
              </a:rPr>
              <a:t>ltitude_Pressure_plusTemp_Sensor</a:t>
            </a:r>
            <a:endParaRPr kumimoji="0" lang="en-US" sz="2000" b="0" i="0" u="none" strike="noStrike" kern="1200" cap="none" spc="0" normalizeH="0" baseline="0" noProof="0" dirty="0" smtClean="0">
              <a:ln>
                <a:noFill/>
              </a:ln>
              <a:solidFill>
                <a:schemeClr val="tx1"/>
              </a:solidFill>
              <a:effectLst/>
              <a:uLnTx/>
              <a:uFillTx/>
              <a:latin typeface="Courier New" panose="02070309020205020404" pitchFamily="49" charset="0"/>
              <a:cs typeface="Courier New" panose="02070309020205020404" pitchFamily="49"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cs typeface="Times New Roman" pitchFamily="18" charset="0"/>
              </a:rPr>
              <a:t>Study the code (it might be long!); run it (open serial monitor); test, discuss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cs typeface="Times New Roman" pitchFamily="18" charset="0"/>
            </a:endParaRPr>
          </a:p>
        </p:txBody>
      </p:sp>
      <p:graphicFrame>
        <p:nvGraphicFramePr>
          <p:cNvPr id="6" name="Content Placeholder 3"/>
          <p:cNvGraphicFramePr>
            <a:graphicFrameLocks/>
          </p:cNvGraphicFramePr>
          <p:nvPr>
            <p:extLst>
              <p:ext uri="{D42A27DB-BD31-4B8C-83A1-F6EECF244321}">
                <p14:modId xmlns:p14="http://schemas.microsoft.com/office/powerpoint/2010/main" val="453182414"/>
              </p:ext>
            </p:extLst>
          </p:nvPr>
        </p:nvGraphicFramePr>
        <p:xfrm>
          <a:off x="457200" y="2280920"/>
          <a:ext cx="8229599" cy="2595880"/>
        </p:xfrm>
        <a:graphic>
          <a:graphicData uri="http://schemas.openxmlformats.org/drawingml/2006/table">
            <a:tbl>
              <a:tblPr firstRow="1" bandRow="1">
                <a:tableStyleId>{5C22544A-7EE6-4342-B048-85BDC9FD1C3A}</a:tableStyleId>
              </a:tblPr>
              <a:tblGrid>
                <a:gridCol w="1175657"/>
                <a:gridCol w="5072743"/>
                <a:gridCol w="1981199"/>
              </a:tblGrid>
              <a:tr h="370840">
                <a:tc>
                  <a:txBody>
                    <a:bodyPr/>
                    <a:lstStyle/>
                    <a:p>
                      <a:r>
                        <a:rPr lang="en-US" dirty="0" smtClean="0"/>
                        <a:t>Pin</a:t>
                      </a:r>
                      <a:endParaRPr lang="en-US" dirty="0"/>
                    </a:p>
                  </a:txBody>
                  <a:tcPr/>
                </a:tc>
                <a:tc>
                  <a:txBody>
                    <a:bodyPr/>
                    <a:lstStyle/>
                    <a:p>
                      <a:r>
                        <a:rPr lang="en-US" dirty="0" smtClean="0"/>
                        <a:t>Description</a:t>
                      </a:r>
                      <a:endParaRPr lang="en-US" dirty="0"/>
                    </a:p>
                  </a:txBody>
                  <a:tcPr/>
                </a:tc>
                <a:tc>
                  <a:txBody>
                    <a:bodyPr/>
                    <a:lstStyle/>
                    <a:p>
                      <a:r>
                        <a:rPr lang="en-US" dirty="0" smtClean="0"/>
                        <a:t>Attached</a:t>
                      </a:r>
                      <a:r>
                        <a:rPr lang="en-US" baseline="0" dirty="0" smtClean="0"/>
                        <a:t> To</a:t>
                      </a:r>
                      <a:endParaRPr lang="en-US" dirty="0"/>
                    </a:p>
                  </a:txBody>
                  <a:tcPr/>
                </a:tc>
              </a:tr>
              <a:tr h="370840">
                <a:tc>
                  <a:txBody>
                    <a:bodyPr/>
                    <a:lstStyle/>
                    <a:p>
                      <a:r>
                        <a:rPr lang="en-US" sz="1600" dirty="0" smtClean="0">
                          <a:latin typeface="Times New Roman" pitchFamily="18" charset="0"/>
                          <a:cs typeface="Times New Roman" pitchFamily="18" charset="0"/>
                        </a:rPr>
                        <a:t>INT2</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Pressure</a:t>
                      </a:r>
                      <a:r>
                        <a:rPr lang="en-US" sz="1600" baseline="0" dirty="0" smtClean="0">
                          <a:latin typeface="Times New Roman" pitchFamily="18" charset="0"/>
                          <a:cs typeface="Times New Roman" pitchFamily="18" charset="0"/>
                        </a:rPr>
                        <a:t> interrupt 2</a:t>
                      </a:r>
                      <a:endParaRPr lang="en-US"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Times New Roman" pitchFamily="18" charset="0"/>
                          <a:cs typeface="Times New Roman" pitchFamily="18" charset="0"/>
                        </a:rPr>
                        <a:t>Not</a:t>
                      </a:r>
                      <a:r>
                        <a:rPr lang="en-US" sz="1600" baseline="0" dirty="0" smtClean="0">
                          <a:solidFill>
                            <a:schemeClr val="tx1"/>
                          </a:solidFill>
                          <a:latin typeface="Times New Roman" pitchFamily="18" charset="0"/>
                          <a:cs typeface="Times New Roman" pitchFamily="18" charset="0"/>
                        </a:rPr>
                        <a:t> connected</a:t>
                      </a:r>
                      <a:endParaRPr lang="en-US" sz="1600" dirty="0" smtClean="0">
                        <a:solidFill>
                          <a:schemeClr val="tx1"/>
                        </a:solidFill>
                        <a:latin typeface="Times New Roman" pitchFamily="18" charset="0"/>
                        <a:cs typeface="Times New Roman" pitchFamily="18" charset="0"/>
                      </a:endParaRPr>
                    </a:p>
                  </a:txBody>
                  <a:tcPr/>
                </a:tc>
              </a:tr>
              <a:tr h="370840">
                <a:tc>
                  <a:txBody>
                    <a:bodyPr/>
                    <a:lstStyle/>
                    <a:p>
                      <a:r>
                        <a:rPr lang="en-US" sz="1600" dirty="0" smtClean="0">
                          <a:latin typeface="Times New Roman" pitchFamily="18" charset="0"/>
                          <a:cs typeface="Times New Roman" pitchFamily="18" charset="0"/>
                        </a:rPr>
                        <a:t>INT1</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Pressure</a:t>
                      </a:r>
                      <a:r>
                        <a:rPr lang="en-US" sz="1600" baseline="0" dirty="0" smtClean="0">
                          <a:latin typeface="Times New Roman" pitchFamily="18" charset="0"/>
                          <a:cs typeface="Times New Roman" pitchFamily="18" charset="0"/>
                        </a:rPr>
                        <a:t> interrupt 1</a:t>
                      </a:r>
                      <a:endParaRPr lang="en-US"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Times New Roman" pitchFamily="18" charset="0"/>
                          <a:cs typeface="Times New Roman" pitchFamily="18" charset="0"/>
                        </a:rPr>
                        <a:t>Not</a:t>
                      </a:r>
                      <a:r>
                        <a:rPr lang="en-US" sz="1600" baseline="0" dirty="0" smtClean="0">
                          <a:solidFill>
                            <a:schemeClr val="tx1"/>
                          </a:solidFill>
                          <a:latin typeface="Times New Roman" pitchFamily="18" charset="0"/>
                          <a:cs typeface="Times New Roman" pitchFamily="18" charset="0"/>
                        </a:rPr>
                        <a:t> connected</a:t>
                      </a:r>
                      <a:endParaRPr lang="en-US" sz="1600" dirty="0" smtClean="0">
                        <a:solidFill>
                          <a:schemeClr val="tx1"/>
                        </a:solidFill>
                        <a:latin typeface="Times New Roman" pitchFamily="18" charset="0"/>
                        <a:cs typeface="Times New Roman" pitchFamily="18" charset="0"/>
                      </a:endParaRPr>
                    </a:p>
                  </a:txBody>
                  <a:tcPr/>
                </a:tc>
              </a:tr>
              <a:tr h="370840">
                <a:tc>
                  <a:txBody>
                    <a:bodyPr/>
                    <a:lstStyle/>
                    <a:p>
                      <a:r>
                        <a:rPr lang="en-US" sz="1600" dirty="0" smtClean="0">
                          <a:latin typeface="Times New Roman" pitchFamily="18" charset="0"/>
                          <a:cs typeface="Times New Roman" pitchFamily="18" charset="0"/>
                        </a:rPr>
                        <a:t>SDA</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Serial Data</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A4</a:t>
                      </a:r>
                      <a:endParaRPr lang="en-US" sz="1600" dirty="0">
                        <a:latin typeface="Times New Roman" pitchFamily="18" charset="0"/>
                        <a:cs typeface="Times New Roman" pitchFamily="18" charset="0"/>
                      </a:endParaRPr>
                    </a:p>
                  </a:txBody>
                  <a:tcPr/>
                </a:tc>
              </a:tr>
              <a:tr h="370840">
                <a:tc>
                  <a:txBody>
                    <a:bodyPr/>
                    <a:lstStyle/>
                    <a:p>
                      <a:r>
                        <a:rPr lang="en-US" sz="1600" dirty="0" smtClean="0">
                          <a:latin typeface="Times New Roman" pitchFamily="18" charset="0"/>
                          <a:cs typeface="Times New Roman" pitchFamily="18" charset="0"/>
                        </a:rPr>
                        <a:t>SCL</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Serial Communications (Clock)</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A5</a:t>
                      </a:r>
                      <a:endParaRPr lang="en-US" sz="1600" dirty="0">
                        <a:latin typeface="Times New Roman" pitchFamily="18" charset="0"/>
                        <a:cs typeface="Times New Roman" pitchFamily="18" charset="0"/>
                      </a:endParaRPr>
                    </a:p>
                  </a:txBody>
                  <a:tcPr/>
                </a:tc>
              </a:tr>
              <a:tr h="370840">
                <a:tc>
                  <a:txBody>
                    <a:bodyPr/>
                    <a:lstStyle/>
                    <a:p>
                      <a:r>
                        <a:rPr lang="en-US" sz="1600" dirty="0" smtClean="0">
                          <a:latin typeface="Times New Roman" pitchFamily="18" charset="0"/>
                          <a:cs typeface="Times New Roman" pitchFamily="18" charset="0"/>
                        </a:rPr>
                        <a:t>VCC</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Power input (3.3V)</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3.3V</a:t>
                      </a:r>
                      <a:endParaRPr lang="en-US" sz="1600" dirty="0">
                        <a:latin typeface="Times New Roman" pitchFamily="18" charset="0"/>
                        <a:cs typeface="Times New Roman" pitchFamily="18" charset="0"/>
                      </a:endParaRPr>
                    </a:p>
                  </a:txBody>
                  <a:tcPr/>
                </a:tc>
              </a:tr>
              <a:tr h="370840">
                <a:tc>
                  <a:txBody>
                    <a:bodyPr/>
                    <a:lstStyle/>
                    <a:p>
                      <a:r>
                        <a:rPr lang="en-US" sz="1600" dirty="0" smtClean="0">
                          <a:latin typeface="Times New Roman" pitchFamily="18" charset="0"/>
                          <a:cs typeface="Times New Roman" pitchFamily="18" charset="0"/>
                        </a:rPr>
                        <a:t>GND</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Ground</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GND</a:t>
                      </a:r>
                      <a:endParaRPr lang="en-US" sz="16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152400"/>
            <a:ext cx="8229600" cy="1143000"/>
          </a:xfrm>
          <a:prstGeom prst="rect">
            <a:avLst/>
          </a:prstGeom>
        </p:spPr>
        <p:txBody>
          <a:bodyPr vert="horz" lIns="0" rIns="0" bIns="0" anchor="ctr" anchorCtr="1">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C00000"/>
                </a:solidFill>
                <a:effectLst/>
                <a:uLnTx/>
                <a:uFillTx/>
                <a:latin typeface="+mj-lt"/>
                <a:ea typeface="+mj-ea"/>
                <a:cs typeface="+mj-cs"/>
              </a:rPr>
              <a:t>Activity 12 – 2 digital temp sensors,</a:t>
            </a:r>
            <a:r>
              <a:rPr kumimoji="0" lang="en-US" sz="3200" b="0" i="0" u="none" strike="noStrike" kern="1200" cap="none" spc="0" normalizeH="0" noProof="0" dirty="0" smtClean="0">
                <a:ln>
                  <a:noFill/>
                </a:ln>
                <a:solidFill>
                  <a:srgbClr val="C00000"/>
                </a:solidFill>
                <a:effectLst/>
                <a:uLnTx/>
                <a:uFillTx/>
                <a:latin typeface="+mj-lt"/>
                <a:ea typeface="+mj-ea"/>
                <a:cs typeface="+mj-cs"/>
              </a:rPr>
              <a:t> SD card</a:t>
            </a:r>
            <a:endParaRPr kumimoji="0" lang="en-US" sz="3200" b="0" i="0" u="none" strike="noStrike" kern="1200" cap="none" spc="0" normalizeH="0" baseline="0" noProof="0" dirty="0">
              <a:ln>
                <a:noFill/>
              </a:ln>
              <a:solidFill>
                <a:srgbClr val="C00000"/>
              </a:solidFill>
              <a:effectLst/>
              <a:uLnTx/>
              <a:uFillTx/>
              <a:latin typeface="+mj-lt"/>
              <a:ea typeface="+mj-ea"/>
              <a:cs typeface="+mj-cs"/>
            </a:endParaRPr>
          </a:p>
        </p:txBody>
      </p:sp>
      <p:sp>
        <p:nvSpPr>
          <p:cNvPr id="8" name="Content Placeholder 2"/>
          <p:cNvSpPr txBox="1">
            <a:spLocks/>
          </p:cNvSpPr>
          <p:nvPr/>
        </p:nvSpPr>
        <p:spPr>
          <a:xfrm>
            <a:off x="76200" y="1219200"/>
            <a:ext cx="8991600" cy="4876800"/>
          </a:xfrm>
          <a:prstGeom prst="rect">
            <a:avLst/>
          </a:prstGeom>
        </p:spPr>
        <p:txBody>
          <a:bodyPr vert="horz">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cs typeface="Times New Roman" pitchFamily="18" charset="0"/>
              </a:rPr>
              <a:t>With the </a:t>
            </a:r>
            <a:r>
              <a:rPr kumimoji="0" lang="en-US" sz="2000" b="0" i="0" u="none" strike="noStrike" kern="1200" cap="none" spc="0" normalizeH="0" baseline="0" noProof="0" dirty="0" err="1" smtClean="0">
                <a:ln>
                  <a:noFill/>
                </a:ln>
                <a:solidFill>
                  <a:schemeClr val="tx1"/>
                </a:solidFill>
                <a:effectLst/>
                <a:uLnTx/>
                <a:uFillTx/>
                <a:cs typeface="Times New Roman" pitchFamily="18" charset="0"/>
              </a:rPr>
              <a:t>Arduino</a:t>
            </a:r>
            <a:r>
              <a:rPr kumimoji="0" lang="en-US" sz="2000" b="0" i="0" u="none" strike="noStrike" kern="1200" cap="none" spc="0" normalizeH="0" baseline="0" noProof="0" dirty="0" smtClean="0">
                <a:ln>
                  <a:noFill/>
                </a:ln>
                <a:solidFill>
                  <a:schemeClr val="tx1"/>
                </a:solidFill>
                <a:effectLst/>
                <a:uLnTx/>
                <a:uFillTx/>
                <a:cs typeface="Times New Roman" pitchFamily="18" charset="0"/>
              </a:rPr>
              <a:t> Uno unplugged, take all sensors off your breadboard.</a:t>
            </a:r>
            <a:endParaRPr kumimoji="0" lang="en-US" sz="2000" b="0" i="0" u="none" strike="noStrike" kern="1200" cap="none" spc="0" normalizeH="0" noProof="0" dirty="0" smtClean="0">
              <a:ln>
                <a:noFill/>
              </a:ln>
              <a:solidFill>
                <a:schemeClr val="tx1"/>
              </a:solidFill>
              <a:effectLst/>
              <a:uLnTx/>
              <a:uFillTx/>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000" dirty="0" smtClean="0">
                <a:cs typeface="Times New Roman" pitchFamily="18" charset="0"/>
              </a:rPr>
              <a:t>A</a:t>
            </a:r>
            <a:r>
              <a:rPr lang="en-US" sz="2000" baseline="0" dirty="0" smtClean="0">
                <a:cs typeface="Times New Roman" pitchFamily="18" charset="0"/>
              </a:rPr>
              <a:t>dd one “Dallas one-wire” digital temperature sensor on the breadboard and a second one at the end of a 3-wire</a:t>
            </a:r>
            <a:r>
              <a:rPr lang="en-US" sz="2000" dirty="0" smtClean="0">
                <a:cs typeface="Times New Roman" pitchFamily="18" charset="0"/>
              </a:rPr>
              <a:t> cable (provided), as shown on the following slide.  Notice that both sensors need ground and power (5 volts) and that they are polled through a single digital pin (D2).  Also notice that a 4.7 k</a:t>
            </a:r>
            <a:r>
              <a:rPr lang="el-GR" sz="2000" dirty="0" smtClean="0">
                <a:cs typeface="Times New Roman" pitchFamily="18" charset="0"/>
              </a:rPr>
              <a:t>Ω</a:t>
            </a:r>
            <a:r>
              <a:rPr lang="en-US" sz="2000" dirty="0" smtClean="0">
                <a:cs typeface="Times New Roman" pitchFamily="18" charset="0"/>
              </a:rPr>
              <a:t> “pull-up” resistor is required between pin D2 and the 5 volt line so that it stays HIGH when not in use.</a:t>
            </a:r>
            <a:endParaRPr kumimoji="0" lang="en-US" sz="2000" b="0" i="0" u="none" strike="noStrike" kern="1200" cap="none" spc="0" normalizeH="0" baseline="0" noProof="0" dirty="0" smtClean="0">
              <a:ln>
                <a:noFill/>
              </a:ln>
              <a:solidFill>
                <a:schemeClr val="tx1"/>
              </a:solidFill>
              <a:effectLst/>
              <a:uLnTx/>
              <a:uFillTx/>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cs typeface="Times New Roman" pitchFamily="18" charset="0"/>
              </a:rPr>
              <a:t>Place</a:t>
            </a:r>
            <a:r>
              <a:rPr kumimoji="0" lang="en-US" sz="2000" b="0" i="0" u="none" strike="noStrike" kern="1200" cap="none" spc="0" normalizeH="0" noProof="0" dirty="0" smtClean="0">
                <a:ln>
                  <a:noFill/>
                </a:ln>
                <a:solidFill>
                  <a:schemeClr val="tx1"/>
                </a:solidFill>
                <a:effectLst/>
                <a:uLnTx/>
                <a:uFillTx/>
                <a:cs typeface="Times New Roman" pitchFamily="18" charset="0"/>
              </a:rPr>
              <a:t> </a:t>
            </a:r>
            <a:r>
              <a:rPr kumimoji="0" lang="en-US" sz="2000" b="0" i="0" u="none" strike="noStrike" kern="1200" cap="none" spc="0" normalizeH="0" noProof="0" dirty="0" err="1" smtClean="0">
                <a:ln>
                  <a:noFill/>
                </a:ln>
                <a:solidFill>
                  <a:schemeClr val="tx1"/>
                </a:solidFill>
                <a:effectLst/>
                <a:uLnTx/>
                <a:uFillTx/>
                <a:latin typeface="Courier New" panose="02070309020205020404" pitchFamily="49" charset="0"/>
                <a:cs typeface="Courier New" panose="02070309020205020404" pitchFamily="49" charset="0"/>
              </a:rPr>
              <a:t>OneWire</a:t>
            </a:r>
            <a:r>
              <a:rPr kumimoji="0" lang="en-US" sz="2000" b="0" i="0" u="none" strike="noStrike" kern="1200" cap="none" spc="0" normalizeH="0" noProof="0" dirty="0" smtClean="0">
                <a:ln>
                  <a:noFill/>
                </a:ln>
                <a:solidFill>
                  <a:schemeClr val="tx1"/>
                </a:solidFill>
                <a:effectLst/>
                <a:uLnTx/>
                <a:uFillTx/>
                <a:cs typeface="Times New Roman" pitchFamily="18" charset="0"/>
              </a:rPr>
              <a:t> and </a:t>
            </a:r>
            <a:r>
              <a:rPr kumimoji="0" lang="en-US" sz="2000" b="0" i="0" u="none" strike="noStrike" kern="1200" cap="none" spc="0" normalizeH="0" noProof="0" dirty="0" err="1" smtClean="0">
                <a:ln>
                  <a:noFill/>
                </a:ln>
                <a:solidFill>
                  <a:schemeClr val="tx1"/>
                </a:solidFill>
                <a:effectLst/>
                <a:uLnTx/>
                <a:uFillTx/>
                <a:latin typeface="Courier New" panose="02070309020205020404" pitchFamily="49" charset="0"/>
                <a:cs typeface="Courier New" panose="02070309020205020404" pitchFamily="49" charset="0"/>
              </a:rPr>
              <a:t>DallasTemperature</a:t>
            </a:r>
            <a:r>
              <a:rPr kumimoji="0" lang="en-US" sz="2000" b="0" i="0" u="none" strike="noStrike" kern="1200" cap="none" spc="0" normalizeH="0" noProof="0" dirty="0" smtClean="0">
                <a:ln>
                  <a:noFill/>
                </a:ln>
                <a:solidFill>
                  <a:schemeClr val="tx1"/>
                </a:solidFill>
                <a:effectLst/>
                <a:uLnTx/>
                <a:uFillTx/>
                <a:cs typeface="Times New Roman" pitchFamily="18" charset="0"/>
              </a:rPr>
              <a:t> into your </a:t>
            </a:r>
            <a:r>
              <a:rPr kumimoji="0" lang="en-US" sz="2000" b="0" i="0" u="none" strike="noStrike" kern="1200" cap="none" spc="0" normalizeH="0" noProof="0" dirty="0" err="1" smtClean="0">
                <a:ln>
                  <a:noFill/>
                </a:ln>
                <a:solidFill>
                  <a:schemeClr val="tx1"/>
                </a:solidFill>
                <a:effectLst/>
                <a:uLnTx/>
                <a:uFillTx/>
                <a:cs typeface="Times New Roman" pitchFamily="18" charset="0"/>
              </a:rPr>
              <a:t>Arduino</a:t>
            </a:r>
            <a:r>
              <a:rPr kumimoji="0" lang="en-US" sz="2000" b="0" i="0" u="none" strike="noStrike" kern="1200" cap="none" spc="0" normalizeH="0" noProof="0" dirty="0" smtClean="0">
                <a:ln>
                  <a:noFill/>
                </a:ln>
                <a:solidFill>
                  <a:schemeClr val="tx1"/>
                </a:solidFill>
                <a:effectLst/>
                <a:uLnTx/>
                <a:uFillTx/>
                <a:cs typeface="Times New Roman" pitchFamily="18" charset="0"/>
              </a:rPr>
              <a:t> library.  This activity also uses </a:t>
            </a:r>
            <a:r>
              <a:rPr kumimoji="0" lang="en-US" sz="2000" b="0" i="0" u="none" strike="noStrike" kern="1200" cap="none" spc="0" normalizeH="0" noProof="0" dirty="0" smtClean="0">
                <a:ln>
                  <a:noFill/>
                </a:ln>
                <a:solidFill>
                  <a:schemeClr val="tx1"/>
                </a:solidFill>
                <a:effectLst/>
                <a:uLnTx/>
                <a:uFillTx/>
                <a:latin typeface="Courier New" panose="02070309020205020404" pitchFamily="49" charset="0"/>
                <a:cs typeface="Courier New" panose="02070309020205020404" pitchFamily="49" charset="0"/>
              </a:rPr>
              <a:t>Wire</a:t>
            </a:r>
            <a:r>
              <a:rPr kumimoji="0" lang="en-US" sz="2000" b="0" i="0" u="none" strike="noStrike" kern="1200" cap="none" spc="0" normalizeH="0" noProof="0" dirty="0" smtClean="0">
                <a:ln>
                  <a:noFill/>
                </a:ln>
                <a:solidFill>
                  <a:schemeClr val="tx1"/>
                </a:solidFill>
                <a:effectLst/>
                <a:uLnTx/>
                <a:uFillTx/>
                <a:cs typeface="Times New Roman" pitchFamily="18" charset="0"/>
              </a:rPr>
              <a:t> and </a:t>
            </a:r>
            <a:r>
              <a:rPr kumimoji="0" lang="en-US" sz="2000" b="0" i="0" u="none" strike="noStrike" kern="1200" cap="none" spc="0" normalizeH="0" noProof="0" dirty="0" smtClean="0">
                <a:ln>
                  <a:noFill/>
                </a:ln>
                <a:solidFill>
                  <a:schemeClr val="tx1"/>
                </a:solidFill>
                <a:effectLst/>
                <a:uLnTx/>
                <a:uFillTx/>
                <a:latin typeface="Courier New" panose="02070309020205020404" pitchFamily="49" charset="0"/>
                <a:cs typeface="Courier New" panose="02070309020205020404" pitchFamily="49" charset="0"/>
              </a:rPr>
              <a:t>SD</a:t>
            </a:r>
            <a:r>
              <a:rPr kumimoji="0" lang="en-US" sz="2000" b="0" i="0" u="none" strike="noStrike" kern="1200" cap="none" spc="0" normalizeH="0" noProof="0" dirty="0" smtClean="0">
                <a:ln>
                  <a:noFill/>
                </a:ln>
                <a:solidFill>
                  <a:schemeClr val="tx1"/>
                </a:solidFill>
                <a:effectLst/>
                <a:uLnTx/>
                <a:uFillTx/>
                <a:cs typeface="Times New Roman" pitchFamily="18" charset="0"/>
              </a:rPr>
              <a:t> (already in your library).</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000" dirty="0" smtClean="0">
                <a:cs typeface="Times New Roman" pitchFamily="18" charset="0"/>
              </a:rPr>
              <a:t>Put a SD card into your SD card shield.</a:t>
            </a:r>
            <a:endParaRPr kumimoji="0" lang="en-US" sz="2000" b="0" i="0" u="none" strike="noStrike" kern="1200" cap="none" spc="0" normalizeH="0" noProof="0" dirty="0" smtClean="0">
              <a:ln>
                <a:noFill/>
              </a:ln>
              <a:solidFill>
                <a:schemeClr val="tx1"/>
              </a:solidFill>
              <a:effectLst/>
              <a:uLnTx/>
              <a:uFillTx/>
              <a:cs typeface="Times New Roman" pitchFamily="18" charset="0"/>
            </a:endParaRPr>
          </a:p>
          <a:p>
            <a:pPr marL="274320" lvl="0" indent="-274320">
              <a:spcBef>
                <a:spcPct val="20000"/>
              </a:spcBef>
              <a:buClr>
                <a:schemeClr val="accent3"/>
              </a:buClr>
              <a:buSzPct val="95000"/>
              <a:buFont typeface="Wingdings 2"/>
              <a:buChar char=""/>
              <a:defRPr/>
            </a:pPr>
            <a:r>
              <a:rPr kumimoji="0" lang="en-US" sz="2000" b="0" i="0" u="none" strike="noStrike" kern="1200" cap="none" spc="0" normalizeH="0" baseline="0" noProof="0" dirty="0" smtClean="0">
                <a:ln>
                  <a:noFill/>
                </a:ln>
                <a:solidFill>
                  <a:schemeClr val="tx1"/>
                </a:solidFill>
                <a:effectLst/>
                <a:uLnTx/>
                <a:uFillTx/>
                <a:cs typeface="Times New Roman" pitchFamily="18" charset="0"/>
              </a:rPr>
              <a:t>Plug in the </a:t>
            </a:r>
            <a:r>
              <a:rPr kumimoji="0" lang="en-US" sz="2000" b="0" i="0" u="none" strike="noStrike" kern="1200" cap="none" spc="0" normalizeH="0" baseline="0" noProof="0" dirty="0" err="1" smtClean="0">
                <a:ln>
                  <a:noFill/>
                </a:ln>
                <a:solidFill>
                  <a:schemeClr val="tx1"/>
                </a:solidFill>
                <a:effectLst/>
                <a:uLnTx/>
                <a:uFillTx/>
                <a:cs typeface="Times New Roman" pitchFamily="18" charset="0"/>
              </a:rPr>
              <a:t>Arduino</a:t>
            </a:r>
            <a:r>
              <a:rPr kumimoji="0" lang="en-US" sz="2000" b="0" i="0" u="none" strike="noStrike" kern="1200" cap="none" spc="0" normalizeH="0" baseline="0" noProof="0" dirty="0" smtClean="0">
                <a:ln>
                  <a:noFill/>
                </a:ln>
                <a:solidFill>
                  <a:schemeClr val="tx1"/>
                </a:solidFill>
                <a:effectLst/>
                <a:uLnTx/>
                <a:uFillTx/>
                <a:cs typeface="Times New Roman" pitchFamily="18" charset="0"/>
              </a:rPr>
              <a:t> Uno and load the sketch </a:t>
            </a:r>
            <a:r>
              <a:rPr lang="en-US" sz="2000" dirty="0" smtClean="0">
                <a:latin typeface="Courier New" panose="02070309020205020404" pitchFamily="49" charset="0"/>
                <a:cs typeface="Courier New" panose="02070309020205020404" pitchFamily="49" charset="0"/>
              </a:rPr>
              <a:t>SD_RTC_2_</a:t>
            </a:r>
            <a:r>
              <a:rPr kumimoji="0" lang="en-US" sz="2000" b="0" i="0" u="none" strike="noStrike" kern="1200" cap="none" spc="0" normalizeH="0" baseline="0" noProof="0" dirty="0" err="1" smtClean="0">
                <a:ln>
                  <a:noFill/>
                </a:ln>
                <a:solidFill>
                  <a:schemeClr val="tx1"/>
                </a:solidFill>
                <a:effectLst/>
                <a:uLnTx/>
                <a:uFillTx/>
                <a:latin typeface="Courier New" panose="02070309020205020404" pitchFamily="49" charset="0"/>
                <a:cs typeface="Courier New" panose="02070309020205020404" pitchFamily="49" charset="0"/>
              </a:rPr>
              <a:t>Digital_Temp</a:t>
            </a:r>
            <a:r>
              <a:rPr lang="en-US" sz="2000" dirty="0" smtClean="0">
                <a:cs typeface="Times New Roman" pitchFamily="18" charset="0"/>
              </a:rPr>
              <a:t> which will determine the sensor names, poll them, write the results to both the screen and to the SD card (after opening a file), then repeat.</a:t>
            </a:r>
            <a:endParaRPr kumimoji="0" lang="en-US" sz="2000" b="0" i="0" u="none" strike="noStrike" kern="1200" cap="none" spc="0" normalizeH="0" baseline="0" noProof="0" dirty="0" smtClean="0">
              <a:ln>
                <a:noFill/>
              </a:ln>
              <a:solidFill>
                <a:schemeClr val="tx1"/>
              </a:solidFill>
              <a:effectLst/>
              <a:uLnTx/>
              <a:uFillTx/>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cs typeface="Times New Roman" pitchFamily="18" charset="0"/>
              </a:rPr>
              <a:t>Study the code (it might be long!); run it (open serial monitor); test (including removing the SD card and reading the</a:t>
            </a:r>
            <a:r>
              <a:rPr kumimoji="0" lang="en-US" sz="2000" b="0" i="0" u="none" strike="noStrike" kern="1200" cap="none" spc="0" normalizeH="0" noProof="0" dirty="0" smtClean="0">
                <a:ln>
                  <a:noFill/>
                </a:ln>
                <a:solidFill>
                  <a:schemeClr val="tx1"/>
                </a:solidFill>
                <a:effectLst/>
                <a:uLnTx/>
                <a:uFillTx/>
                <a:cs typeface="Times New Roman" pitchFamily="18" charset="0"/>
              </a:rPr>
              <a:t> data </a:t>
            </a:r>
            <a:r>
              <a:rPr lang="en-US" sz="2000" dirty="0" smtClean="0">
                <a:cs typeface="Times New Roman" pitchFamily="18" charset="0"/>
              </a:rPr>
              <a:t>directly on your computer</a:t>
            </a:r>
            <a:r>
              <a:rPr kumimoji="0" lang="en-US" sz="2000" b="0" i="0" u="none" strike="noStrike" kern="1200" cap="none" spc="0" normalizeH="0" noProof="0" dirty="0" smtClean="0">
                <a:ln>
                  <a:noFill/>
                </a:ln>
                <a:solidFill>
                  <a:schemeClr val="tx1"/>
                </a:solidFill>
                <a:effectLst/>
                <a:uLnTx/>
                <a:uFillTx/>
                <a:cs typeface="Times New Roman" pitchFamily="18" charset="0"/>
              </a:rPr>
              <a:t>)</a:t>
            </a:r>
            <a:r>
              <a:rPr lang="en-US" sz="2000" noProof="0" dirty="0" smtClean="0">
                <a:cs typeface="Times New Roman" pitchFamily="18" charset="0"/>
              </a:rPr>
              <a:t>.  D</a:t>
            </a:r>
            <a:r>
              <a:rPr kumimoji="0" lang="en-US" sz="2000" b="0" i="0" u="none" strike="noStrike" kern="1200" cap="none" spc="0" normalizeH="0" baseline="0" noProof="0" dirty="0" smtClean="0">
                <a:ln>
                  <a:noFill/>
                </a:ln>
                <a:solidFill>
                  <a:schemeClr val="tx1"/>
                </a:solidFill>
                <a:effectLst/>
                <a:uLnTx/>
                <a:uFillTx/>
                <a:cs typeface="Times New Roman" pitchFamily="18" charset="0"/>
              </a:rPr>
              <a:t>iscuss the utility of</a:t>
            </a:r>
            <a:r>
              <a:rPr kumimoji="0" lang="en-US" sz="2000" b="0" i="0" u="none" strike="noStrike" kern="1200" cap="none" spc="0" normalizeH="0" noProof="0" dirty="0" smtClean="0">
                <a:ln>
                  <a:noFill/>
                </a:ln>
                <a:solidFill>
                  <a:schemeClr val="tx1"/>
                </a:solidFill>
                <a:effectLst/>
                <a:uLnTx/>
                <a:uFillTx/>
                <a:cs typeface="Times New Roman" pitchFamily="18" charset="0"/>
              </a:rPr>
              <a:t> saving data this way; discuss the utility of having</a:t>
            </a:r>
            <a:r>
              <a:rPr kumimoji="0" lang="en-US" sz="2000" b="0" i="0" u="none" strike="noStrike" kern="1200" cap="none" spc="0" normalizeH="0" baseline="0" noProof="0" dirty="0" smtClean="0">
                <a:ln>
                  <a:noFill/>
                </a:ln>
                <a:solidFill>
                  <a:schemeClr val="tx1"/>
                </a:solidFill>
                <a:effectLst/>
                <a:uLnTx/>
                <a:uFillTx/>
                <a:cs typeface="Times New Roman" pitchFamily="18" charset="0"/>
              </a:rPr>
              <a:t> “off-board” sensors.</a:t>
            </a:r>
            <a:r>
              <a:rPr kumimoji="0" lang="en-US" sz="2000" b="0" i="0" u="none" strike="noStrike" kern="1200" cap="none" spc="0" normalizeH="0" noProof="0" dirty="0" smtClean="0">
                <a:ln>
                  <a:noFill/>
                </a:ln>
                <a:solidFill>
                  <a:schemeClr val="tx1"/>
                </a:solidFill>
                <a:effectLst/>
                <a:uLnTx/>
                <a:uFillTx/>
                <a:cs typeface="Times New Roman" pitchFamily="18" charset="0"/>
              </a:rPr>
              <a:t>  Note: cable length can impact analog sensor data readings so always minimize cable lengths and use digital sensors when off-board (if possible).</a:t>
            </a:r>
            <a:endParaRPr kumimoji="0" lang="en-US" sz="2000" b="0" i="0" u="none" strike="noStrike" kern="1200" cap="none" spc="0" normalizeH="0" baseline="0" noProof="0" dirty="0" smtClean="0">
              <a:ln>
                <a:noFill/>
              </a:ln>
              <a:solidFill>
                <a:schemeClr val="tx1"/>
              </a:solidFill>
              <a:effectLst/>
              <a:uLnTx/>
              <a:uFillTx/>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2438400"/>
          </a:xfrm>
        </p:spPr>
        <p:txBody>
          <a:bodyPr>
            <a:normAutofit fontScale="90000"/>
          </a:bodyPr>
          <a:lstStyle/>
          <a:p>
            <a:r>
              <a:rPr lang="en-US" sz="4000" dirty="0" smtClean="0"/>
              <a:t>Wiring for two digital temperature sensors</a:t>
            </a:r>
            <a:br>
              <a:rPr lang="en-US" sz="4000" dirty="0" smtClean="0"/>
            </a:br>
            <a:r>
              <a:rPr lang="en-US" sz="2200" dirty="0" smtClean="0">
                <a:solidFill>
                  <a:schemeClr val="tx1"/>
                </a:solidFill>
                <a:latin typeface="+mn-lt"/>
                <a:cs typeface="Times New Roman" pitchFamily="18" charset="0"/>
              </a:rPr>
              <a:t>(Not shown – the tiny breadboard is actually mounted on a </a:t>
            </a:r>
            <a:r>
              <a:rPr lang="en-US" sz="2200" dirty="0" err="1" smtClean="0">
                <a:solidFill>
                  <a:schemeClr val="tx1"/>
                </a:solidFill>
                <a:latin typeface="+mn-lt"/>
                <a:cs typeface="Times New Roman" pitchFamily="18" charset="0"/>
              </a:rPr>
              <a:t>protoshield</a:t>
            </a:r>
            <a:r>
              <a:rPr lang="en-US" sz="2200" dirty="0" smtClean="0">
                <a:solidFill>
                  <a:schemeClr val="tx1"/>
                </a:solidFill>
                <a:latin typeface="+mn-lt"/>
                <a:cs typeface="Times New Roman" pitchFamily="18" charset="0"/>
              </a:rPr>
              <a:t> on top of the Arduino Uno; also has an RTC (perhaps put that on the upper left side of the breadboard).</a:t>
            </a:r>
            <a:r>
              <a:rPr lang="en-US" sz="2200" dirty="0">
                <a:solidFill>
                  <a:schemeClr val="tx1"/>
                </a:solidFill>
                <a:latin typeface="+mn-lt"/>
                <a:cs typeface="Times New Roman" pitchFamily="18" charset="0"/>
              </a:rPr>
              <a:t> </a:t>
            </a:r>
            <a:r>
              <a:rPr lang="en-US" sz="2200" dirty="0">
                <a:solidFill>
                  <a:schemeClr val="tx1"/>
                </a:solidFill>
                <a:latin typeface="+mn-lt"/>
                <a:cs typeface="Times New Roman" pitchFamily="18" charset="0"/>
              </a:rPr>
              <a:t> </a:t>
            </a:r>
            <a:r>
              <a:rPr lang="en-US" sz="2200" dirty="0" smtClean="0">
                <a:solidFill>
                  <a:schemeClr val="tx1"/>
                </a:solidFill>
                <a:latin typeface="+mn-lt"/>
                <a:cs typeface="Times New Roman" pitchFamily="18" charset="0"/>
              </a:rPr>
              <a:t>Abide </a:t>
            </a:r>
            <a:r>
              <a:rPr lang="en-US" sz="2200" dirty="0" smtClean="0">
                <a:solidFill>
                  <a:schemeClr val="tx1"/>
                </a:solidFill>
                <a:latin typeface="+mn-lt"/>
                <a:cs typeface="Times New Roman" pitchFamily="18" charset="0"/>
              </a:rPr>
              <a:t>by this color convention: red is power, black is ground, green is data.</a:t>
            </a:r>
            <a:endParaRPr lang="en-US" sz="2200" dirty="0">
              <a:solidFill>
                <a:schemeClr val="tx1"/>
              </a:solidFill>
              <a:latin typeface="+mn-lt"/>
              <a:cs typeface="Times New Roman" pitchFamily="18" charset="0"/>
            </a:endParaRPr>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1" t="23882" r="28079" b="16307"/>
          <a:stretch/>
        </p:blipFill>
        <p:spPr bwMode="auto">
          <a:xfrm>
            <a:off x="838200" y="2194560"/>
            <a:ext cx="7378746"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8244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3103563" cy="1676400"/>
          </a:xfrm>
        </p:spPr>
        <p:txBody>
          <a:bodyPr>
            <a:normAutofit/>
          </a:bodyPr>
          <a:lstStyle/>
          <a:p>
            <a:r>
              <a:rPr lang="en-US" dirty="0" smtClean="0"/>
              <a:t>Project Example: </a:t>
            </a:r>
            <a:br>
              <a:rPr lang="en-US" dirty="0" smtClean="0"/>
            </a:br>
            <a:r>
              <a:rPr lang="en-US" dirty="0" smtClean="0"/>
              <a:t>X-Boom</a:t>
            </a:r>
            <a:endParaRPr lang="en-US" dirty="0"/>
          </a:p>
        </p:txBody>
      </p:sp>
      <p:sp>
        <p:nvSpPr>
          <p:cNvPr id="9" name="Text Placeholder 8"/>
          <p:cNvSpPr>
            <a:spLocks noGrp="1"/>
          </p:cNvSpPr>
          <p:nvPr>
            <p:ph type="body" idx="1"/>
          </p:nvPr>
        </p:nvSpPr>
        <p:spPr>
          <a:xfrm>
            <a:off x="4514850" y="762000"/>
            <a:ext cx="4629150" cy="4873624"/>
          </a:xfrm>
        </p:spPr>
        <p:txBody>
          <a:bodyPr/>
          <a:lstStyle/>
          <a:p>
            <a:pPr>
              <a:buFont typeface="Arial" pitchFamily="34" charset="0"/>
              <a:buChar char="•"/>
            </a:pPr>
            <a:r>
              <a:rPr lang="en-US" dirty="0" smtClean="0"/>
              <a:t> Measures </a:t>
            </a:r>
            <a:r>
              <a:rPr lang="en-US" dirty="0" smtClean="0"/>
              <a:t>thermal wake of balloon</a:t>
            </a:r>
          </a:p>
          <a:p>
            <a:pPr>
              <a:buFont typeface="Arial" pitchFamily="34" charset="0"/>
              <a:buChar char="•"/>
            </a:pPr>
            <a:r>
              <a:rPr lang="en-US" dirty="0" smtClean="0"/>
              <a:t> Digital </a:t>
            </a:r>
            <a:r>
              <a:rPr lang="en-US" dirty="0"/>
              <a:t>t</a:t>
            </a:r>
            <a:r>
              <a:rPr lang="en-US" dirty="0" smtClean="0"/>
              <a:t>emperature </a:t>
            </a:r>
            <a:r>
              <a:rPr lang="en-US" dirty="0" smtClean="0"/>
              <a:t>sensors along </a:t>
            </a:r>
            <a:r>
              <a:rPr lang="en-US" dirty="0" smtClean="0"/>
              <a:t>4 arms</a:t>
            </a:r>
            <a:endParaRPr lang="en-US" dirty="0" smtClean="0"/>
          </a:p>
          <a:p>
            <a:pPr>
              <a:buFont typeface="Arial" pitchFamily="34" charset="0"/>
              <a:buChar char="•"/>
            </a:pPr>
            <a:r>
              <a:rPr lang="en-US" dirty="0" smtClean="0"/>
              <a:t> 2 </a:t>
            </a:r>
            <a:r>
              <a:rPr lang="en-US" dirty="0" smtClean="0"/>
              <a:t>Arduino </a:t>
            </a:r>
            <a:r>
              <a:rPr lang="en-US" dirty="0" err="1" smtClean="0"/>
              <a:t>Unos</a:t>
            </a:r>
            <a:r>
              <a:rPr lang="en-US" dirty="0" smtClean="0"/>
              <a:t> </a:t>
            </a:r>
            <a:r>
              <a:rPr lang="en-US" dirty="0" smtClean="0"/>
              <a:t>log data from</a:t>
            </a:r>
            <a:r>
              <a:rPr lang="en-US" dirty="0" smtClean="0"/>
              <a:t> </a:t>
            </a:r>
            <a:r>
              <a:rPr lang="en-US" dirty="0" smtClean="0"/>
              <a:t>more than 40 </a:t>
            </a:r>
            <a:r>
              <a:rPr lang="en-US" dirty="0" smtClean="0"/>
              <a:t>digital temperature </a:t>
            </a:r>
            <a:r>
              <a:rPr lang="en-US" dirty="0" smtClean="0"/>
              <a:t>sensors</a:t>
            </a:r>
            <a:r>
              <a:rPr lang="en-US" dirty="0" smtClean="0"/>
              <a:t>!</a:t>
            </a:r>
          </a:p>
          <a:p>
            <a:endParaRPr lang="en-US" dirty="0"/>
          </a:p>
        </p:txBody>
      </p:sp>
      <p:sp>
        <p:nvSpPr>
          <p:cNvPr id="10" name="Text Placeholder 9"/>
          <p:cNvSpPr>
            <a:spLocks noGrp="1"/>
          </p:cNvSpPr>
          <p:nvPr>
            <p:ph type="body" idx="2"/>
          </p:nvPr>
        </p:nvSpPr>
        <p:spPr>
          <a:xfrm>
            <a:off x="609600" y="2057400"/>
            <a:ext cx="3124199" cy="3811588"/>
          </a:xfrm>
        </p:spPr>
        <p:txBody>
          <a:bodyPr/>
          <a:lstStyle/>
          <a:p>
            <a:r>
              <a:rPr lang="en-US" dirty="0" smtClean="0"/>
              <a:t/>
            </a:r>
            <a:br>
              <a:rPr lang="en-US" dirty="0" smtClean="0"/>
            </a:br>
            <a:endParaRPr lang="en-US" dirty="0"/>
          </a:p>
        </p:txBody>
      </p:sp>
      <p:pic>
        <p:nvPicPr>
          <p:cNvPr id="5" name="Shape 107"/>
          <p:cNvPicPr preferRelativeResize="0"/>
          <p:nvPr/>
        </p:nvPicPr>
        <p:blipFill rotWithShape="1">
          <a:blip r:embed="rId2" cstate="print"/>
          <a:srcRect/>
          <a:stretch/>
        </p:blipFill>
        <p:spPr>
          <a:xfrm rot="5400000">
            <a:off x="38099" y="1714501"/>
            <a:ext cx="2438402" cy="2209800"/>
          </a:xfrm>
          <a:prstGeom prst="rect">
            <a:avLst/>
          </a:prstGeom>
        </p:spPr>
      </p:pic>
      <p:pic>
        <p:nvPicPr>
          <p:cNvPr id="6" name="Shape 233"/>
          <p:cNvPicPr preferRelativeResize="0"/>
          <p:nvPr/>
        </p:nvPicPr>
        <p:blipFill>
          <a:blip r:embed="rId3" cstate="print"/>
          <a:stretch>
            <a:fillRect/>
          </a:stretch>
        </p:blipFill>
        <p:spPr>
          <a:xfrm>
            <a:off x="152400" y="4114800"/>
            <a:ext cx="4743450" cy="2381774"/>
          </a:xfrm>
          <a:prstGeom prst="rect">
            <a:avLst/>
          </a:prstGeom>
          <a:noFill/>
          <a:ln>
            <a:noFill/>
          </a:ln>
        </p:spPr>
      </p:pic>
      <p:pic>
        <p:nvPicPr>
          <p:cNvPr id="7" name="Shape 366"/>
          <p:cNvPicPr preferRelativeResize="0"/>
          <p:nvPr/>
        </p:nvPicPr>
        <p:blipFill>
          <a:blip r:embed="rId4" cstate="print"/>
          <a:srcRect l="35198" b="4226"/>
          <a:stretch>
            <a:fillRect/>
          </a:stretch>
        </p:blipFill>
        <p:spPr>
          <a:xfrm>
            <a:off x="2819400" y="533400"/>
            <a:ext cx="1752599" cy="3453675"/>
          </a:xfrm>
          <a:prstGeom prst="rect">
            <a:avLst/>
          </a:prstGeom>
          <a:noFill/>
          <a:ln>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t>Activity 13 – GPS, external power</a:t>
            </a:r>
            <a:endParaRPr lang="en-US" sz="3600" dirty="0"/>
          </a:p>
        </p:txBody>
      </p:sp>
      <p:sp>
        <p:nvSpPr>
          <p:cNvPr id="3" name="Content Placeholder 2"/>
          <p:cNvSpPr>
            <a:spLocks noGrp="1"/>
          </p:cNvSpPr>
          <p:nvPr>
            <p:ph type="body" idx="1"/>
          </p:nvPr>
        </p:nvSpPr>
        <p:spPr>
          <a:xfrm>
            <a:off x="0" y="1143000"/>
            <a:ext cx="9144000" cy="5029200"/>
          </a:xfrm>
        </p:spPr>
        <p:txBody>
          <a:bodyPr>
            <a:normAutofit lnSpcReduction="10000"/>
          </a:bodyPr>
          <a:lstStyle/>
          <a:p>
            <a:pPr>
              <a:spcBef>
                <a:spcPts val="0"/>
              </a:spcBef>
            </a:pPr>
            <a:r>
              <a:rPr lang="en-US" sz="2000" dirty="0" smtClean="0">
                <a:latin typeface="+mn-lt"/>
                <a:cs typeface="Times New Roman" pitchFamily="18" charset="0"/>
              </a:rPr>
              <a:t>With the </a:t>
            </a:r>
            <a:r>
              <a:rPr lang="en-US" sz="2000" dirty="0" err="1" smtClean="0">
                <a:latin typeface="+mn-lt"/>
                <a:cs typeface="Times New Roman" pitchFamily="18" charset="0"/>
              </a:rPr>
              <a:t>Arduino</a:t>
            </a:r>
            <a:r>
              <a:rPr lang="en-US" sz="2000" dirty="0" smtClean="0">
                <a:latin typeface="+mn-lt"/>
                <a:cs typeface="Times New Roman" pitchFamily="18" charset="0"/>
              </a:rPr>
              <a:t> unplugged, add the GPS module (to the upper right hand corner of your breadboard) using the table on the next slide.</a:t>
            </a:r>
          </a:p>
          <a:p>
            <a:pPr lvl="0">
              <a:defRPr/>
            </a:pPr>
            <a:r>
              <a:rPr lang="en-US" sz="2000" dirty="0" smtClean="0">
                <a:latin typeface="+mn-lt"/>
                <a:cs typeface="Times New Roman" pitchFamily="18" charset="0"/>
              </a:rPr>
              <a:t>Place </a:t>
            </a:r>
            <a:r>
              <a:rPr lang="en-US" sz="2000" dirty="0" err="1" smtClean="0">
                <a:latin typeface="Courier New" panose="02070309020205020404" pitchFamily="49" charset="0"/>
                <a:cs typeface="Courier New" panose="02070309020205020404" pitchFamily="49" charset="0"/>
              </a:rPr>
              <a:t>TinyGPS</a:t>
            </a:r>
            <a:r>
              <a:rPr lang="en-US" sz="2000" dirty="0" smtClean="0">
                <a:latin typeface="+mn-lt"/>
                <a:cs typeface="Times New Roman" pitchFamily="18" charset="0"/>
              </a:rPr>
              <a:t> into your </a:t>
            </a:r>
            <a:r>
              <a:rPr lang="en-US" sz="2000" dirty="0" err="1" smtClean="0">
                <a:latin typeface="+mn-lt"/>
                <a:cs typeface="Times New Roman" pitchFamily="18" charset="0"/>
              </a:rPr>
              <a:t>Arduino</a:t>
            </a:r>
            <a:r>
              <a:rPr lang="en-US" sz="2000" dirty="0" smtClean="0">
                <a:latin typeface="+mn-lt"/>
                <a:cs typeface="Times New Roman" pitchFamily="18" charset="0"/>
              </a:rPr>
              <a:t> library.  This activity also uses </a:t>
            </a:r>
            <a:r>
              <a:rPr lang="en-US" sz="2000" dirty="0" smtClean="0">
                <a:latin typeface="Courier New" panose="02070309020205020404" pitchFamily="49" charset="0"/>
                <a:cs typeface="Courier New" panose="02070309020205020404" pitchFamily="49" charset="0"/>
              </a:rPr>
              <a:t>SD</a:t>
            </a:r>
            <a:r>
              <a:rPr lang="en-US" sz="2000" dirty="0" smtClean="0">
                <a:latin typeface="+mn-lt"/>
                <a:cs typeface="Times New Roman" pitchFamily="18" charset="0"/>
              </a:rPr>
              <a:t>, </a:t>
            </a:r>
            <a:r>
              <a:rPr lang="en-US" sz="2000" dirty="0" smtClean="0">
                <a:latin typeface="Courier New" panose="02070309020205020404" pitchFamily="49" charset="0"/>
                <a:cs typeface="Courier New" panose="02070309020205020404" pitchFamily="49" charset="0"/>
              </a:rPr>
              <a:t>SPI</a:t>
            </a:r>
            <a:r>
              <a:rPr lang="en-US" sz="2000" dirty="0" smtClean="0">
                <a:latin typeface="+mn-lt"/>
                <a:cs typeface="Times New Roman" pitchFamily="18" charset="0"/>
              </a:rPr>
              <a:t>, and </a:t>
            </a:r>
            <a:r>
              <a:rPr lang="en-US" sz="2000" dirty="0" err="1" smtClean="0">
                <a:latin typeface="Courier New" panose="02070309020205020404" pitchFamily="49" charset="0"/>
                <a:cs typeface="Courier New" panose="02070309020205020404" pitchFamily="49" charset="0"/>
              </a:rPr>
              <a:t>SoftwareSerial</a:t>
            </a:r>
            <a:r>
              <a:rPr lang="en-US" sz="2000" dirty="0" smtClean="0">
                <a:latin typeface="+mn-lt"/>
                <a:cs typeface="Times New Roman" pitchFamily="18" charset="0"/>
              </a:rPr>
              <a:t> (already in your library).</a:t>
            </a:r>
          </a:p>
          <a:p>
            <a:pPr>
              <a:spcBef>
                <a:spcPts val="0"/>
              </a:spcBef>
            </a:pPr>
            <a:r>
              <a:rPr lang="en-US" sz="2000" dirty="0" smtClean="0">
                <a:latin typeface="+mn-lt"/>
                <a:cs typeface="Times New Roman" pitchFamily="18" charset="0"/>
              </a:rPr>
              <a:t>Plug in the USB cable and load the sketch </a:t>
            </a:r>
            <a:r>
              <a:rPr lang="en-US" sz="2000" dirty="0" err="1" smtClean="0">
                <a:latin typeface="Courier New" panose="02070309020205020404" pitchFamily="49" charset="0"/>
                <a:cs typeface="Courier New" panose="02070309020205020404" pitchFamily="49" charset="0"/>
              </a:rPr>
              <a:t>GPS_on_SD</a:t>
            </a:r>
            <a:r>
              <a:rPr lang="en-US" sz="2000" dirty="0" smtClean="0">
                <a:latin typeface="+mn-lt"/>
                <a:cs typeface="Times New Roman" pitchFamily="18" charset="0"/>
              </a:rPr>
              <a:t>.  Upload the sketch to the </a:t>
            </a:r>
            <a:r>
              <a:rPr lang="en-US" sz="2000" dirty="0" err="1" smtClean="0">
                <a:latin typeface="+mn-lt"/>
                <a:cs typeface="Times New Roman" pitchFamily="18" charset="0"/>
              </a:rPr>
              <a:t>Arduino</a:t>
            </a:r>
            <a:r>
              <a:rPr lang="en-US" sz="2000" dirty="0" smtClean="0">
                <a:latin typeface="+mn-lt"/>
                <a:cs typeface="Times New Roman" pitchFamily="18" charset="0"/>
              </a:rPr>
              <a:t> Uno.  Open the serial monitor and watch it run.  The GPS probably won’t get a </a:t>
            </a:r>
            <a:r>
              <a:rPr lang="en-US" sz="2000" dirty="0" smtClean="0">
                <a:latin typeface="+mn-lt"/>
                <a:cs typeface="Times New Roman" pitchFamily="18" charset="0"/>
              </a:rPr>
              <a:t>lock indoors </a:t>
            </a:r>
            <a:r>
              <a:rPr lang="en-US" sz="2000" dirty="0" smtClean="0">
                <a:latin typeface="+mn-lt"/>
                <a:cs typeface="Times New Roman" pitchFamily="18" charset="0"/>
              </a:rPr>
              <a:t>so the data </a:t>
            </a:r>
            <a:r>
              <a:rPr lang="en-US" sz="2000" dirty="0" smtClean="0">
                <a:latin typeface="+mn-lt"/>
                <a:cs typeface="Times New Roman" pitchFamily="18" charset="0"/>
              </a:rPr>
              <a:t>might</a:t>
            </a:r>
            <a:r>
              <a:rPr lang="en-US" sz="2000" dirty="0" smtClean="0">
                <a:latin typeface="+mn-lt"/>
                <a:cs typeface="Times New Roman" pitchFamily="18" charset="0"/>
              </a:rPr>
              <a:t> </a:t>
            </a:r>
            <a:r>
              <a:rPr lang="en-US" sz="2000" dirty="0" smtClean="0">
                <a:latin typeface="+mn-lt"/>
                <a:cs typeface="Times New Roman" pitchFamily="18" charset="0"/>
              </a:rPr>
              <a:t>be uninteresting.</a:t>
            </a:r>
          </a:p>
          <a:p>
            <a:pPr>
              <a:spcBef>
                <a:spcPts val="0"/>
              </a:spcBef>
            </a:pPr>
            <a:r>
              <a:rPr lang="en-US" sz="2000" dirty="0" smtClean="0">
                <a:latin typeface="+mn-lt"/>
                <a:cs typeface="Times New Roman" pitchFamily="18" charset="0"/>
              </a:rPr>
              <a:t>Unplug the USB cable (AKA the programming cable).  Power the </a:t>
            </a:r>
            <a:r>
              <a:rPr lang="en-US" sz="2000" dirty="0" err="1" smtClean="0">
                <a:latin typeface="+mn-lt"/>
                <a:cs typeface="Times New Roman" pitchFamily="18" charset="0"/>
              </a:rPr>
              <a:t>Arduino</a:t>
            </a:r>
            <a:r>
              <a:rPr lang="en-US" sz="2000" dirty="0" smtClean="0">
                <a:latin typeface="+mn-lt"/>
                <a:cs typeface="Times New Roman" pitchFamily="18" charset="0"/>
              </a:rPr>
              <a:t> Uno using a 9-volt battery through the power jack instead.  You can now run sketches independently from the laptop (but no more serial monitoring!).  This mode of operating is critical for applications like ballooning and rocketry.</a:t>
            </a:r>
          </a:p>
          <a:p>
            <a:pPr>
              <a:spcBef>
                <a:spcPts val="0"/>
              </a:spcBef>
            </a:pPr>
            <a:r>
              <a:rPr lang="en-US" sz="2000" dirty="0" smtClean="0">
                <a:latin typeface="+mn-lt"/>
                <a:cs typeface="Times New Roman" pitchFamily="18" charset="0"/>
              </a:rPr>
              <a:t>The LED on the GPS gives its lock status.  Fast blink means “not locked”; slow blink means locked.  You are unlikely to get it to lock indoors so take the package outside until it gets a lock then walk around a bit to collect some </a:t>
            </a:r>
            <a:r>
              <a:rPr lang="en-US" sz="2000" dirty="0" smtClean="0">
                <a:latin typeface="+mn-lt"/>
                <a:cs typeface="Times New Roman" pitchFamily="18" charset="0"/>
              </a:rPr>
              <a:t>position</a:t>
            </a:r>
            <a:r>
              <a:rPr lang="en-US" sz="2000" dirty="0" smtClean="0">
                <a:latin typeface="+mn-lt"/>
                <a:cs typeface="Times New Roman" pitchFamily="18" charset="0"/>
              </a:rPr>
              <a:t> </a:t>
            </a:r>
            <a:r>
              <a:rPr lang="en-US" sz="2000" dirty="0" smtClean="0">
                <a:latin typeface="+mn-lt"/>
                <a:cs typeface="Times New Roman" pitchFamily="18" charset="0"/>
              </a:rPr>
              <a:t>data.  Come back in and look at the GPS data that was logged to the micro-SD </a:t>
            </a:r>
            <a:r>
              <a:rPr lang="en-US" sz="2000" dirty="0" smtClean="0">
                <a:latin typeface="+mn-lt"/>
                <a:cs typeface="Times New Roman" pitchFamily="18" charset="0"/>
              </a:rPr>
              <a:t>card (raw and also on Goggle Earth).</a:t>
            </a:r>
            <a:endParaRPr lang="en-US" sz="2000" dirty="0" smtClean="0">
              <a:latin typeface="+mn-lt"/>
              <a:cs typeface="Times New Roman" pitchFamily="18" charset="0"/>
            </a:endParaRPr>
          </a:p>
        </p:txBody>
      </p:sp>
    </p:spTree>
    <p:extLst>
      <p:ext uri="{BB962C8B-B14F-4D97-AF65-F5344CB8AC3E}">
        <p14:creationId xmlns:p14="http://schemas.microsoft.com/office/powerpoint/2010/main" val="25578817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dirty="0" err="1" smtClean="0"/>
              <a:t>Adafruit</a:t>
            </a:r>
            <a:r>
              <a:rPr lang="en-US" sz="3600" dirty="0" smtClean="0"/>
              <a:t> Ultimate GPS Breakout</a:t>
            </a:r>
            <a:endParaRPr lang="en-US" sz="36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16593276"/>
              </p:ext>
            </p:extLst>
          </p:nvPr>
        </p:nvGraphicFramePr>
        <p:xfrm>
          <a:off x="381000" y="1600200"/>
          <a:ext cx="8229600" cy="38557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Pin</a:t>
                      </a:r>
                      <a:endParaRPr lang="en-US" dirty="0"/>
                    </a:p>
                  </a:txBody>
                  <a:tcPr/>
                </a:tc>
                <a:tc>
                  <a:txBody>
                    <a:bodyPr/>
                    <a:lstStyle/>
                    <a:p>
                      <a:r>
                        <a:rPr lang="en-US" dirty="0" smtClean="0"/>
                        <a:t>Function</a:t>
                      </a:r>
                      <a:endParaRPr lang="en-US" dirty="0"/>
                    </a:p>
                  </a:txBody>
                  <a:tcPr/>
                </a:tc>
                <a:tc>
                  <a:txBody>
                    <a:bodyPr/>
                    <a:lstStyle/>
                    <a:p>
                      <a:r>
                        <a:rPr lang="en-US" dirty="0" smtClean="0"/>
                        <a:t>Attached To</a:t>
                      </a:r>
                      <a:endParaRPr lang="en-US" dirty="0"/>
                    </a:p>
                  </a:txBody>
                  <a:tcPr/>
                </a:tc>
              </a:tr>
              <a:tr h="370840">
                <a:tc>
                  <a:txBody>
                    <a:bodyPr/>
                    <a:lstStyle/>
                    <a:p>
                      <a:r>
                        <a:rPr lang="en-US" dirty="0" smtClean="0">
                          <a:latin typeface="Times New Roman" pitchFamily="18" charset="0"/>
                          <a:cs typeface="Times New Roman" pitchFamily="18" charset="0"/>
                        </a:rPr>
                        <a:t>3.3V</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Provides</a:t>
                      </a:r>
                      <a:r>
                        <a:rPr lang="en-US" baseline="0" dirty="0" smtClean="0">
                          <a:latin typeface="Times New Roman" pitchFamily="18" charset="0"/>
                          <a:cs typeface="Times New Roman" pitchFamily="18" charset="0"/>
                        </a:rPr>
                        <a:t> a 3.3V Output</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Not</a:t>
                      </a:r>
                      <a:r>
                        <a:rPr lang="en-US" baseline="0" dirty="0" smtClean="0">
                          <a:latin typeface="Times New Roman" pitchFamily="18" charset="0"/>
                          <a:cs typeface="Times New Roman" pitchFamily="18" charset="0"/>
                        </a:rPr>
                        <a:t> connected</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EN</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Enables Sleep Mode</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Not</a:t>
                      </a:r>
                      <a:r>
                        <a:rPr lang="en-US" baseline="0" dirty="0" smtClean="0">
                          <a:latin typeface="Times New Roman" pitchFamily="18" charset="0"/>
                          <a:cs typeface="Times New Roman" pitchFamily="18" charset="0"/>
                        </a:rPr>
                        <a:t> connected</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VBAT</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Allows battery</a:t>
                      </a:r>
                      <a:r>
                        <a:rPr lang="en-US" baseline="0" dirty="0" smtClean="0">
                          <a:latin typeface="Times New Roman" pitchFamily="18" charset="0"/>
                          <a:cs typeface="Times New Roman" pitchFamily="18" charset="0"/>
                        </a:rPr>
                        <a:t> input for RTC</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Not</a:t>
                      </a:r>
                      <a:r>
                        <a:rPr lang="en-US" baseline="0" dirty="0" smtClean="0">
                          <a:latin typeface="Times New Roman" pitchFamily="18" charset="0"/>
                          <a:cs typeface="Times New Roman" pitchFamily="18" charset="0"/>
                        </a:rPr>
                        <a:t> connected</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FIX</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Output</a:t>
                      </a:r>
                      <a:r>
                        <a:rPr lang="en-US" baseline="0" dirty="0" smtClean="0">
                          <a:latin typeface="Times New Roman" pitchFamily="18" charset="0"/>
                          <a:cs typeface="Times New Roman" pitchFamily="18" charset="0"/>
                        </a:rPr>
                        <a:t> at same time as fix LED</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Not</a:t>
                      </a:r>
                      <a:r>
                        <a:rPr lang="en-US" baseline="0" dirty="0" smtClean="0">
                          <a:latin typeface="Times New Roman" pitchFamily="18" charset="0"/>
                          <a:cs typeface="Times New Roman" pitchFamily="18" charset="0"/>
                        </a:rPr>
                        <a:t> connected (May want to connect depending on your project)</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TX</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Transmit</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D5</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RX</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Receive</a:t>
                      </a:r>
                      <a:endParaRPr lang="en-US" dirty="0">
                        <a:latin typeface="Times New Roman" pitchFamily="18" charset="0"/>
                        <a:cs typeface="Times New Roman" pitchFamily="18" charset="0"/>
                      </a:endParaRPr>
                    </a:p>
                  </a:txBody>
                  <a:tcPr/>
                </a:tc>
                <a:tc>
                  <a:txBody>
                    <a:bodyPr/>
                    <a:lstStyle/>
                    <a:p>
                      <a:r>
                        <a:rPr lang="en-US" smtClean="0">
                          <a:latin typeface="Times New Roman" pitchFamily="18" charset="0"/>
                          <a:cs typeface="Times New Roman" pitchFamily="18" charset="0"/>
                        </a:rPr>
                        <a:t>D6</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GND</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Ground</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GND</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VIN</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5V Power</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5V</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PPS</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Pulse</a:t>
                      </a:r>
                      <a:r>
                        <a:rPr lang="en-US" baseline="0" dirty="0" smtClean="0">
                          <a:latin typeface="Times New Roman" pitchFamily="18" charset="0"/>
                          <a:cs typeface="Times New Roman" pitchFamily="18" charset="0"/>
                        </a:rPr>
                        <a:t> per second output</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Not</a:t>
                      </a:r>
                      <a:r>
                        <a:rPr lang="en-US" baseline="0" dirty="0" smtClean="0">
                          <a:latin typeface="Times New Roman" pitchFamily="18" charset="0"/>
                          <a:cs typeface="Times New Roman" pitchFamily="18" charset="0"/>
                        </a:rPr>
                        <a:t> connected</a:t>
                      </a:r>
                      <a:endParaRPr lang="en-US"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14: Digital 3 Axis Magnetometer</a:t>
            </a:r>
            <a:endParaRPr lang="en-US" dirty="0"/>
          </a:p>
        </p:txBody>
      </p:sp>
      <p:sp>
        <p:nvSpPr>
          <p:cNvPr id="3" name="Content Placeholder 2"/>
          <p:cNvSpPr>
            <a:spLocks noGrp="1"/>
          </p:cNvSpPr>
          <p:nvPr>
            <p:ph type="body" idx="1"/>
          </p:nvPr>
        </p:nvSpPr>
        <p:spPr>
          <a:xfrm>
            <a:off x="609600" y="1752600"/>
            <a:ext cx="7924800" cy="4267199"/>
          </a:xfrm>
        </p:spPr>
        <p:txBody>
          <a:bodyPr>
            <a:normAutofit fontScale="85000" lnSpcReduction="10000"/>
          </a:bodyPr>
          <a:lstStyle/>
          <a:p>
            <a:pPr>
              <a:spcBef>
                <a:spcPts val="0"/>
              </a:spcBef>
            </a:pPr>
            <a:r>
              <a:rPr lang="en-US" sz="2800" dirty="0" smtClean="0">
                <a:latin typeface="+mn-lt"/>
                <a:cs typeface="Times New Roman" pitchFamily="18" charset="0"/>
              </a:rPr>
              <a:t>With the </a:t>
            </a:r>
            <a:r>
              <a:rPr lang="en-US" sz="2800" dirty="0" err="1" smtClean="0">
                <a:latin typeface="+mn-lt"/>
                <a:cs typeface="Times New Roman" pitchFamily="18" charset="0"/>
              </a:rPr>
              <a:t>Arduino</a:t>
            </a:r>
            <a:r>
              <a:rPr lang="en-US" sz="2800" dirty="0" smtClean="0">
                <a:latin typeface="+mn-lt"/>
                <a:cs typeface="Times New Roman" pitchFamily="18" charset="0"/>
              </a:rPr>
              <a:t> unplugged, add the Digital 3 Axis Magnetometer to your breadboard using the table on the next slide.</a:t>
            </a:r>
          </a:p>
          <a:p>
            <a:pPr>
              <a:spcBef>
                <a:spcPts val="0"/>
              </a:spcBef>
            </a:pPr>
            <a:r>
              <a:rPr lang="en-US" sz="2800" dirty="0" smtClean="0">
                <a:latin typeface="+mn-lt"/>
                <a:cs typeface="Times New Roman" pitchFamily="18" charset="0"/>
              </a:rPr>
              <a:t>Upload the sketch </a:t>
            </a:r>
            <a:r>
              <a:rPr lang="en-US" sz="2800" dirty="0" err="1" smtClean="0">
                <a:latin typeface="Courier New" panose="02070309020205020404" pitchFamily="49" charset="0"/>
                <a:cs typeface="Courier New" panose="02070309020205020404" pitchFamily="49" charset="0"/>
              </a:rPr>
              <a:t>DigitalMAG</a:t>
            </a:r>
            <a:r>
              <a:rPr lang="en-US" sz="2800" dirty="0" smtClean="0">
                <a:latin typeface="+mn-lt"/>
                <a:cs typeface="Times New Roman" pitchFamily="18" charset="0"/>
              </a:rPr>
              <a:t> to the </a:t>
            </a:r>
            <a:r>
              <a:rPr lang="en-US" sz="2800" dirty="0" err="1" smtClean="0">
                <a:latin typeface="+mn-lt"/>
                <a:cs typeface="Times New Roman" pitchFamily="18" charset="0"/>
              </a:rPr>
              <a:t>Arduino</a:t>
            </a:r>
            <a:r>
              <a:rPr lang="en-US" sz="2800" dirty="0" smtClean="0">
                <a:latin typeface="+mn-lt"/>
                <a:cs typeface="Times New Roman" pitchFamily="18" charset="0"/>
              </a:rPr>
              <a:t>.</a:t>
            </a:r>
          </a:p>
          <a:p>
            <a:pPr lvl="1">
              <a:spcBef>
                <a:spcPts val="0"/>
              </a:spcBef>
            </a:pPr>
            <a:r>
              <a:rPr lang="en-US" dirty="0" smtClean="0">
                <a:latin typeface="+mn-lt"/>
                <a:cs typeface="Times New Roman" pitchFamily="18" charset="0"/>
              </a:rPr>
              <a:t>Note that this uses the </a:t>
            </a:r>
            <a:r>
              <a:rPr lang="en-US" dirty="0">
                <a:latin typeface="Courier New" panose="02070309020205020404" pitchFamily="49" charset="0"/>
                <a:cs typeface="Courier New" panose="02070309020205020404" pitchFamily="49" charset="0"/>
              </a:rPr>
              <a:t>W</a:t>
            </a:r>
            <a:r>
              <a:rPr lang="en-US" dirty="0" smtClean="0">
                <a:latin typeface="Courier New" panose="02070309020205020404" pitchFamily="49" charset="0"/>
                <a:cs typeface="Courier New" panose="02070309020205020404" pitchFamily="49" charset="0"/>
              </a:rPr>
              <a:t>ire</a:t>
            </a:r>
            <a:r>
              <a:rPr lang="en-US" dirty="0" smtClean="0">
                <a:latin typeface="+mn-lt"/>
                <a:cs typeface="Times New Roman" pitchFamily="18" charset="0"/>
              </a:rPr>
              <a:t> </a:t>
            </a:r>
            <a:r>
              <a:rPr lang="en-US" dirty="0" smtClean="0">
                <a:latin typeface="+mn-lt"/>
                <a:cs typeface="Times New Roman" pitchFamily="18" charset="0"/>
              </a:rPr>
              <a:t>library (this is included when you downloaded the Arduino IDE)</a:t>
            </a:r>
          </a:p>
          <a:p>
            <a:pPr>
              <a:spcBef>
                <a:spcPts val="0"/>
              </a:spcBef>
            </a:pPr>
            <a:r>
              <a:rPr lang="en-US" sz="2800" dirty="0" smtClean="0">
                <a:latin typeface="+mn-lt"/>
                <a:cs typeface="Times New Roman" pitchFamily="18" charset="0"/>
              </a:rPr>
              <a:t>Look at the code, discuss, run, check SD card</a:t>
            </a:r>
          </a:p>
          <a:p>
            <a:pPr>
              <a:spcBef>
                <a:spcPts val="0"/>
              </a:spcBef>
            </a:pPr>
            <a:r>
              <a:rPr lang="en-US" sz="2800" dirty="0" smtClean="0">
                <a:latin typeface="+mn-lt"/>
                <a:cs typeface="Times New Roman" pitchFamily="18" charset="0"/>
              </a:rPr>
              <a:t>The magnetometer can be combined with an accelerometer (and maybe gyros) to make an IMU</a:t>
            </a:r>
          </a:p>
          <a:p>
            <a:pPr lvl="1">
              <a:spcBef>
                <a:spcPts val="0"/>
              </a:spcBef>
            </a:pPr>
            <a:r>
              <a:rPr lang="en-US" dirty="0" smtClean="0">
                <a:latin typeface="+mn-lt"/>
                <a:cs typeface="Times New Roman" pitchFamily="18" charset="0"/>
              </a:rPr>
              <a:t>Not </a:t>
            </a:r>
            <a:r>
              <a:rPr lang="en-US" dirty="0" smtClean="0">
                <a:latin typeface="+mn-lt"/>
                <a:cs typeface="Times New Roman" pitchFamily="18" charset="0"/>
              </a:rPr>
              <a:t>perfect – a </a:t>
            </a:r>
            <a:r>
              <a:rPr lang="en-US" dirty="0" smtClean="0">
                <a:latin typeface="+mn-lt"/>
                <a:cs typeface="Times New Roman" pitchFamily="18" charset="0"/>
              </a:rPr>
              <a:t>magnetometer can be interfered with by magnets, metals, and any electronic device (good IMUs can </a:t>
            </a:r>
            <a:r>
              <a:rPr lang="en-US" dirty="0" smtClean="0">
                <a:latin typeface="+mn-lt"/>
                <a:cs typeface="Times New Roman" pitchFamily="18" charset="0"/>
              </a:rPr>
              <a:t>sometimes account </a:t>
            </a:r>
            <a:r>
              <a:rPr lang="en-US" dirty="0" smtClean="0">
                <a:latin typeface="+mn-lt"/>
                <a:cs typeface="Times New Roman" pitchFamily="18" charset="0"/>
              </a:rPr>
              <a:t>for this</a:t>
            </a:r>
            <a:r>
              <a:rPr lang="en-US" dirty="0" smtClean="0">
                <a:latin typeface="+mn-lt"/>
                <a:cs typeface="Times New Roman" pitchFamily="18" charset="0"/>
              </a:rPr>
              <a:t>).</a:t>
            </a:r>
            <a:endParaRPr lang="en-US" dirty="0" smtClean="0">
              <a:latin typeface="+mn-lt"/>
              <a:cs typeface="Times New Roman" pitchFamily="18" charset="0"/>
            </a:endParaRPr>
          </a:p>
          <a:p>
            <a:pPr>
              <a:spcBef>
                <a:spcPts val="0"/>
              </a:spcBef>
              <a:buNone/>
            </a:pPr>
            <a:endParaRPr lang="en-US" sz="2400" dirty="0" smtClean="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Sparkfun</a:t>
            </a:r>
            <a:r>
              <a:rPr lang="en-US" dirty="0" smtClean="0"/>
              <a:t> MAG 3110 Digital 3 Axis Magnetometer</a:t>
            </a:r>
            <a:endParaRPr lang="en-US" dirty="0"/>
          </a:p>
        </p:txBody>
      </p:sp>
      <p:graphicFrame>
        <p:nvGraphicFramePr>
          <p:cNvPr id="4" name="Content Placeholder 3"/>
          <p:cNvGraphicFramePr>
            <a:graphicFrameLocks noGrp="1"/>
          </p:cNvGraphicFramePr>
          <p:nvPr>
            <p:ph idx="4294967295"/>
          </p:nvPr>
        </p:nvGraphicFramePr>
        <p:xfrm>
          <a:off x="381000" y="1600200"/>
          <a:ext cx="8534400" cy="4343400"/>
        </p:xfrm>
        <a:graphic>
          <a:graphicData uri="http://schemas.openxmlformats.org/drawingml/2006/table">
            <a:tbl>
              <a:tblPr firstRow="1" bandRow="1">
                <a:tableStyleId>{5C22544A-7EE6-4342-B048-85BDC9FD1C3A}</a:tableStyleId>
              </a:tblPr>
              <a:tblGrid>
                <a:gridCol w="2844800"/>
                <a:gridCol w="2844800"/>
                <a:gridCol w="2844800"/>
              </a:tblGrid>
              <a:tr h="723900">
                <a:tc>
                  <a:txBody>
                    <a:bodyPr/>
                    <a:lstStyle/>
                    <a:p>
                      <a:r>
                        <a:rPr lang="en-US" dirty="0" smtClean="0"/>
                        <a:t>Pin</a:t>
                      </a:r>
                      <a:endParaRPr lang="en-US" dirty="0"/>
                    </a:p>
                  </a:txBody>
                  <a:tcPr/>
                </a:tc>
                <a:tc>
                  <a:txBody>
                    <a:bodyPr/>
                    <a:lstStyle/>
                    <a:p>
                      <a:r>
                        <a:rPr lang="en-US" dirty="0" smtClean="0"/>
                        <a:t>Function</a:t>
                      </a:r>
                      <a:endParaRPr lang="en-US" dirty="0"/>
                    </a:p>
                  </a:txBody>
                  <a:tcPr/>
                </a:tc>
                <a:tc>
                  <a:txBody>
                    <a:bodyPr/>
                    <a:lstStyle/>
                    <a:p>
                      <a:r>
                        <a:rPr lang="en-US" dirty="0" smtClean="0"/>
                        <a:t>Attached To</a:t>
                      </a:r>
                      <a:endParaRPr lang="en-US" dirty="0"/>
                    </a:p>
                  </a:txBody>
                  <a:tcPr/>
                </a:tc>
              </a:tr>
              <a:tr h="723900">
                <a:tc>
                  <a:txBody>
                    <a:bodyPr/>
                    <a:lstStyle/>
                    <a:p>
                      <a:r>
                        <a:rPr lang="en-US" dirty="0" smtClean="0"/>
                        <a:t>VCC</a:t>
                      </a:r>
                      <a:endParaRPr lang="en-US" dirty="0"/>
                    </a:p>
                  </a:txBody>
                  <a:tcPr/>
                </a:tc>
                <a:tc>
                  <a:txBody>
                    <a:bodyPr/>
                    <a:lstStyle/>
                    <a:p>
                      <a:r>
                        <a:rPr lang="en-US" baseline="0" dirty="0" smtClean="0"/>
                        <a:t>Power Input (3.3V)</a:t>
                      </a:r>
                      <a:endParaRPr lang="en-US" dirty="0"/>
                    </a:p>
                  </a:txBody>
                  <a:tcPr/>
                </a:tc>
                <a:tc>
                  <a:txBody>
                    <a:bodyPr/>
                    <a:lstStyle/>
                    <a:p>
                      <a:r>
                        <a:rPr lang="en-US" dirty="0" smtClean="0"/>
                        <a:t>3.3V</a:t>
                      </a:r>
                      <a:endParaRPr lang="en-US" dirty="0"/>
                    </a:p>
                  </a:txBody>
                  <a:tcPr/>
                </a:tc>
              </a:tr>
              <a:tr h="723900">
                <a:tc>
                  <a:txBody>
                    <a:bodyPr/>
                    <a:lstStyle/>
                    <a:p>
                      <a:r>
                        <a:rPr lang="en-US" dirty="0" smtClean="0"/>
                        <a:t>GND</a:t>
                      </a:r>
                      <a:endParaRPr lang="en-US" dirty="0"/>
                    </a:p>
                  </a:txBody>
                  <a:tcPr/>
                </a:tc>
                <a:tc>
                  <a:txBody>
                    <a:bodyPr/>
                    <a:lstStyle/>
                    <a:p>
                      <a:r>
                        <a:rPr lang="en-US" dirty="0" smtClean="0"/>
                        <a:t>Ground</a:t>
                      </a:r>
                      <a:endParaRPr lang="en-US" dirty="0"/>
                    </a:p>
                  </a:txBody>
                  <a:tcPr/>
                </a:tc>
                <a:tc>
                  <a:txBody>
                    <a:bodyPr/>
                    <a:lstStyle/>
                    <a:p>
                      <a:r>
                        <a:rPr lang="en-US" dirty="0" smtClean="0"/>
                        <a:t>GND</a:t>
                      </a:r>
                      <a:endParaRPr lang="en-US" dirty="0"/>
                    </a:p>
                  </a:txBody>
                  <a:tcPr/>
                </a:tc>
              </a:tr>
              <a:tr h="723900">
                <a:tc>
                  <a:txBody>
                    <a:bodyPr/>
                    <a:lstStyle/>
                    <a:p>
                      <a:r>
                        <a:rPr lang="en-US" dirty="0" smtClean="0"/>
                        <a:t>SDA</a:t>
                      </a:r>
                      <a:endParaRPr lang="en-US" dirty="0"/>
                    </a:p>
                  </a:txBody>
                  <a:tcPr/>
                </a:tc>
                <a:tc>
                  <a:txBody>
                    <a:bodyPr/>
                    <a:lstStyle/>
                    <a:p>
                      <a:r>
                        <a:rPr lang="en-US" dirty="0" smtClean="0"/>
                        <a:t>Serial Data Line (I2C Bus)</a:t>
                      </a:r>
                      <a:endParaRPr lang="en-US" dirty="0"/>
                    </a:p>
                  </a:txBody>
                  <a:tcPr/>
                </a:tc>
                <a:tc>
                  <a:txBody>
                    <a:bodyPr/>
                    <a:lstStyle/>
                    <a:p>
                      <a:r>
                        <a:rPr lang="en-US" dirty="0" smtClean="0"/>
                        <a:t>A4</a:t>
                      </a:r>
                      <a:endParaRPr lang="en-US" dirty="0"/>
                    </a:p>
                  </a:txBody>
                  <a:tcPr/>
                </a:tc>
              </a:tr>
              <a:tr h="723900">
                <a:tc>
                  <a:txBody>
                    <a:bodyPr/>
                    <a:lstStyle/>
                    <a:p>
                      <a:r>
                        <a:rPr lang="en-US" dirty="0" smtClean="0"/>
                        <a:t>SCL</a:t>
                      </a:r>
                      <a:endParaRPr lang="en-US" dirty="0"/>
                    </a:p>
                  </a:txBody>
                  <a:tcPr/>
                </a:tc>
                <a:tc>
                  <a:txBody>
                    <a:bodyPr/>
                    <a:lstStyle/>
                    <a:p>
                      <a:r>
                        <a:rPr lang="en-US" dirty="0" smtClean="0"/>
                        <a:t>Serial Clock Line (I2C Bus)</a:t>
                      </a:r>
                      <a:endParaRPr lang="en-US" dirty="0"/>
                    </a:p>
                  </a:txBody>
                  <a:tcPr/>
                </a:tc>
                <a:tc>
                  <a:txBody>
                    <a:bodyPr/>
                    <a:lstStyle/>
                    <a:p>
                      <a:r>
                        <a:rPr lang="en-US" dirty="0" smtClean="0"/>
                        <a:t>A5</a:t>
                      </a:r>
                      <a:endParaRPr lang="en-US" dirty="0"/>
                    </a:p>
                  </a:txBody>
                  <a:tcPr/>
                </a:tc>
              </a:tr>
              <a:tr h="723900">
                <a:tc>
                  <a:txBody>
                    <a:bodyPr/>
                    <a:lstStyle/>
                    <a:p>
                      <a:r>
                        <a:rPr lang="en-US" dirty="0" smtClean="0"/>
                        <a:t>INT</a:t>
                      </a:r>
                      <a:endParaRPr lang="en-US" dirty="0"/>
                    </a:p>
                  </a:txBody>
                  <a:tcPr/>
                </a:tc>
                <a:tc>
                  <a:txBody>
                    <a:bodyPr/>
                    <a:lstStyle/>
                    <a:p>
                      <a:r>
                        <a:rPr lang="en-US" dirty="0" smtClean="0"/>
                        <a:t>Interrupt Pin</a:t>
                      </a:r>
                      <a:endParaRPr lang="en-US" dirty="0"/>
                    </a:p>
                  </a:txBody>
                  <a:tcPr/>
                </a:tc>
                <a:tc>
                  <a:txBody>
                    <a:bodyPr/>
                    <a:lstStyle/>
                    <a:p>
                      <a:r>
                        <a:rPr lang="en-US" dirty="0" smtClean="0"/>
                        <a:t>Not Connected</a:t>
                      </a:r>
                      <a:endParaRPr lang="en-US" dirty="0"/>
                    </a:p>
                  </a:txBody>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Project Example: </a:t>
            </a:r>
            <a:r>
              <a:rPr lang="en-US" dirty="0" err="1" smtClean="0"/>
              <a:t>Xbee</a:t>
            </a:r>
            <a:r>
              <a:rPr lang="en-US" dirty="0" smtClean="0"/>
              <a:t> Radios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19" t="15777" r="9459" b="4396"/>
          <a:stretch/>
        </p:blipFill>
        <p:spPr bwMode="auto">
          <a:xfrm>
            <a:off x="830107" y="896112"/>
            <a:ext cx="7475693"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le 1"/>
          <p:cNvSpPr>
            <a:spLocks noGrp="1"/>
          </p:cNvSpPr>
          <p:nvPr>
            <p:ph type="title"/>
          </p:nvPr>
        </p:nvSpPr>
        <p:spPr>
          <a:xfrm>
            <a:off x="533400" y="0"/>
            <a:ext cx="8534400" cy="856488"/>
          </a:xfrm>
        </p:spPr>
        <p:txBody>
          <a:bodyPr>
            <a:normAutofit fontScale="90000"/>
          </a:bodyPr>
          <a:lstStyle/>
          <a:p>
            <a:r>
              <a:rPr lang="en-US" dirty="0" smtClean="0"/>
              <a:t>Arduino Uno – more details (Ref. 2)</a:t>
            </a:r>
            <a:endParaRPr lang="en-US" dirty="0"/>
          </a:p>
        </p:txBody>
      </p:sp>
    </p:spTree>
    <p:extLst>
      <p:ext uri="{BB962C8B-B14F-4D97-AF65-F5344CB8AC3E}">
        <p14:creationId xmlns:p14="http://schemas.microsoft.com/office/powerpoint/2010/main" val="21942167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t>
            </a:r>
            <a:endParaRPr lang="en-US" dirty="0"/>
          </a:p>
        </p:txBody>
      </p:sp>
      <p:sp>
        <p:nvSpPr>
          <p:cNvPr id="3" name="Text Placeholder 2"/>
          <p:cNvSpPr>
            <a:spLocks noGrp="1"/>
          </p:cNvSpPr>
          <p:nvPr>
            <p:ph type="body" idx="1"/>
          </p:nvPr>
        </p:nvSpPr>
        <p:spPr>
          <a:xfrm>
            <a:off x="228600" y="1219200"/>
            <a:ext cx="8610600" cy="4876800"/>
          </a:xfrm>
        </p:spPr>
        <p:txBody>
          <a:bodyPr>
            <a:normAutofit fontScale="92500" lnSpcReduction="20000"/>
          </a:bodyPr>
          <a:lstStyle/>
          <a:p>
            <a:r>
              <a:rPr lang="en-US" dirty="0" smtClean="0"/>
              <a:t>This has only been a brief intro, things can get a lot more complicated!</a:t>
            </a:r>
          </a:p>
          <a:p>
            <a:r>
              <a:rPr lang="en-US" dirty="0" smtClean="0"/>
              <a:t>Look online for help with advanced projects, weird things (pin conflicts, voltage issues, software bugs, etc) can happen pretty </a:t>
            </a:r>
            <a:r>
              <a:rPr lang="en-US" dirty="0" smtClean="0"/>
              <a:t>easily.</a:t>
            </a:r>
            <a:endParaRPr lang="en-US" dirty="0" smtClean="0"/>
          </a:p>
          <a:p>
            <a:r>
              <a:rPr lang="en-US" dirty="0" smtClean="0"/>
              <a:t>Also keep in mind how much power you are </a:t>
            </a:r>
            <a:r>
              <a:rPr lang="en-US" dirty="0" smtClean="0"/>
              <a:t>drawing – you </a:t>
            </a:r>
            <a:r>
              <a:rPr lang="en-US" dirty="0" smtClean="0"/>
              <a:t>can drain individual 9V batteries </a:t>
            </a:r>
            <a:r>
              <a:rPr lang="en-US" dirty="0" smtClean="0"/>
              <a:t>quickly – use more batteries </a:t>
            </a:r>
            <a:r>
              <a:rPr lang="en-US" dirty="0" smtClean="0"/>
              <a:t>in parallel to provide enough current for a long run </a:t>
            </a:r>
            <a:r>
              <a:rPr lang="en-US" dirty="0" smtClean="0"/>
              <a:t>time.</a:t>
            </a:r>
            <a:endParaRPr lang="en-US" dirty="0" smtClean="0"/>
          </a:p>
          <a:p>
            <a:r>
              <a:rPr lang="en-US" dirty="0" smtClean="0"/>
              <a:t>Research and think through projects before building. A good plan can solve many problems before they </a:t>
            </a:r>
            <a:r>
              <a:rPr lang="en-US" dirty="0" smtClean="0"/>
              <a:t>occur.</a:t>
            </a:r>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further resources</a:t>
            </a:r>
            <a:endParaRPr lang="en-US" dirty="0"/>
          </a:p>
        </p:txBody>
      </p:sp>
      <p:sp>
        <p:nvSpPr>
          <p:cNvPr id="3" name="Content Placeholder 2"/>
          <p:cNvSpPr>
            <a:spLocks noGrp="1"/>
          </p:cNvSpPr>
          <p:nvPr>
            <p:ph type="body" idx="1"/>
          </p:nvPr>
        </p:nvSpPr>
        <p:spPr>
          <a:xfrm>
            <a:off x="304800" y="1371600"/>
            <a:ext cx="8458200" cy="4648199"/>
          </a:xfrm>
        </p:spPr>
        <p:txBody>
          <a:bodyPr>
            <a:normAutofit fontScale="85000" lnSpcReduction="20000"/>
          </a:bodyPr>
          <a:lstStyle/>
          <a:p>
            <a:r>
              <a:rPr lang="en-US" dirty="0" smtClean="0">
                <a:hlinkClick r:id="rId2"/>
              </a:rPr>
              <a:t>https://learn.adafruit.com</a:t>
            </a:r>
            <a:endParaRPr lang="en-US" dirty="0" smtClean="0"/>
          </a:p>
          <a:p>
            <a:pPr lvl="1"/>
            <a:r>
              <a:rPr lang="en-US" dirty="0" err="1" smtClean="0"/>
              <a:t>Adafruit</a:t>
            </a:r>
            <a:r>
              <a:rPr lang="en-US" dirty="0" smtClean="0"/>
              <a:t> makes many shields and sensors, and they have tutorials for almost everything they carry</a:t>
            </a:r>
          </a:p>
          <a:p>
            <a:r>
              <a:rPr lang="en-US" dirty="0" smtClean="0">
                <a:hlinkClick r:id="rId3"/>
              </a:rPr>
              <a:t>http://www.arduinoclassroom.com/index.php/arduino-101</a:t>
            </a:r>
            <a:endParaRPr lang="en-US" dirty="0" smtClean="0"/>
          </a:p>
          <a:p>
            <a:pPr lvl="1"/>
            <a:r>
              <a:rPr lang="en-US" dirty="0" err="1" smtClean="0"/>
              <a:t>Arduino</a:t>
            </a:r>
            <a:r>
              <a:rPr lang="en-US" dirty="0" smtClean="0"/>
              <a:t> Classroom is currently doing an intro series on </a:t>
            </a:r>
            <a:r>
              <a:rPr lang="en-US" dirty="0" err="1" smtClean="0"/>
              <a:t>Arduinos</a:t>
            </a:r>
            <a:r>
              <a:rPr lang="en-US" dirty="0" smtClean="0"/>
              <a:t>. Check it for updates and more topics in the future</a:t>
            </a:r>
          </a:p>
          <a:p>
            <a:r>
              <a:rPr lang="en-US" dirty="0" smtClean="0">
                <a:hlinkClick r:id="rId4"/>
              </a:rPr>
              <a:t>http://playground.arduino.cc/</a:t>
            </a:r>
            <a:endParaRPr lang="en-US" dirty="0" smtClean="0"/>
          </a:p>
          <a:p>
            <a:pPr lvl="1"/>
            <a:r>
              <a:rPr lang="en-US" dirty="0" err="1" smtClean="0"/>
              <a:t>Arduino</a:t>
            </a:r>
            <a:r>
              <a:rPr lang="en-US" dirty="0" smtClean="0"/>
              <a:t> playground is the wiki run by the </a:t>
            </a:r>
            <a:r>
              <a:rPr lang="en-US" dirty="0" err="1" smtClean="0"/>
              <a:t>Arduino</a:t>
            </a:r>
            <a:r>
              <a:rPr lang="en-US" dirty="0" smtClean="0"/>
              <a:t> company for its products. There is a lot of helpful information on </a:t>
            </a:r>
            <a:r>
              <a:rPr lang="en-US" dirty="0" smtClean="0"/>
              <a:t>many</a:t>
            </a:r>
            <a:r>
              <a:rPr lang="en-US" smtClean="0"/>
              <a:t>, many topics</a:t>
            </a:r>
            <a:r>
              <a:rPr lang="en-US" smtClean="0"/>
              <a:t> </a:t>
            </a:r>
            <a:r>
              <a:rPr lang="en-US" dirty="0" smtClean="0"/>
              <a:t>here.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smtClean="0"/>
              <a:t>Arduino Mega</a:t>
            </a:r>
            <a:r>
              <a:rPr lang="en-US" sz="3600" dirty="0" smtClean="0"/>
              <a:t> – Larger (we won’t be </a:t>
            </a:r>
            <a:r>
              <a:rPr lang="en-US" sz="3600" dirty="0" smtClean="0"/>
              <a:t>using one in this workshop)</a:t>
            </a:r>
            <a:endParaRPr lang="en-US" sz="3600" dirty="0"/>
          </a:p>
        </p:txBody>
      </p:sp>
      <p:pic>
        <p:nvPicPr>
          <p:cNvPr id="4" name="Content Placeholder 3" descr="ArduinoMega2560_R3_Front.jpg"/>
          <p:cNvPicPr>
            <a:picLocks noGrp="1" noChangeAspect="1"/>
          </p:cNvPicPr>
          <p:nvPr>
            <p:ph idx="4294967295"/>
          </p:nvPr>
        </p:nvPicPr>
        <p:blipFill>
          <a:blip r:embed="rId2" cstate="print"/>
          <a:stretch>
            <a:fillRect/>
          </a:stretch>
        </p:blipFill>
        <p:spPr>
          <a:xfrm>
            <a:off x="304800" y="2133600"/>
            <a:ext cx="8229600" cy="3998913"/>
          </a:xfrm>
        </p:spPr>
      </p:pic>
      <p:cxnSp>
        <p:nvCxnSpPr>
          <p:cNvPr id="5" name="Straight Connector 4"/>
          <p:cNvCxnSpPr>
            <a:stCxn id="6" idx="2"/>
          </p:cNvCxnSpPr>
          <p:nvPr/>
        </p:nvCxnSpPr>
        <p:spPr>
          <a:xfrm>
            <a:off x="838200" y="2322731"/>
            <a:ext cx="0" cy="877669"/>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sp>
        <p:nvSpPr>
          <p:cNvPr id="6" name="TextBox 5"/>
          <p:cNvSpPr txBox="1"/>
          <p:nvPr/>
        </p:nvSpPr>
        <p:spPr>
          <a:xfrm>
            <a:off x="152400" y="1676400"/>
            <a:ext cx="1371600" cy="646331"/>
          </a:xfrm>
          <a:prstGeom prst="rect">
            <a:avLst/>
          </a:prstGeom>
          <a:noFill/>
        </p:spPr>
        <p:txBody>
          <a:bodyPr wrap="square" rtlCol="0">
            <a:spAutoFit/>
          </a:bodyPr>
          <a:lstStyle/>
          <a:p>
            <a:r>
              <a:rPr lang="en-US" dirty="0" smtClean="0"/>
              <a:t>USB Connector</a:t>
            </a:r>
            <a:endParaRPr lang="en-US" dirty="0"/>
          </a:p>
        </p:txBody>
      </p:sp>
      <p:cxnSp>
        <p:nvCxnSpPr>
          <p:cNvPr id="7" name="Straight Connector 6"/>
          <p:cNvCxnSpPr>
            <a:stCxn id="12" idx="3"/>
          </p:cNvCxnSpPr>
          <p:nvPr/>
        </p:nvCxnSpPr>
        <p:spPr>
          <a:xfrm flipV="1">
            <a:off x="5562600" y="6096000"/>
            <a:ext cx="533400" cy="323166"/>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8" name="Straight Connector 7"/>
          <p:cNvCxnSpPr/>
          <p:nvPr/>
        </p:nvCxnSpPr>
        <p:spPr>
          <a:xfrm flipV="1">
            <a:off x="990600" y="6019800"/>
            <a:ext cx="2895600" cy="304800"/>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a:xfrm>
            <a:off x="609600" y="5029200"/>
            <a:ext cx="914400" cy="457200"/>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sp>
        <p:nvSpPr>
          <p:cNvPr id="10" name="TextBox 9"/>
          <p:cNvSpPr txBox="1"/>
          <p:nvPr/>
        </p:nvSpPr>
        <p:spPr>
          <a:xfrm>
            <a:off x="0" y="4343400"/>
            <a:ext cx="1295400" cy="646331"/>
          </a:xfrm>
          <a:prstGeom prst="rect">
            <a:avLst/>
          </a:prstGeom>
          <a:noFill/>
        </p:spPr>
        <p:txBody>
          <a:bodyPr wrap="square" rtlCol="0">
            <a:spAutoFit/>
          </a:bodyPr>
          <a:lstStyle/>
          <a:p>
            <a:r>
              <a:rPr lang="en-US" dirty="0" smtClean="0"/>
              <a:t>Battery Connector</a:t>
            </a:r>
            <a:endParaRPr lang="en-US" dirty="0"/>
          </a:p>
        </p:txBody>
      </p:sp>
      <p:sp>
        <p:nvSpPr>
          <p:cNvPr id="11" name="TextBox 10"/>
          <p:cNvSpPr txBox="1"/>
          <p:nvPr/>
        </p:nvSpPr>
        <p:spPr>
          <a:xfrm>
            <a:off x="152400" y="6096000"/>
            <a:ext cx="1219200" cy="646331"/>
          </a:xfrm>
          <a:prstGeom prst="rect">
            <a:avLst/>
          </a:prstGeom>
          <a:noFill/>
        </p:spPr>
        <p:txBody>
          <a:bodyPr wrap="square" rtlCol="0">
            <a:spAutoFit/>
          </a:bodyPr>
          <a:lstStyle/>
          <a:p>
            <a:r>
              <a:rPr lang="en-US" dirty="0" smtClean="0">
                <a:solidFill>
                  <a:schemeClr val="bg1"/>
                </a:solidFill>
              </a:rPr>
              <a:t>Power Pins</a:t>
            </a:r>
            <a:endParaRPr lang="en-US" dirty="0">
              <a:solidFill>
                <a:schemeClr val="bg1"/>
              </a:solidFill>
            </a:endParaRPr>
          </a:p>
        </p:txBody>
      </p:sp>
      <p:sp>
        <p:nvSpPr>
          <p:cNvPr id="12" name="TextBox 11"/>
          <p:cNvSpPr txBox="1"/>
          <p:nvPr/>
        </p:nvSpPr>
        <p:spPr>
          <a:xfrm>
            <a:off x="4648200" y="6096000"/>
            <a:ext cx="914400" cy="646331"/>
          </a:xfrm>
          <a:prstGeom prst="rect">
            <a:avLst/>
          </a:prstGeom>
          <a:noFill/>
        </p:spPr>
        <p:txBody>
          <a:bodyPr wrap="square" rtlCol="0">
            <a:spAutoFit/>
          </a:bodyPr>
          <a:lstStyle/>
          <a:p>
            <a:r>
              <a:rPr lang="en-US" dirty="0" smtClean="0">
                <a:solidFill>
                  <a:schemeClr val="bg1"/>
                </a:solidFill>
              </a:rPr>
              <a:t>Analog Pins</a:t>
            </a:r>
            <a:endParaRPr lang="en-US" dirty="0">
              <a:solidFill>
                <a:schemeClr val="bg1"/>
              </a:solidFill>
            </a:endParaRPr>
          </a:p>
        </p:txBody>
      </p:sp>
      <p:cxnSp>
        <p:nvCxnSpPr>
          <p:cNvPr id="13" name="Straight Connector 12"/>
          <p:cNvCxnSpPr>
            <a:stCxn id="14" idx="1"/>
          </p:cNvCxnSpPr>
          <p:nvPr/>
        </p:nvCxnSpPr>
        <p:spPr>
          <a:xfrm flipH="1">
            <a:off x="4648200" y="1872734"/>
            <a:ext cx="2667000" cy="489466"/>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sp>
        <p:nvSpPr>
          <p:cNvPr id="14" name="TextBox 13"/>
          <p:cNvSpPr txBox="1"/>
          <p:nvPr/>
        </p:nvSpPr>
        <p:spPr>
          <a:xfrm>
            <a:off x="7315200" y="1688068"/>
            <a:ext cx="1676400" cy="369332"/>
          </a:xfrm>
          <a:prstGeom prst="rect">
            <a:avLst/>
          </a:prstGeom>
          <a:noFill/>
        </p:spPr>
        <p:txBody>
          <a:bodyPr wrap="square" rtlCol="0">
            <a:spAutoFit/>
          </a:bodyPr>
          <a:lstStyle/>
          <a:p>
            <a:r>
              <a:rPr lang="en-US" dirty="0" smtClean="0"/>
              <a:t>Digital Pins</a:t>
            </a:r>
            <a:endParaRPr lang="en-US" dirty="0"/>
          </a:p>
        </p:txBody>
      </p:sp>
      <p:cxnSp>
        <p:nvCxnSpPr>
          <p:cNvPr id="19" name="Straight Connector 18"/>
          <p:cNvCxnSpPr/>
          <p:nvPr/>
        </p:nvCxnSpPr>
        <p:spPr>
          <a:xfrm>
            <a:off x="8077200" y="1981200"/>
            <a:ext cx="152400" cy="161186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924300" y="1698171"/>
            <a:ext cx="1447800" cy="369332"/>
          </a:xfrm>
          <a:prstGeom prst="rect">
            <a:avLst/>
          </a:prstGeom>
          <a:noFill/>
        </p:spPr>
        <p:txBody>
          <a:bodyPr wrap="square" rtlCol="0">
            <a:spAutoFit/>
          </a:bodyPr>
          <a:lstStyle/>
          <a:p>
            <a:r>
              <a:rPr lang="en-US" dirty="0" smtClean="0"/>
              <a:t>Serial Pins</a:t>
            </a:r>
            <a:endParaRPr lang="en-US" dirty="0"/>
          </a:p>
        </p:txBody>
      </p:sp>
      <p:cxnSp>
        <p:nvCxnSpPr>
          <p:cNvPr id="23" name="Straight Connector 22"/>
          <p:cNvCxnSpPr/>
          <p:nvPr/>
        </p:nvCxnSpPr>
        <p:spPr>
          <a:xfrm>
            <a:off x="5105400" y="1882837"/>
            <a:ext cx="1828800" cy="47936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247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dirty="0" smtClean="0"/>
              <a:t>Example Project: </a:t>
            </a:r>
            <a:r>
              <a:rPr lang="en-US" dirty="0" smtClean="0"/>
              <a:t>Mega data logger</a:t>
            </a:r>
            <a:endParaRPr lang="en-US" dirty="0"/>
          </a:p>
        </p:txBody>
      </p:sp>
      <p:sp>
        <p:nvSpPr>
          <p:cNvPr id="3" name="Text Placeholder 2"/>
          <p:cNvSpPr>
            <a:spLocks noGrp="1"/>
          </p:cNvSpPr>
          <p:nvPr>
            <p:ph type="body" idx="1"/>
          </p:nvPr>
        </p:nvSpPr>
        <p:spPr>
          <a:xfrm>
            <a:off x="685800" y="1219200"/>
            <a:ext cx="7772400" cy="4953000"/>
          </a:xfrm>
        </p:spPr>
        <p:txBody>
          <a:bodyPr>
            <a:normAutofit lnSpcReduction="10000"/>
          </a:bodyPr>
          <a:lstStyle/>
          <a:p>
            <a:r>
              <a:rPr lang="en-US" dirty="0" smtClean="0"/>
              <a:t>GPS</a:t>
            </a:r>
          </a:p>
          <a:p>
            <a:r>
              <a:rPr lang="en-US" dirty="0" smtClean="0"/>
              <a:t>Magnetometer</a:t>
            </a:r>
          </a:p>
          <a:p>
            <a:r>
              <a:rPr lang="en-US" dirty="0" smtClean="0"/>
              <a:t>Pressure</a:t>
            </a:r>
          </a:p>
          <a:p>
            <a:r>
              <a:rPr lang="en-US" dirty="0" smtClean="0"/>
              <a:t>Humidity</a:t>
            </a:r>
          </a:p>
          <a:p>
            <a:r>
              <a:rPr lang="en-US" dirty="0" smtClean="0"/>
              <a:t>RTC</a:t>
            </a:r>
          </a:p>
          <a:p>
            <a:r>
              <a:rPr lang="en-US" dirty="0" smtClean="0"/>
              <a:t>Accelerometer</a:t>
            </a:r>
          </a:p>
          <a:p>
            <a:r>
              <a:rPr lang="en-US" dirty="0" smtClean="0"/>
              <a:t>2 Digital Temp Sensors</a:t>
            </a:r>
          </a:p>
          <a:p>
            <a:r>
              <a:rPr lang="en-US" dirty="0" smtClean="0"/>
              <a:t>Analog Temp Sensor</a:t>
            </a:r>
          </a:p>
          <a:p>
            <a:r>
              <a:rPr lang="en-US" dirty="0" smtClean="0"/>
              <a:t>SD Card Logging</a:t>
            </a:r>
            <a:endParaRPr lang="en-US" dirty="0"/>
          </a:p>
        </p:txBody>
      </p:sp>
      <p:pic>
        <p:nvPicPr>
          <p:cNvPr id="4" name="Picture 3" descr="E:\DCIM\101MSDCF\DSC00253.JPG"/>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1938" t="30086" r="17715"/>
          <a:stretch/>
        </p:blipFill>
        <p:spPr bwMode="auto">
          <a:xfrm>
            <a:off x="4648200" y="1219200"/>
            <a:ext cx="4301221" cy="3200400"/>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Arduino</a:t>
            </a:r>
            <a:r>
              <a:rPr lang="en-US" dirty="0" smtClean="0"/>
              <a:t> Mini</a:t>
            </a:r>
            <a:endParaRPr lang="en-US" dirty="0"/>
          </a:p>
        </p:txBody>
      </p:sp>
      <p:sp>
        <p:nvSpPr>
          <p:cNvPr id="3" name="Text Placeholder 2"/>
          <p:cNvSpPr>
            <a:spLocks noGrp="1"/>
          </p:cNvSpPr>
          <p:nvPr>
            <p:ph type="body" idx="1"/>
          </p:nvPr>
        </p:nvSpPr>
        <p:spPr/>
        <p:txBody>
          <a:bodyPr/>
          <a:lstStyle/>
          <a:p>
            <a:endParaRPr lang="en-US" dirty="0"/>
          </a:p>
        </p:txBody>
      </p:sp>
      <p:pic>
        <p:nvPicPr>
          <p:cNvPr id="1026" name="Picture 2" descr="http://arduino.cc/en/uploads/Main/Mini05_front.jpg"/>
          <p:cNvPicPr>
            <a:picLocks noChangeAspect="1" noChangeArrowheads="1"/>
          </p:cNvPicPr>
          <p:nvPr/>
        </p:nvPicPr>
        <p:blipFill>
          <a:blip r:embed="rId2" cstate="print"/>
          <a:srcRect/>
          <a:stretch>
            <a:fillRect/>
          </a:stretch>
        </p:blipFill>
        <p:spPr bwMode="auto">
          <a:xfrm>
            <a:off x="762000" y="1371600"/>
            <a:ext cx="7784792" cy="4648200"/>
          </a:xfrm>
          <a:prstGeom prst="rect">
            <a:avLst/>
          </a:prstGeom>
          <a:noFill/>
        </p:spPr>
      </p:pic>
      <p:sp>
        <p:nvSpPr>
          <p:cNvPr id="5" name="TextBox 4"/>
          <p:cNvSpPr txBox="1"/>
          <p:nvPr/>
        </p:nvSpPr>
        <p:spPr>
          <a:xfrm>
            <a:off x="381000" y="914400"/>
            <a:ext cx="1447800" cy="369332"/>
          </a:xfrm>
          <a:prstGeom prst="rect">
            <a:avLst/>
          </a:prstGeom>
          <a:noFill/>
        </p:spPr>
        <p:txBody>
          <a:bodyPr wrap="square" rtlCol="0">
            <a:spAutoFit/>
          </a:bodyPr>
          <a:lstStyle/>
          <a:p>
            <a:r>
              <a:rPr lang="en-US" dirty="0" smtClean="0"/>
              <a:t>Digital Pins</a:t>
            </a:r>
            <a:endParaRPr lang="en-US" dirty="0"/>
          </a:p>
        </p:txBody>
      </p:sp>
      <p:cxnSp>
        <p:nvCxnSpPr>
          <p:cNvPr id="7" name="Straight Connector 6"/>
          <p:cNvCxnSpPr>
            <a:stCxn id="5" idx="3"/>
          </p:cNvCxnSpPr>
          <p:nvPr/>
        </p:nvCxnSpPr>
        <p:spPr>
          <a:xfrm>
            <a:off x="1828800" y="1099066"/>
            <a:ext cx="2133600" cy="12631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200" y="3505200"/>
            <a:ext cx="1447800" cy="369332"/>
          </a:xfrm>
          <a:prstGeom prst="rect">
            <a:avLst/>
          </a:prstGeom>
          <a:noFill/>
        </p:spPr>
        <p:txBody>
          <a:bodyPr wrap="square" rtlCol="0">
            <a:spAutoFit/>
          </a:bodyPr>
          <a:lstStyle/>
          <a:p>
            <a:r>
              <a:rPr lang="en-US" dirty="0" smtClean="0"/>
              <a:t>Analog Pins</a:t>
            </a:r>
            <a:endParaRPr lang="en-US" dirty="0"/>
          </a:p>
        </p:txBody>
      </p:sp>
      <p:cxnSp>
        <p:nvCxnSpPr>
          <p:cNvPr id="11" name="Straight Connector 10"/>
          <p:cNvCxnSpPr>
            <a:stCxn id="9" idx="3"/>
          </p:cNvCxnSpPr>
          <p:nvPr/>
        </p:nvCxnSpPr>
        <p:spPr>
          <a:xfrm flipV="1">
            <a:off x="1524000" y="3200400"/>
            <a:ext cx="762000" cy="4894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3"/>
          </p:cNvCxnSpPr>
          <p:nvPr/>
        </p:nvCxnSpPr>
        <p:spPr>
          <a:xfrm>
            <a:off x="1524000" y="3689866"/>
            <a:ext cx="2362200" cy="10345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010400" y="1447800"/>
            <a:ext cx="2133600" cy="369332"/>
          </a:xfrm>
          <a:prstGeom prst="rect">
            <a:avLst/>
          </a:prstGeom>
          <a:noFill/>
        </p:spPr>
        <p:txBody>
          <a:bodyPr wrap="square" rtlCol="0">
            <a:spAutoFit/>
          </a:bodyPr>
          <a:lstStyle/>
          <a:p>
            <a:r>
              <a:rPr lang="en-US" dirty="0" smtClean="0"/>
              <a:t>Serial Connectors</a:t>
            </a:r>
            <a:endParaRPr lang="en-US" dirty="0"/>
          </a:p>
        </p:txBody>
      </p:sp>
      <p:cxnSp>
        <p:nvCxnSpPr>
          <p:cNvPr id="16" name="Straight Connector 15"/>
          <p:cNvCxnSpPr>
            <a:stCxn id="14" idx="2"/>
          </p:cNvCxnSpPr>
          <p:nvPr/>
        </p:nvCxnSpPr>
        <p:spPr>
          <a:xfrm flipH="1">
            <a:off x="7086600" y="1817132"/>
            <a:ext cx="990600" cy="14594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239000" y="5334000"/>
            <a:ext cx="1447800" cy="369332"/>
          </a:xfrm>
          <a:prstGeom prst="rect">
            <a:avLst/>
          </a:prstGeom>
          <a:noFill/>
        </p:spPr>
        <p:txBody>
          <a:bodyPr wrap="square" rtlCol="0">
            <a:spAutoFit/>
          </a:bodyPr>
          <a:lstStyle/>
          <a:p>
            <a:r>
              <a:rPr lang="en-US" dirty="0" smtClean="0"/>
              <a:t>Power Pins</a:t>
            </a:r>
            <a:endParaRPr lang="en-US" dirty="0"/>
          </a:p>
        </p:txBody>
      </p:sp>
      <p:cxnSp>
        <p:nvCxnSpPr>
          <p:cNvPr id="19" name="Straight Connector 18"/>
          <p:cNvCxnSpPr/>
          <p:nvPr/>
        </p:nvCxnSpPr>
        <p:spPr>
          <a:xfrm flipH="1" flipV="1">
            <a:off x="6858000" y="4800600"/>
            <a:ext cx="381000" cy="685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381000" y="152400"/>
            <a:ext cx="8534400" cy="856488"/>
          </a:xfrm>
        </p:spPr>
        <p:txBody>
          <a:bodyPr>
            <a:normAutofit/>
          </a:bodyPr>
          <a:lstStyle/>
          <a:p>
            <a:r>
              <a:rPr lang="en-US" dirty="0" smtClean="0"/>
              <a:t>(Solderless) Breadboard (Ref. 2)</a:t>
            </a:r>
            <a:endParaRPr lang="en-US"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322" t="21899" r="9459" b="8398"/>
          <a:stretch/>
        </p:blipFill>
        <p:spPr bwMode="auto">
          <a:xfrm>
            <a:off x="533400" y="1295400"/>
            <a:ext cx="8066315" cy="4833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595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UMN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DR master v5">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UofM Theme 1">
      <a:dk1>
        <a:srgbClr val="A50021"/>
      </a:dk1>
      <a:lt1>
        <a:srgbClr val="FFCC00"/>
      </a:lt1>
      <a:dk2>
        <a:srgbClr val="A50021"/>
      </a:dk2>
      <a:lt2>
        <a:srgbClr val="FFCC00"/>
      </a:lt2>
      <a:accent1>
        <a:srgbClr val="000000"/>
      </a:accent1>
      <a:accent2>
        <a:srgbClr val="FFFFFF"/>
      </a:accent2>
      <a:accent3>
        <a:srgbClr val="A50021"/>
      </a:accent3>
      <a:accent4>
        <a:srgbClr val="FFCC00"/>
      </a:accent4>
      <a:accent5>
        <a:srgbClr val="000000"/>
      </a:accent5>
      <a:accent6>
        <a:srgbClr val="2D2D8A"/>
      </a:accent6>
      <a:hlink>
        <a:srgbClr val="00B0F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UMN Theme</Template>
  <TotalTime>1328</TotalTime>
  <Words>4571</Words>
  <Application>Microsoft Office PowerPoint</Application>
  <PresentationFormat>On-screen Show (4:3)</PresentationFormat>
  <Paragraphs>443</Paragraphs>
  <Slides>51</Slides>
  <Notes>4</Notes>
  <HiddenSlides>0</HiddenSlides>
  <MMClips>0</MMClips>
  <ScaleCrop>false</ScaleCrop>
  <HeadingPairs>
    <vt:vector size="4" baseType="variant">
      <vt:variant>
        <vt:lpstr>Theme</vt:lpstr>
      </vt:variant>
      <vt:variant>
        <vt:i4>6</vt:i4>
      </vt:variant>
      <vt:variant>
        <vt:lpstr>Slide Titles</vt:lpstr>
      </vt:variant>
      <vt:variant>
        <vt:i4>51</vt:i4>
      </vt:variant>
    </vt:vector>
  </HeadingPairs>
  <TitlesOfParts>
    <vt:vector size="57" baseType="lpstr">
      <vt:lpstr>UMN Theme</vt:lpstr>
      <vt:lpstr>CDR master v5</vt:lpstr>
      <vt:lpstr>1_Office Theme</vt:lpstr>
      <vt:lpstr>3_Office Theme</vt:lpstr>
      <vt:lpstr>5_Office Theme</vt:lpstr>
      <vt:lpstr>2_Office Theme</vt:lpstr>
      <vt:lpstr>Introduction to Arduino (programming, wiring, and more!)</vt:lpstr>
      <vt:lpstr>Goals of this workshop</vt:lpstr>
      <vt:lpstr>What is a Microcontroller?</vt:lpstr>
      <vt:lpstr>Arduino Uno</vt:lpstr>
      <vt:lpstr>Arduino Uno – more details (Ref. 2)</vt:lpstr>
      <vt:lpstr>Arduino Mega – Larger (we won’t be using one in this workshop)</vt:lpstr>
      <vt:lpstr>Example Project: Mega data logger</vt:lpstr>
      <vt:lpstr>Arduino Mini</vt:lpstr>
      <vt:lpstr>(Solderless) Breadboard (Ref. 2)</vt:lpstr>
      <vt:lpstr>Breadboard Innards (Ref. 2)</vt:lpstr>
      <vt:lpstr>Introduction to Software</vt:lpstr>
      <vt:lpstr>Parts of the IDE main screen</vt:lpstr>
      <vt:lpstr>BareMinimum – shows sketch organization</vt:lpstr>
      <vt:lpstr>Activity 1 – making an on-board LED blink</vt:lpstr>
      <vt:lpstr>Activity 2 – making an external LED blink</vt:lpstr>
      <vt:lpstr>Activity 3 – write to the “Serial Monitor”</vt:lpstr>
      <vt:lpstr>Activity 4 – controlling brightness of an LED</vt:lpstr>
      <vt:lpstr>Notes</vt:lpstr>
      <vt:lpstr>A “breadboard view” looks fairly realistic</vt:lpstr>
      <vt:lpstr>A circuit diagram (AKA schematic)</vt:lpstr>
      <vt:lpstr>Typical wiring of a powered analog sensor</vt:lpstr>
      <vt:lpstr>Note the utility of having both 0 and 5V rails</vt:lpstr>
      <vt:lpstr>A few words about sensors</vt:lpstr>
      <vt:lpstr>Activity 5 – analog temperature sensor</vt:lpstr>
      <vt:lpstr>Activity 6 – analog (air-)pressure sensor</vt:lpstr>
      <vt:lpstr>Example Project: Rocket Flight Computer</vt:lpstr>
      <vt:lpstr>Activity 7 – analog relative humidity sensor</vt:lpstr>
      <vt:lpstr>Notes:</vt:lpstr>
      <vt:lpstr>Note about Libraries:</vt:lpstr>
      <vt:lpstr>Activity 8 – RTC/SD Card Shield</vt:lpstr>
      <vt:lpstr>Datalogging (to an SD card)</vt:lpstr>
      <vt:lpstr>About Digital Sensors:</vt:lpstr>
      <vt:lpstr>Proto shield &amp; “tiny” breadboard</vt:lpstr>
      <vt:lpstr>Example Project: SuperUno</vt:lpstr>
      <vt:lpstr>About Motors</vt:lpstr>
      <vt:lpstr>Activity 9: Using a Standard Servo</vt:lpstr>
      <vt:lpstr>Standard Servo</vt:lpstr>
      <vt:lpstr>Project Example: Life Support Payload</vt:lpstr>
      <vt:lpstr>Activity 10 – using a 3-axis accelerometer</vt:lpstr>
      <vt:lpstr>Digital 3-Axis Accelerometer (breakout board ADXL345)</vt:lpstr>
      <vt:lpstr>PowerPoint Presentation</vt:lpstr>
      <vt:lpstr>PowerPoint Presentation</vt:lpstr>
      <vt:lpstr>Wiring for two digital temperature sensors (Not shown – the tiny breadboard is actually mounted on a protoshield on top of the Arduino Uno; also has an RTC (perhaps put that on the upper left side of the breadboard).  Abide by this color convention: red is power, black is ground, green is data.</vt:lpstr>
      <vt:lpstr>Project Example:  X-Boom</vt:lpstr>
      <vt:lpstr>Activity 13 – GPS, external power</vt:lpstr>
      <vt:lpstr>Adafruit Ultimate GPS Breakout</vt:lpstr>
      <vt:lpstr>Activity 14: Digital 3 Axis Magnetometer</vt:lpstr>
      <vt:lpstr>Sparkfun MAG 3110 Digital 3 Axis Magnetometer</vt:lpstr>
      <vt:lpstr>Project Example: Xbee Radios</vt:lpstr>
      <vt:lpstr>Next Steps </vt:lpstr>
      <vt:lpstr>Good further resources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Arduino (programming, wiring, and more!)</dc:title>
  <dc:creator>Christopher Gosch</dc:creator>
  <cp:lastModifiedBy>James Flaten</cp:lastModifiedBy>
  <cp:revision>118</cp:revision>
  <dcterms:created xsi:type="dcterms:W3CDTF">2014-05-22T18:58:44Z</dcterms:created>
  <dcterms:modified xsi:type="dcterms:W3CDTF">2014-08-18T01:32:30Z</dcterms:modified>
</cp:coreProperties>
</file>